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8" r:id="rId2"/>
    <p:sldId id="319" r:id="rId3"/>
    <p:sldId id="276" r:id="rId4"/>
    <p:sldId id="279" r:id="rId5"/>
    <p:sldId id="261" r:id="rId6"/>
    <p:sldId id="260" r:id="rId7"/>
    <p:sldId id="306" r:id="rId8"/>
    <p:sldId id="280" r:id="rId9"/>
    <p:sldId id="320" r:id="rId10"/>
    <p:sldId id="321" r:id="rId11"/>
    <p:sldId id="284" r:id="rId12"/>
    <p:sldId id="307" r:id="rId13"/>
    <p:sldId id="324" r:id="rId14"/>
    <p:sldId id="322" r:id="rId15"/>
    <p:sldId id="323" r:id="rId16"/>
    <p:sldId id="326" r:id="rId17"/>
    <p:sldId id="325" r:id="rId18"/>
    <p:sldId id="269" r:id="rId19"/>
    <p:sldId id="315" r:id="rId20"/>
    <p:sldId id="267" r:id="rId21"/>
    <p:sldId id="270" r:id="rId22"/>
    <p:sldId id="274" r:id="rId23"/>
    <p:sldId id="271" r:id="rId24"/>
    <p:sldId id="268" r:id="rId25"/>
    <p:sldId id="275" r:id="rId26"/>
    <p:sldId id="2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AC731-A320-48DD-9F46-E46E340EB06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3CC5-9FF5-4748-AF04-E4A8A0459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Единство измерений – состояние измерений,</a:t>
            </a:r>
            <a:r>
              <a:rPr lang="ru-RU" baseline="0" dirty="0" smtClean="0"/>
              <a:t> при котором их результаты выражены в допущенных к применению в Российской Федерации единицах величин, а показатели точности измерений не выходят за установленные границы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3CC5-9FF5-4748-AF04-E4A8A0459A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4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Аккредитация в национальной системе аккредитации – подтверждение национальным органом по аккредитации соответствия</a:t>
            </a:r>
            <a:r>
              <a:rPr lang="ru-RU" baseline="0" dirty="0" smtClean="0"/>
              <a:t> ЮЛ/ИП критериям аккредитации, являющееся официальным свидетельством компетентности ЮЛ/ИП осуществлять деятельность в определенной области аккредитации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3CC5-9FF5-4748-AF04-E4A8A0459A6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5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Прослеживаемость – свойство эталона единицы величины,</a:t>
            </a:r>
            <a:r>
              <a:rPr lang="ru-RU" baseline="0" dirty="0" smtClean="0"/>
              <a:t> средства измерений или результата измерений, заключающееся в документально подтвержденном установлении их связи с государственным первичным эталоном или национальным первичным эталоном иностранного государства соответствующей единицы величины посредством сличения эталонов единиц величин, поверки, калибровки средств измерений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3CC5-9FF5-4748-AF04-E4A8A0459A6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2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766" y="1403616"/>
            <a:ext cx="9763680" cy="245533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  <a:t>Федеральный закон </a:t>
            </a:r>
            <a:b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  <a:t>от </a:t>
            </a:r>
            <a:r>
              <a:rPr lang="ru-RU" sz="4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26</a:t>
            </a:r>
            <a: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июня 2008 </a:t>
            </a:r>
            <a: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  <a:t>г. </a:t>
            </a:r>
            <a:r>
              <a:rPr lang="ru-RU" sz="4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№ 102-ФЗ </a:t>
            </a:r>
            <a: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ru-RU" sz="4000" dirty="0">
                <a:solidFill>
                  <a:schemeClr val="accent2"/>
                </a:solidFill>
                <a:latin typeface="Trebuchet MS" panose="020B0603020202020204" pitchFamily="34" charset="0"/>
              </a:rPr>
              <a:t>«Об обеспечении единства измерений</a:t>
            </a:r>
            <a:r>
              <a:rPr lang="ru-RU" sz="40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»</a:t>
            </a:r>
            <a:br>
              <a:rPr lang="ru-RU" sz="40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(ред. от 13 июля 2015 года)</a:t>
            </a:r>
            <a:endParaRPr lang="ru-RU" sz="4000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1709" y="4658248"/>
            <a:ext cx="5970737" cy="1784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</a:rPr>
              <a:t>Хазиева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</a:rPr>
              <a:t>Айсылу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10000"/>
                  </a:schemeClr>
                </a:solidFill>
              </a:rPr>
              <a:t>Рифилевна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ООО Центр Метрологии «СТП»</a:t>
            </a:r>
          </a:p>
          <a:p>
            <a:pPr marL="0" indent="0">
              <a:buNone/>
            </a:pPr>
            <a:r>
              <a:rPr lang="en-US" sz="3200">
                <a:solidFill>
                  <a:schemeClr val="accent2"/>
                </a:solidFill>
              </a:rPr>
              <a:t>k</a:t>
            </a:r>
            <a:r>
              <a:rPr lang="en-US" sz="3200" smtClean="0">
                <a:solidFill>
                  <a:schemeClr val="accent2"/>
                </a:solidFill>
              </a:rPr>
              <a:t>hazieva.a</a:t>
            </a:r>
            <a:r>
              <a:rPr lang="en-US" sz="3200" smtClean="0">
                <a:solidFill>
                  <a:schemeClr val="accent2"/>
                </a:solidFill>
              </a:rPr>
              <a:t>@ooostp.ru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stanta-msk.ru/images/all/15/7/big/img_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1465" r="958" b="1397"/>
          <a:stretch/>
        </p:blipFill>
        <p:spPr bwMode="auto">
          <a:xfrm>
            <a:off x="5893878" y="0"/>
            <a:ext cx="4658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2192" y="1434875"/>
            <a:ext cx="5520265" cy="4515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</a:rPr>
              <a:t>Утверждение типа СИ удостоверяется Свидетельством об утверждении типа СИ, выдаваемым </a:t>
            </a:r>
            <a:r>
              <a:rPr lang="ru-RU" sz="3600" dirty="0" err="1" smtClean="0">
                <a:solidFill>
                  <a:schemeClr val="tx1"/>
                </a:solidFill>
              </a:rPr>
              <a:t>Росстандартом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880" y="2736069"/>
            <a:ext cx="9394921" cy="28611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показатели точности,</a:t>
            </a:r>
          </a:p>
          <a:p>
            <a:r>
              <a:rPr lang="ru-RU" sz="3600" dirty="0" err="1" smtClean="0">
                <a:solidFill>
                  <a:schemeClr val="tx1"/>
                </a:solidFill>
              </a:rPr>
              <a:t>межповерочный</a:t>
            </a:r>
            <a:r>
              <a:rPr lang="ru-RU" sz="3600" dirty="0" smtClean="0">
                <a:solidFill>
                  <a:schemeClr val="tx1"/>
                </a:solidFill>
              </a:rPr>
              <a:t> интервал,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методика поверки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15880" y="925922"/>
            <a:ext cx="10129211" cy="141549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Статья </a:t>
            </a:r>
            <a:r>
              <a:rPr lang="en-US" sz="4000" dirty="0" smtClean="0">
                <a:solidFill>
                  <a:schemeClr val="accent2"/>
                </a:solidFill>
              </a:rPr>
              <a:t>12. </a:t>
            </a:r>
            <a:r>
              <a:rPr lang="ru-RU" sz="4000" dirty="0" smtClean="0">
                <a:solidFill>
                  <a:schemeClr val="accent2"/>
                </a:solidFill>
              </a:rPr>
              <a:t>При </a:t>
            </a:r>
            <a:r>
              <a:rPr lang="ru-RU" sz="4000" dirty="0">
                <a:solidFill>
                  <a:schemeClr val="accent2"/>
                </a:solidFill>
              </a:rPr>
              <a:t>утверждении типа СИ устанавливаются:</a:t>
            </a:r>
          </a:p>
        </p:txBody>
      </p:sp>
    </p:spTree>
    <p:extLst>
      <p:ext uri="{BB962C8B-B14F-4D97-AF65-F5344CB8AC3E}">
        <p14:creationId xmlns:p14="http://schemas.microsoft.com/office/powerpoint/2010/main" val="8694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78" t="45524" r="12099" b="25094"/>
          <a:stretch/>
        </p:blipFill>
        <p:spPr>
          <a:xfrm>
            <a:off x="427948" y="3621829"/>
            <a:ext cx="10280073" cy="3083771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409912" y="173085"/>
            <a:ext cx="10548364" cy="1218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Сведения об утвержденных типах СИ содержатся в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accent2"/>
                </a:solidFill>
              </a:rPr>
              <a:t>Федеральном информационном фонде </a:t>
            </a:r>
            <a:br>
              <a:rPr lang="ru-RU" sz="3000" dirty="0" smtClean="0">
                <a:solidFill>
                  <a:schemeClr val="accent2"/>
                </a:solidFill>
              </a:rPr>
            </a:br>
            <a:r>
              <a:rPr lang="ru-RU" sz="3000" dirty="0" smtClean="0">
                <a:solidFill>
                  <a:schemeClr val="accent2"/>
                </a:solidFill>
              </a:rPr>
              <a:t>по обеспечению единства измерений</a:t>
            </a:r>
            <a:endParaRPr lang="ru-RU" sz="3000" dirty="0">
              <a:solidFill>
                <a:schemeClr val="accent2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21" t="4705" r="27094" b="80703"/>
          <a:stretch/>
        </p:blipFill>
        <p:spPr>
          <a:xfrm>
            <a:off x="427949" y="1714479"/>
            <a:ext cx="10280073" cy="178265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427949" y="5486400"/>
            <a:ext cx="4797194" cy="362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51" t="3672" r="3183" b="10117"/>
          <a:stretch/>
        </p:blipFill>
        <p:spPr>
          <a:xfrm>
            <a:off x="0" y="267414"/>
            <a:ext cx="12172539" cy="61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7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62" t="3918" r="28733" b="28213"/>
          <a:stretch/>
        </p:blipFill>
        <p:spPr>
          <a:xfrm>
            <a:off x="0" y="145145"/>
            <a:ext cx="11900575" cy="64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3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666" t="18802" r="34787" b="8334"/>
          <a:stretch/>
        </p:blipFill>
        <p:spPr>
          <a:xfrm>
            <a:off x="730553" y="53008"/>
            <a:ext cx="4908247" cy="6804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343" t="17610" r="33927" b="8873"/>
          <a:stretch/>
        </p:blipFill>
        <p:spPr>
          <a:xfrm>
            <a:off x="5785394" y="59077"/>
            <a:ext cx="5050246" cy="67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3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420" y="1202646"/>
            <a:ext cx="9061752" cy="4632097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Испытания </a:t>
            </a:r>
            <a:r>
              <a:rPr lang="ru-RU" sz="4000" dirty="0">
                <a:solidFill>
                  <a:schemeClr val="tx1"/>
                </a:solidFill>
              </a:rPr>
              <a:t>СИ в целях утверждения типа проводятся </a:t>
            </a:r>
            <a:r>
              <a:rPr lang="ru-RU" sz="4000" dirty="0" smtClean="0">
                <a:solidFill>
                  <a:schemeClr val="tx1"/>
                </a:solidFill>
              </a:rPr>
              <a:t>юридическими лицами, </a:t>
            </a:r>
            <a:r>
              <a:rPr lang="ru-RU" sz="4000" dirty="0" smtClean="0">
                <a:solidFill>
                  <a:schemeClr val="accent2"/>
                </a:solidFill>
              </a:rPr>
              <a:t>аккредитованными в национальной системе аккредитации на выполнение испытаний в целях утверждения типа.</a:t>
            </a:r>
          </a:p>
          <a:p>
            <a:pPr marL="0" indent="0" algn="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Часть 5 статьи 12 102-ФЗ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9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707" t="26667" r="6715" b="18307"/>
          <a:stretch/>
        </p:blipFill>
        <p:spPr>
          <a:xfrm>
            <a:off x="0" y="1030514"/>
            <a:ext cx="12192000" cy="45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1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39377"/>
            <a:ext cx="9630448" cy="87556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Статья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accent2"/>
                </a:solidFill>
              </a:rPr>
              <a:t>13. Поверка средств </a:t>
            </a:r>
            <a:r>
              <a:rPr lang="ru-RU" sz="4000" dirty="0" smtClean="0">
                <a:solidFill>
                  <a:schemeClr val="accent2"/>
                </a:solidFill>
              </a:rPr>
              <a:t>измерений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08189"/>
            <a:ext cx="9353357" cy="40601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dirty="0" smtClean="0">
                <a:solidFill>
                  <a:schemeClr val="tx1"/>
                </a:solidFill>
              </a:rPr>
              <a:t>Средства измерений, </a:t>
            </a:r>
            <a:r>
              <a:rPr lang="ru-RU" sz="3900" dirty="0">
                <a:solidFill>
                  <a:schemeClr val="tx1"/>
                </a:solidFill>
              </a:rPr>
              <a:t>предназначенные для применения в сфере государственного регулирования обеспечения единства измерений</a:t>
            </a:r>
            <a:r>
              <a:rPr lang="ru-RU" sz="39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900" dirty="0" smtClean="0">
                <a:solidFill>
                  <a:schemeClr val="tx1"/>
                </a:solidFill>
              </a:rPr>
              <a:t>до ввода в эксплуатацию, а также после ремонта подлежат </a:t>
            </a:r>
            <a:r>
              <a:rPr lang="ru-RU" sz="3900" dirty="0">
                <a:solidFill>
                  <a:schemeClr val="accent2"/>
                </a:solidFill>
              </a:rPr>
              <a:t>первичной поверке</a:t>
            </a:r>
            <a:r>
              <a:rPr lang="ru-RU" sz="3900" dirty="0" smtClean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3900" dirty="0" smtClean="0">
                <a:solidFill>
                  <a:schemeClr val="tx1"/>
                </a:solidFill>
              </a:rPr>
              <a:t>а </a:t>
            </a:r>
            <a:r>
              <a:rPr lang="ru-RU" sz="3900" dirty="0">
                <a:solidFill>
                  <a:schemeClr val="tx1"/>
                </a:solidFill>
              </a:rPr>
              <a:t>в процессе </a:t>
            </a:r>
            <a:r>
              <a:rPr lang="ru-RU" sz="3900" dirty="0" smtClean="0">
                <a:solidFill>
                  <a:schemeClr val="tx1"/>
                </a:solidFill>
              </a:rPr>
              <a:t>эксплуатации </a:t>
            </a:r>
            <a:r>
              <a:rPr lang="ru-RU" sz="3900" dirty="0">
                <a:solidFill>
                  <a:schemeClr val="tx1"/>
                </a:solidFill>
              </a:rPr>
              <a:t>- </a:t>
            </a:r>
            <a:r>
              <a:rPr lang="ru-RU" sz="3900" dirty="0">
                <a:solidFill>
                  <a:schemeClr val="accent2"/>
                </a:solidFill>
              </a:rPr>
              <a:t>периодической поверке</a:t>
            </a:r>
            <a:r>
              <a:rPr lang="ru-RU" sz="3900" dirty="0" smtClean="0">
                <a:solidFill>
                  <a:schemeClr val="tx1"/>
                </a:solidFill>
              </a:rPr>
              <a:t>.</a:t>
            </a:r>
            <a:endParaRPr lang="ru-RU" sz="3900" dirty="0">
              <a:solidFill>
                <a:schemeClr val="tx1"/>
              </a:solidFill>
            </a:endParaRPr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0489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642" y="1204625"/>
            <a:ext cx="10655686" cy="472512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Применяющие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средства измерений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 сфере государственного регулирования обеспечения единства измерений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2"/>
                </a:solidFill>
              </a:rPr>
              <a:t>юридические лица и индивидуальные предприниматели обязаны своевременно </a:t>
            </a:r>
            <a:r>
              <a:rPr lang="ru-RU" sz="4000" dirty="0" smtClean="0">
                <a:solidFill>
                  <a:schemeClr val="tx1"/>
                </a:solidFill>
              </a:rPr>
              <a:t>представлять эти средства измерений на поверку.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5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77334" y="65110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Единство измерений -</a:t>
            </a:r>
            <a:endParaRPr lang="ru-RU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677334" y="1630816"/>
            <a:ext cx="8902095" cy="4058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состояние измерений, при </a:t>
            </a:r>
            <a:r>
              <a:rPr lang="ru-RU" sz="3600" dirty="0" smtClean="0">
                <a:solidFill>
                  <a:schemeClr val="tx1"/>
                </a:solidFill>
              </a:rPr>
              <a:t>котором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их </a:t>
            </a:r>
            <a:r>
              <a:rPr lang="ru-RU" sz="3600" dirty="0">
                <a:solidFill>
                  <a:schemeClr val="tx1"/>
                </a:solidFill>
              </a:rPr>
              <a:t>результаты выражены в допущенных к применению в Российской </a:t>
            </a:r>
            <a:r>
              <a:rPr lang="ru-RU" sz="3600" dirty="0" smtClean="0">
                <a:solidFill>
                  <a:schemeClr val="tx1"/>
                </a:solidFill>
              </a:rPr>
              <a:t>Федерации единицах </a:t>
            </a:r>
            <a:r>
              <a:rPr lang="ru-RU" sz="3600" dirty="0">
                <a:solidFill>
                  <a:schemeClr val="tx1"/>
                </a:solidFill>
              </a:rPr>
              <a:t>величин</a:t>
            </a:r>
            <a:r>
              <a:rPr lang="ru-RU" sz="3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а </a:t>
            </a:r>
            <a:r>
              <a:rPr lang="ru-RU" sz="3600" dirty="0">
                <a:solidFill>
                  <a:schemeClr val="tx1"/>
                </a:solidFill>
              </a:rPr>
              <a:t>показатели точности измерений не выходят за установленные границы</a:t>
            </a:r>
          </a:p>
        </p:txBody>
      </p:sp>
    </p:spTree>
    <p:extLst>
      <p:ext uri="{BB962C8B-B14F-4D97-AF65-F5344CB8AC3E}">
        <p14:creationId xmlns:p14="http://schemas.microsoft.com/office/powerpoint/2010/main" val="212498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27301"/>
            <a:ext cx="9187102" cy="75629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400" dirty="0" smtClean="0">
                <a:solidFill>
                  <a:schemeClr val="accent2"/>
                </a:solidFill>
              </a:rPr>
              <a:t>Поверка</a:t>
            </a:r>
            <a:r>
              <a:rPr lang="ru-RU" sz="4400" dirty="0" smtClean="0"/>
              <a:t> </a:t>
            </a:r>
            <a:r>
              <a:rPr lang="ru-RU" sz="4400" dirty="0">
                <a:solidFill>
                  <a:schemeClr val="accent2"/>
                </a:solidFill>
              </a:rPr>
              <a:t>средств</a:t>
            </a:r>
            <a:r>
              <a:rPr lang="ru-RU" sz="4400" dirty="0"/>
              <a:t> </a:t>
            </a:r>
            <a:r>
              <a:rPr lang="ru-RU" sz="4400" dirty="0">
                <a:solidFill>
                  <a:schemeClr val="accent2"/>
                </a:solidFill>
              </a:rPr>
              <a:t>измерений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2873"/>
            <a:ext cx="9838266" cy="2104101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совокупность операций, выполняемых в целях подтверждения соответствия средств измерений метрологическим </a:t>
            </a:r>
            <a:r>
              <a:rPr lang="ru-RU" sz="3400" dirty="0" smtClean="0">
                <a:solidFill>
                  <a:schemeClr val="tx1"/>
                </a:solidFill>
              </a:rPr>
              <a:t>требованиям</a:t>
            </a:r>
            <a:endParaRPr lang="ru-RU" sz="3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7335" y="3390720"/>
            <a:ext cx="9838265" cy="30654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Метрологические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требования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требования к влияющим на результат и показатели точности измерений </a:t>
            </a:r>
            <a:r>
              <a:rPr lang="ru-RU" sz="2800" dirty="0" smtClean="0">
                <a:solidFill>
                  <a:schemeClr val="accent2"/>
                </a:solidFill>
              </a:rPr>
              <a:t>характеристикам (параметрам)</a:t>
            </a:r>
            <a:r>
              <a:rPr lang="ru-RU" sz="2800" dirty="0" smtClean="0">
                <a:solidFill>
                  <a:schemeClr val="tx1"/>
                </a:solidFill>
              </a:rPr>
              <a:t> измерений, эталонов единиц величин, стандартных образцов, средств измерений, а также к </a:t>
            </a:r>
            <a:r>
              <a:rPr lang="ru-RU" sz="2800" dirty="0" smtClean="0">
                <a:solidFill>
                  <a:schemeClr val="accent2"/>
                </a:solidFill>
              </a:rPr>
              <a:t>условиям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при которых эти характеристики (параметры) должны быть обеспечены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48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25" y="1707031"/>
            <a:ext cx="10620684" cy="438896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аккредитованные </a:t>
            </a:r>
            <a:r>
              <a:rPr lang="ru-RU" sz="3600" dirty="0">
                <a:solidFill>
                  <a:schemeClr val="tx1"/>
                </a:solidFill>
              </a:rPr>
              <a:t>в соответствии с законодательством </a:t>
            </a:r>
            <a:r>
              <a:rPr lang="ru-RU" sz="3600" dirty="0" smtClean="0">
                <a:solidFill>
                  <a:schemeClr val="tx1"/>
                </a:solidFill>
              </a:rPr>
              <a:t>РФ </a:t>
            </a:r>
            <a:r>
              <a:rPr lang="ru-RU" sz="3600" dirty="0">
                <a:solidFill>
                  <a:schemeClr val="tx1"/>
                </a:solidFill>
              </a:rPr>
              <a:t>об </a:t>
            </a:r>
            <a:r>
              <a:rPr lang="ru-RU" sz="3600" dirty="0" smtClean="0">
                <a:solidFill>
                  <a:schemeClr val="tx1"/>
                </a:solidFill>
              </a:rPr>
              <a:t>аккредитации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accent2"/>
                </a:solidFill>
              </a:rPr>
              <a:t>в </a:t>
            </a:r>
            <a:r>
              <a:rPr lang="ru-RU" sz="3600" dirty="0">
                <a:solidFill>
                  <a:schemeClr val="accent2"/>
                </a:solidFill>
              </a:rPr>
              <a:t>национальной системе аккредитации</a:t>
            </a:r>
            <a:r>
              <a:rPr lang="ru-RU" sz="3600" dirty="0">
                <a:solidFill>
                  <a:schemeClr val="tx1"/>
                </a:solidFill>
              </a:rPr>
              <a:t> на проведение поверки средств измерений </a:t>
            </a:r>
            <a:r>
              <a:rPr lang="ru-RU" sz="3600" dirty="0">
                <a:solidFill>
                  <a:schemeClr val="accent2"/>
                </a:solidFill>
              </a:rPr>
              <a:t>юридические лица и индивидуальные предприниматели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225" y="779701"/>
            <a:ext cx="10766521" cy="78878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400" dirty="0" smtClean="0">
                <a:solidFill>
                  <a:schemeClr val="accent2"/>
                </a:solidFill>
              </a:rPr>
              <a:t>Поверку</a:t>
            </a:r>
            <a:r>
              <a:rPr lang="ru-RU" sz="4400" dirty="0" smtClean="0"/>
              <a:t> </a:t>
            </a:r>
            <a:r>
              <a:rPr lang="ru-RU" sz="4400" dirty="0">
                <a:solidFill>
                  <a:schemeClr val="accent2"/>
                </a:solidFill>
              </a:rPr>
              <a:t>средств</a:t>
            </a:r>
            <a:r>
              <a:rPr lang="ru-RU" sz="4400" dirty="0"/>
              <a:t> </a:t>
            </a:r>
            <a:r>
              <a:rPr lang="ru-RU" sz="4400" dirty="0" smtClean="0">
                <a:solidFill>
                  <a:schemeClr val="accent2"/>
                </a:solidFill>
              </a:rPr>
              <a:t>измерений осуществляют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695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55237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Аккредитация в области обеспечения единства измерений 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77462"/>
            <a:ext cx="10627975" cy="4420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осуществляется </a:t>
            </a:r>
            <a:r>
              <a:rPr lang="ru-RU" sz="3200" dirty="0">
                <a:solidFill>
                  <a:schemeClr val="tx1"/>
                </a:solidFill>
              </a:rPr>
              <a:t>в целях </a:t>
            </a:r>
            <a:r>
              <a:rPr lang="ru-RU" sz="3200" dirty="0">
                <a:solidFill>
                  <a:schemeClr val="accent2"/>
                </a:solidFill>
              </a:rPr>
              <a:t>официального признания компетентности </a:t>
            </a:r>
            <a:r>
              <a:rPr lang="ru-RU" sz="3200" dirty="0">
                <a:solidFill>
                  <a:schemeClr val="tx1"/>
                </a:solidFill>
              </a:rPr>
              <a:t>юридического лица или индивидуального предпринимателя выполнять </a:t>
            </a:r>
            <a:r>
              <a:rPr lang="ru-RU" sz="3200" dirty="0" smtClean="0">
                <a:solidFill>
                  <a:schemeClr val="tx1"/>
                </a:solidFill>
              </a:rPr>
              <a:t>работы </a:t>
            </a:r>
            <a:r>
              <a:rPr lang="ru-RU" sz="3200" dirty="0">
                <a:solidFill>
                  <a:schemeClr val="tx1"/>
                </a:solidFill>
              </a:rPr>
              <a:t>и (или) оказывать услуги по обеспечению единства </a:t>
            </a:r>
            <a:r>
              <a:rPr lang="ru-RU" sz="3200" dirty="0" smtClean="0">
                <a:solidFill>
                  <a:schemeClr val="tx1"/>
                </a:solidFill>
              </a:rPr>
              <a:t>измерений:</a:t>
            </a:r>
          </a:p>
          <a:p>
            <a:r>
              <a:rPr lang="ru-RU" sz="3200" dirty="0">
                <a:solidFill>
                  <a:schemeClr val="tx1"/>
                </a:solidFill>
              </a:rPr>
              <a:t>1) аттестация методик (методов) </a:t>
            </a:r>
            <a:r>
              <a:rPr lang="ru-RU" sz="3200" dirty="0" smtClean="0">
                <a:solidFill>
                  <a:schemeClr val="tx1"/>
                </a:solidFill>
              </a:rPr>
              <a:t>измерений;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2</a:t>
            </a:r>
            <a:r>
              <a:rPr lang="ru-RU" sz="3200" dirty="0">
                <a:solidFill>
                  <a:schemeClr val="tx1"/>
                </a:solidFill>
              </a:rPr>
              <a:t>) испытания стандартных образцов или средств измерений в целях утверждения типа;</a:t>
            </a:r>
          </a:p>
          <a:p>
            <a:r>
              <a:rPr lang="ru-RU" sz="3200" dirty="0">
                <a:solidFill>
                  <a:schemeClr val="tx1"/>
                </a:solidFill>
              </a:rPr>
              <a:t>3) поверка средств измерений;</a:t>
            </a:r>
          </a:p>
          <a:p>
            <a:r>
              <a:rPr lang="ru-RU" sz="3200" dirty="0">
                <a:solidFill>
                  <a:schemeClr val="tx1"/>
                </a:solidFill>
              </a:rPr>
              <a:t>4) обязательная метрологическая </a:t>
            </a:r>
            <a:r>
              <a:rPr lang="ru-RU" sz="3200" dirty="0" smtClean="0">
                <a:solidFill>
                  <a:schemeClr val="tx1"/>
                </a:solidFill>
              </a:rPr>
              <a:t>экспертиза</a:t>
            </a:r>
          </a:p>
          <a:p>
            <a:pPr marL="0" indent="0" algn="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Глава 5 102-ФЗ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4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096" y="636735"/>
            <a:ext cx="10457102" cy="3683720"/>
          </a:xfrm>
        </p:spPr>
        <p:txBody>
          <a:bodyPr>
            <a:normAutofit lnSpcReduction="10000"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3. Правительством </a:t>
            </a:r>
            <a:r>
              <a:rPr lang="ru-RU" sz="3400" dirty="0" smtClean="0">
                <a:solidFill>
                  <a:schemeClr val="tx1"/>
                </a:solidFill>
              </a:rPr>
              <a:t>РФ установлен</a:t>
            </a:r>
            <a:br>
              <a:rPr lang="ru-RU" sz="3400" dirty="0" smtClean="0">
                <a:solidFill>
                  <a:schemeClr val="tx1"/>
                </a:solidFill>
              </a:rPr>
            </a:br>
            <a:r>
              <a:rPr lang="ru-RU" sz="3400" dirty="0" smtClean="0">
                <a:solidFill>
                  <a:schemeClr val="accent2"/>
                </a:solidFill>
              </a:rPr>
              <a:t>ПЕРЕЧЕНЬ </a:t>
            </a:r>
            <a:r>
              <a:rPr lang="ru-RU" sz="3400" dirty="0">
                <a:solidFill>
                  <a:schemeClr val="accent2"/>
                </a:solidFill>
              </a:rPr>
              <a:t>средств измерений</a:t>
            </a:r>
            <a:r>
              <a:rPr lang="ru-RU" sz="3400" dirty="0">
                <a:solidFill>
                  <a:schemeClr val="tx1"/>
                </a:solidFill>
              </a:rPr>
              <a:t>, поверка которых осуществляется только аккредитованными в соответствии с законодательством Российской Федерации об аккредитации в национальной системе аккредитации </a:t>
            </a:r>
            <a:r>
              <a:rPr lang="ru-RU" sz="3400" dirty="0">
                <a:solidFill>
                  <a:schemeClr val="accent2"/>
                </a:solidFill>
              </a:rPr>
              <a:t>государственными региональными центрами метрологии</a:t>
            </a:r>
            <a:r>
              <a:rPr lang="ru-RU" sz="34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8096" y="4307682"/>
            <a:ext cx="10969721" cy="185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tx1"/>
                </a:solidFill>
              </a:rPr>
              <a:t>Постановление Правительства </a:t>
            </a:r>
            <a:r>
              <a:rPr lang="ru-RU" sz="3200" dirty="0" smtClean="0">
                <a:solidFill>
                  <a:schemeClr val="tx1"/>
                </a:solidFill>
              </a:rPr>
              <a:t>Российской Федерации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от </a:t>
            </a:r>
            <a:r>
              <a:rPr lang="ru-RU" sz="3200" dirty="0">
                <a:solidFill>
                  <a:schemeClr val="tx1"/>
                </a:solidFill>
              </a:rPr>
              <a:t>20 апреля 2010 г. </a:t>
            </a:r>
            <a:r>
              <a:rPr lang="ru-RU" sz="3200" dirty="0" smtClean="0">
                <a:solidFill>
                  <a:schemeClr val="tx1"/>
                </a:solidFill>
              </a:rPr>
              <a:t>№ 250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(в ред. постановления Правительства от 28 декабря 2011г. №1185 и постановления Правительства от 8 декабря 2012г. №1270)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213" y="4564302"/>
            <a:ext cx="8596668" cy="77970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000" dirty="0">
                <a:solidFill>
                  <a:schemeClr val="accent2"/>
                </a:solidFill>
              </a:rPr>
              <a:t>К</a:t>
            </a:r>
            <a:r>
              <a:rPr lang="ru-RU" sz="3000" dirty="0" smtClean="0">
                <a:solidFill>
                  <a:schemeClr val="accent2"/>
                </a:solidFill>
              </a:rPr>
              <a:t>алибровка</a:t>
            </a:r>
            <a:r>
              <a:rPr lang="ru-RU" sz="3000" dirty="0" smtClean="0"/>
              <a:t> </a:t>
            </a:r>
            <a:r>
              <a:rPr lang="ru-RU" sz="3000" dirty="0">
                <a:solidFill>
                  <a:schemeClr val="accent2"/>
                </a:solidFill>
              </a:rPr>
              <a:t>средств</a:t>
            </a:r>
            <a:r>
              <a:rPr lang="ru-RU" sz="3000" dirty="0"/>
              <a:t> </a:t>
            </a:r>
            <a:r>
              <a:rPr lang="ru-RU" sz="3000" dirty="0" smtClean="0">
                <a:solidFill>
                  <a:schemeClr val="accent2"/>
                </a:solidFill>
              </a:rPr>
              <a:t>измерений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99" y="1624511"/>
            <a:ext cx="10635673" cy="2781234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Средства измерений, не предназначенные </a:t>
            </a:r>
            <a:r>
              <a:rPr lang="ru-RU" sz="3400" dirty="0" smtClean="0">
                <a:solidFill>
                  <a:schemeClr val="tx1"/>
                </a:solidFill>
              </a:rPr>
              <a:t/>
            </a:r>
            <a:br>
              <a:rPr lang="ru-RU" sz="3400" dirty="0" smtClean="0">
                <a:solidFill>
                  <a:schemeClr val="tx1"/>
                </a:solidFill>
              </a:rPr>
            </a:br>
            <a:r>
              <a:rPr lang="ru-RU" sz="3400" dirty="0" smtClean="0">
                <a:solidFill>
                  <a:schemeClr val="tx1"/>
                </a:solidFill>
              </a:rPr>
              <a:t>для </a:t>
            </a:r>
            <a:r>
              <a:rPr lang="ru-RU" sz="3400" dirty="0">
                <a:solidFill>
                  <a:schemeClr val="tx1"/>
                </a:solidFill>
              </a:rPr>
              <a:t>применения в сфере государственного регулирования обеспечения единства измерений, могут в </a:t>
            </a:r>
            <a:r>
              <a:rPr lang="ru-RU" sz="3400" dirty="0">
                <a:solidFill>
                  <a:schemeClr val="accent2"/>
                </a:solidFill>
              </a:rPr>
              <a:t>добровольном порядке </a:t>
            </a:r>
            <a:r>
              <a:rPr lang="ru-RU" sz="3400" dirty="0">
                <a:solidFill>
                  <a:schemeClr val="tx1"/>
                </a:solidFill>
              </a:rPr>
              <a:t>подвергаться калибровке.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6399" y="769378"/>
            <a:ext cx="11023599" cy="855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 </a:t>
            </a:r>
            <a:r>
              <a:rPr lang="ru-RU" sz="5300" dirty="0" smtClean="0">
                <a:solidFill>
                  <a:schemeClr val="accent2"/>
                </a:solidFill>
              </a:rPr>
              <a:t>Статья 18. Калибровка</a:t>
            </a:r>
            <a:r>
              <a:rPr lang="ru-RU" sz="5300" dirty="0" smtClean="0"/>
              <a:t> </a:t>
            </a:r>
            <a:r>
              <a:rPr lang="ru-RU" sz="5300" dirty="0" smtClean="0">
                <a:solidFill>
                  <a:schemeClr val="accent2"/>
                </a:solidFill>
              </a:rPr>
              <a:t>средств</a:t>
            </a:r>
            <a:r>
              <a:rPr lang="ru-RU" sz="5300" dirty="0" smtClean="0"/>
              <a:t> </a:t>
            </a:r>
            <a:r>
              <a:rPr lang="ru-RU" sz="5300" dirty="0" smtClean="0">
                <a:solidFill>
                  <a:schemeClr val="accent2"/>
                </a:solidFill>
              </a:rPr>
              <a:t>измерений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7237" y="5260878"/>
            <a:ext cx="10524835" cy="1427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совокупность операций, выполняемых в целях определения </a:t>
            </a:r>
            <a:r>
              <a:rPr lang="ru-RU" sz="2800" dirty="0" smtClean="0">
                <a:solidFill>
                  <a:schemeClr val="accent2"/>
                </a:solidFill>
              </a:rPr>
              <a:t>действительных значений </a:t>
            </a:r>
            <a:r>
              <a:rPr lang="ru-RU" sz="2800" dirty="0" smtClean="0">
                <a:solidFill>
                  <a:schemeClr val="tx1"/>
                </a:solidFill>
              </a:rPr>
              <a:t>метрологических характеристик средств измерений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6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765" y="280705"/>
            <a:ext cx="10284653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Результаты </a:t>
            </a:r>
            <a:r>
              <a:rPr lang="ru-RU" sz="3200" dirty="0" smtClean="0"/>
              <a:t>калибровки, </a:t>
            </a:r>
            <a:r>
              <a:rPr lang="ru-RU" sz="3200" dirty="0"/>
              <a:t>выполненной </a:t>
            </a:r>
            <a:r>
              <a:rPr lang="ru-RU" sz="3200" dirty="0" smtClean="0"/>
              <a:t>юридическими </a:t>
            </a:r>
            <a:r>
              <a:rPr lang="ru-RU" sz="3200" dirty="0"/>
              <a:t>лицами или индивидуальными </a:t>
            </a:r>
            <a:r>
              <a:rPr lang="ru-RU" sz="3200" dirty="0" smtClean="0"/>
              <a:t>предпринимателями,</a:t>
            </a:r>
            <a:r>
              <a:rPr lang="ru-RU" sz="3200" dirty="0"/>
              <a:t> </a:t>
            </a:r>
            <a:r>
              <a:rPr lang="ru-RU" sz="3200" u="sng" dirty="0" smtClean="0"/>
              <a:t>аккредитованными в национальной системе аккредитации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2"/>
                </a:solidFill>
              </a:rPr>
              <a:t>могут </a:t>
            </a:r>
            <a:r>
              <a:rPr lang="ru-RU" sz="3200" dirty="0">
                <a:solidFill>
                  <a:schemeClr val="accent2"/>
                </a:solidFill>
              </a:rPr>
              <a:t>быть использованы при поверке средств измерений </a:t>
            </a:r>
            <a:r>
              <a:rPr lang="ru-RU" sz="3200" dirty="0"/>
              <a:t>в сфере государственного регулирования обеспечения единства измерений</a:t>
            </a:r>
            <a:r>
              <a:rPr lang="ru-RU" sz="3200" dirty="0" smtClean="0"/>
              <a:t>. </a:t>
            </a:r>
          </a:p>
          <a:p>
            <a:endParaRPr lang="ru-RU" sz="900" dirty="0" smtClean="0"/>
          </a:p>
          <a:p>
            <a:r>
              <a:rPr lang="ru-RU" sz="3200" dirty="0" smtClean="0">
                <a:solidFill>
                  <a:schemeClr val="accent2"/>
                </a:solidFill>
              </a:rPr>
              <a:t>Порядок признания результатов калибровки </a:t>
            </a:r>
            <a:r>
              <a:rPr lang="ru-RU" sz="3200" dirty="0" smtClean="0"/>
              <a:t>при поверке средств измерений </a:t>
            </a:r>
            <a:r>
              <a:rPr lang="ru-RU" sz="3200" dirty="0" smtClean="0">
                <a:solidFill>
                  <a:schemeClr val="accent2"/>
                </a:solidFill>
              </a:rPr>
              <a:t>и требования </a:t>
            </a:r>
            <a:r>
              <a:rPr lang="ru-RU" sz="3200" dirty="0">
                <a:solidFill>
                  <a:schemeClr val="accent2"/>
                </a:solidFill>
              </a:rPr>
              <a:t>к содержанию сертификата </a:t>
            </a:r>
            <a:r>
              <a:rPr lang="ru-RU" sz="3200" dirty="0" smtClean="0">
                <a:solidFill>
                  <a:schemeClr val="accent2"/>
                </a:solidFill>
              </a:rPr>
              <a:t>калибровки </a:t>
            </a:r>
            <a:r>
              <a:rPr lang="ru-RU" sz="3200" dirty="0" smtClean="0"/>
              <a:t>утвержден</a:t>
            </a:r>
            <a:endParaRPr lang="ru-RU" sz="3200" dirty="0"/>
          </a:p>
          <a:p>
            <a:r>
              <a:rPr lang="ru-RU" sz="3200" dirty="0" smtClean="0"/>
              <a:t>Постановлением Правительства Российской Федерации от 02.04.2015г. №311</a:t>
            </a:r>
          </a:p>
          <a:p>
            <a:endParaRPr 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12345"/>
            <a:ext cx="10766521" cy="162427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Признание результатов калибровки </a:t>
            </a:r>
            <a:r>
              <a:rPr lang="ru-RU" sz="3200" dirty="0">
                <a:solidFill>
                  <a:schemeClr val="tx1"/>
                </a:solidFill>
              </a:rPr>
              <a:t>при поверке </a:t>
            </a:r>
            <a:r>
              <a:rPr lang="ru-RU" sz="3200" dirty="0" smtClean="0">
                <a:solidFill>
                  <a:schemeClr val="tx1"/>
                </a:solidFill>
              </a:rPr>
              <a:t>СИ проводится исполнителем в соответствии с его </a:t>
            </a:r>
            <a:r>
              <a:rPr lang="ru-RU" sz="3200" dirty="0" smtClean="0">
                <a:solidFill>
                  <a:schemeClr val="accent2"/>
                </a:solidFill>
              </a:rPr>
              <a:t>областью </a:t>
            </a:r>
            <a:r>
              <a:rPr lang="ru-RU" sz="3200" dirty="0">
                <a:solidFill>
                  <a:schemeClr val="accent2"/>
                </a:solidFill>
              </a:rPr>
              <a:t>аккредитации на проведение поверки </a:t>
            </a:r>
            <a:r>
              <a:rPr lang="ru-RU" sz="3200" dirty="0" smtClean="0">
                <a:solidFill>
                  <a:schemeClr val="accent2"/>
                </a:solidFill>
              </a:rPr>
              <a:t>СИ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36618"/>
            <a:ext cx="10766520" cy="3990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Исполнитель проверяет соответствие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accent2"/>
                </a:solidFill>
              </a:rPr>
              <a:t>сертификата калибровки </a:t>
            </a:r>
            <a:r>
              <a:rPr lang="ru-RU" sz="2200" dirty="0" smtClean="0">
                <a:solidFill>
                  <a:schemeClr val="tx1"/>
                </a:solidFill>
              </a:rPr>
              <a:t>установленным требованиям и оценивает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accent2"/>
                </a:solidFill>
              </a:rPr>
              <a:t>результаты калибровки </a:t>
            </a:r>
            <a:r>
              <a:rPr lang="ru-RU" sz="2200" dirty="0" smtClean="0">
                <a:solidFill>
                  <a:schemeClr val="tx1"/>
                </a:solidFill>
              </a:rPr>
              <a:t>на соответствие следующим требованиям: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проведенные </a:t>
            </a:r>
            <a:r>
              <a:rPr lang="ru-RU" sz="2200" dirty="0" smtClean="0">
                <a:solidFill>
                  <a:schemeClr val="accent2"/>
                </a:solidFill>
              </a:rPr>
              <a:t>операции </a:t>
            </a:r>
            <a:r>
              <a:rPr lang="ru-RU" sz="2200" dirty="0">
                <a:solidFill>
                  <a:schemeClr val="accent2"/>
                </a:solidFill>
              </a:rPr>
              <a:t>и условия </a:t>
            </a:r>
            <a:r>
              <a:rPr lang="ru-RU" sz="2200" dirty="0" smtClean="0">
                <a:solidFill>
                  <a:schemeClr val="tx1"/>
                </a:solidFill>
              </a:rPr>
              <a:t>калибровки идентичны операциям и условиям, предусмотренным методикой поверки, установленной при утверждении типа СИ;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информация об эталонах, с помощью которых выполнена калибровка, позволяет установить </a:t>
            </a:r>
            <a:r>
              <a:rPr lang="ru-RU" sz="2200" dirty="0" smtClean="0">
                <a:solidFill>
                  <a:schemeClr val="accent2"/>
                </a:solidFill>
              </a:rPr>
              <a:t>прослеживаемость</a:t>
            </a:r>
            <a:r>
              <a:rPr lang="ru-RU" sz="2200" dirty="0" smtClean="0">
                <a:solidFill>
                  <a:schemeClr val="tx1"/>
                </a:solidFill>
              </a:rPr>
              <a:t> к государственным первичным эталонам;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значения метрологических и технических характеристик СИ позволяют подтвердить его соответствие или несоответствие установленным значениям метрологических и технических характеристик этого типа средств измерений.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407" y="1024516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«Положение о единицах величин, допускаемых к применению в Российской Федерации»</a:t>
            </a:r>
            <a:r>
              <a:rPr lang="ru-RU" sz="3600" dirty="0" smtClean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утв. Постановлением Правительства Российской Федерации от 31 октября 2009 г. № 879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(в ред. Постановления Правительства РФ от 15.08.2015 №847)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953631"/>
            <a:ext cx="10420157" cy="89327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Статья 1. Цели</a:t>
            </a:r>
            <a:r>
              <a:rPr lang="ru-RU" sz="4000" dirty="0" smtClean="0"/>
              <a:t> </a:t>
            </a:r>
            <a:r>
              <a:rPr lang="ru-RU" sz="4000" dirty="0">
                <a:solidFill>
                  <a:schemeClr val="accent2"/>
                </a:solidFill>
              </a:rPr>
              <a:t>и сфера действия </a:t>
            </a:r>
            <a:r>
              <a:rPr lang="ru-RU" sz="4000" dirty="0" smtClean="0">
                <a:solidFill>
                  <a:schemeClr val="accent2"/>
                </a:solidFill>
              </a:rPr>
              <a:t>102-ФЗ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976811" cy="3880773"/>
          </a:xfrm>
        </p:spPr>
        <p:txBody>
          <a:bodyPr>
            <a:normAutofit lnSpcReduction="10000"/>
          </a:bodyPr>
          <a:lstStyle/>
          <a:p>
            <a:r>
              <a:rPr lang="ru-RU" sz="3400" dirty="0" smtClean="0">
                <a:solidFill>
                  <a:schemeClr val="tx1"/>
                </a:solidFill>
              </a:rPr>
              <a:t>Установление правовых основ обеспечения единства измерений в РФ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Защита от отрицательных последствий недостоверных результатов измерений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Обеспечение потребности  в получении объективных, достоверных и сопоставимых результатов измерений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4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467" y="1966933"/>
            <a:ext cx="10424006" cy="4281467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распространяется </a:t>
            </a:r>
            <a:r>
              <a:rPr lang="ru-RU" sz="3400" dirty="0">
                <a:solidFill>
                  <a:prstClr val="black"/>
                </a:solidFill>
                <a:latin typeface="Trebuchet MS" panose="020B0603020202020204" pitchFamily="34" charset="0"/>
              </a:rPr>
              <a:t>на </a:t>
            </a:r>
            <a:r>
              <a:rPr lang="ru-RU" sz="3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измерения,</a:t>
            </a:r>
            <a:r>
              <a:rPr lang="en-US" sz="3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ru-RU" sz="3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к которым установлены  </a:t>
            </a:r>
            <a:r>
              <a:rPr lang="ru-RU" sz="34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обязательные метрологические требования </a:t>
            </a:r>
            <a:r>
              <a:rPr lang="ru-RU" sz="3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и которые выполняются при</a:t>
            </a:r>
            <a:r>
              <a:rPr lang="ru-RU" sz="3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  <a:r>
              <a:rPr lang="en-US" sz="3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US" sz="8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осуществлении деятельности в области здравоохранения;</a:t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осуществлении ветеринарной деятельности;</a:t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осуществлении деятельности в области охраны окружающей среды;</a:t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осуществлении деятельности в области гражданской обороны, защиты населения и территорий от чрезвычайных ситуаций природного и техногенного характера, обеспечения пожарной безопасности, безопасности людей на водных объектах;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ru-RU" sz="3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ru-RU" sz="3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0467" y="417951"/>
            <a:ext cx="10133061" cy="15489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accent2"/>
                </a:solidFill>
              </a:rPr>
              <a:t>Сфера </a:t>
            </a:r>
            <a:r>
              <a:rPr lang="ru-RU" sz="4000" dirty="0">
                <a:solidFill>
                  <a:schemeClr val="accent2"/>
                </a:solidFill>
              </a:rPr>
              <a:t>государственного регулирования обеспечения единства </a:t>
            </a:r>
            <a:r>
              <a:rPr lang="ru-RU" sz="4000" dirty="0" smtClean="0">
                <a:solidFill>
                  <a:schemeClr val="accent2"/>
                </a:solidFill>
              </a:rPr>
              <a:t>измерений</a:t>
            </a:r>
            <a:endParaRPr lang="ru-RU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8856133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690"/>
            <a:ext cx="10655684" cy="642850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6</a:t>
            </a:r>
            <a:r>
              <a:rPr lang="ru-RU" sz="2400" dirty="0">
                <a:solidFill>
                  <a:schemeClr val="tx1"/>
                </a:solidFill>
              </a:rPr>
              <a:t>) осуществлении производственного контроля за соблюдением установленных законодательством Российской Федерации требований промышленной безопасности к эксплуатации опасного производственного объекта;</a:t>
            </a:r>
          </a:p>
          <a:p>
            <a:r>
              <a:rPr lang="ru-RU" sz="2400" dirty="0">
                <a:solidFill>
                  <a:schemeClr val="tx1"/>
                </a:solidFill>
              </a:rPr>
              <a:t>7) осуществлении торговли, выполнении работ по расфасовке товаров;</a:t>
            </a:r>
          </a:p>
          <a:p>
            <a:r>
              <a:rPr lang="ru-RU" sz="2400" dirty="0">
                <a:solidFill>
                  <a:schemeClr val="tx1"/>
                </a:solidFill>
              </a:rPr>
              <a:t>8) </a:t>
            </a:r>
            <a:r>
              <a:rPr lang="ru-RU" sz="2400" dirty="0">
                <a:solidFill>
                  <a:schemeClr val="accent2"/>
                </a:solidFill>
              </a:rPr>
              <a:t>выполнении государственных учетных операций и учете количества энергетических ресурсов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10</a:t>
            </a:r>
            <a:r>
              <a:rPr lang="ru-RU" sz="2400" dirty="0">
                <a:solidFill>
                  <a:schemeClr val="tx1"/>
                </a:solidFill>
              </a:rPr>
              <a:t>) осуществлении деятельности в области обороны и безопасности государства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14) выполнении работ по оценке соответствия продукции и иных объектов обязательным требованиям в соответствии с законодательством Российской Федерации о техническом регулировании;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19</a:t>
            </a:r>
            <a:r>
              <a:rPr lang="ru-RU" sz="2400" dirty="0">
                <a:solidFill>
                  <a:schemeClr val="tx1"/>
                </a:solidFill>
              </a:rPr>
              <a:t>) обеспечении безопасности дорожного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4860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266" t="13054" r="39544" b="72991"/>
          <a:stretch/>
        </p:blipFill>
        <p:spPr>
          <a:xfrm>
            <a:off x="907234" y="246781"/>
            <a:ext cx="9028631" cy="302289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849" t="64412" r="34564" b="13205"/>
          <a:stretch/>
        </p:blipFill>
        <p:spPr>
          <a:xfrm>
            <a:off x="754300" y="3269672"/>
            <a:ext cx="9334500" cy="308956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045527" y="1357745"/>
            <a:ext cx="2798618" cy="138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25923"/>
            <a:ext cx="9672011" cy="8208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Основные требования к измерениям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2117046"/>
            <a:ext cx="9672010" cy="3616097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СИ должны быть утвержденного типа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СИ должны быть </a:t>
            </a:r>
            <a:r>
              <a:rPr lang="ru-RU" sz="4000" dirty="0" err="1" smtClean="0">
                <a:solidFill>
                  <a:schemeClr val="tx1"/>
                </a:solidFill>
              </a:rPr>
              <a:t>поверены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Методики измерений должны быть аттестованы</a:t>
            </a:r>
          </a:p>
          <a:p>
            <a:pPr marL="0" indent="0" algn="r">
              <a:buNone/>
            </a:pPr>
            <a:r>
              <a:rPr lang="ru-RU" sz="3500" dirty="0">
                <a:solidFill>
                  <a:schemeClr val="tx1"/>
                </a:solidFill>
              </a:rPr>
              <a:t>Статья 5</a:t>
            </a:r>
            <a:r>
              <a:rPr lang="en-US" sz="3500" dirty="0">
                <a:solidFill>
                  <a:schemeClr val="tx1"/>
                </a:solidFill>
              </a:rPr>
              <a:t> 102-</a:t>
            </a:r>
            <a:r>
              <a:rPr lang="ru-RU" sz="3500" dirty="0">
                <a:solidFill>
                  <a:schemeClr val="tx1"/>
                </a:solidFill>
              </a:rPr>
              <a:t>ФЗ.</a:t>
            </a:r>
            <a:r>
              <a:rPr lang="ru-RU" sz="4000" dirty="0">
                <a:solidFill>
                  <a:schemeClr val="accent2"/>
                </a:solidFill>
              </a:rPr>
              <a:t/>
            </a:r>
            <a:br>
              <a:rPr lang="ru-RU" sz="4000" dirty="0">
                <a:solidFill>
                  <a:schemeClr val="accent2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5580" cy="1320800"/>
          </a:xfrm>
        </p:spPr>
        <p:txBody>
          <a:bodyPr/>
          <a:lstStyle/>
          <a:p>
            <a:r>
              <a:rPr lang="ru-RU" sz="4000" dirty="0">
                <a:solidFill>
                  <a:schemeClr val="accent2"/>
                </a:solidFill>
              </a:rPr>
              <a:t>Утверждение</a:t>
            </a:r>
            <a:r>
              <a:rPr lang="ru-RU" dirty="0" smtClean="0"/>
              <a:t> </a:t>
            </a:r>
            <a:r>
              <a:rPr lang="ru-RU" sz="4000" dirty="0">
                <a:solidFill>
                  <a:schemeClr val="accent2"/>
                </a:solidFill>
              </a:rPr>
              <a:t>типа средств измерений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06" y="1609046"/>
            <a:ext cx="9526208" cy="451598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Документальное оформленное в установленном порядке </a:t>
            </a:r>
            <a:r>
              <a:rPr lang="ru-RU" sz="3600" dirty="0" smtClean="0">
                <a:solidFill>
                  <a:schemeClr val="tx1"/>
                </a:solidFill>
              </a:rPr>
              <a:t>решение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о </a:t>
            </a:r>
            <a:r>
              <a:rPr lang="ru-RU" sz="3600" dirty="0">
                <a:solidFill>
                  <a:schemeClr val="tx1"/>
                </a:solidFill>
              </a:rPr>
              <a:t>признании соответствия типа </a:t>
            </a:r>
            <a:r>
              <a:rPr lang="ru-RU" sz="3600" dirty="0" smtClean="0">
                <a:solidFill>
                  <a:schemeClr val="tx1"/>
                </a:solidFill>
              </a:rPr>
              <a:t>СИ метрологическим </a:t>
            </a:r>
            <a:r>
              <a:rPr lang="ru-RU" sz="3600" dirty="0">
                <a:solidFill>
                  <a:schemeClr val="tx1"/>
                </a:solidFill>
              </a:rPr>
              <a:t>и техническим требованиям (характеристикам) на основании результатов испытаний в целях утверждения типа</a:t>
            </a:r>
          </a:p>
        </p:txBody>
      </p:sp>
    </p:spTree>
    <p:extLst>
      <p:ext uri="{BB962C8B-B14F-4D97-AF65-F5344CB8AC3E}">
        <p14:creationId xmlns:p14="http://schemas.microsoft.com/office/powerpoint/2010/main" val="11912285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2246</TotalTime>
  <Words>745</Words>
  <Application>Microsoft Office PowerPoint</Application>
  <PresentationFormat>Широкоэкранный</PresentationFormat>
  <Paragraphs>78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Грань</vt:lpstr>
      <vt:lpstr>Федеральный закон  от 26 июня 2008 г. № 102-ФЗ  «Об обеспечении единства измерений» (ред. от 13 июля 2015 года)</vt:lpstr>
      <vt:lpstr>Единство измерений -</vt:lpstr>
      <vt:lpstr>Презентация PowerPoint</vt:lpstr>
      <vt:lpstr>Статья 1. Цели и сфера действия 102-ФЗ</vt:lpstr>
      <vt:lpstr>распространяется на измерения, к которым установлены  обязательные метрологические требования и которые выполняются при:  1) осуществлении деятельности в области здравоохранения; 2) осуществлении ветеринарной деятельности; 3) осуществлении деятельности в области охраны окружающей среды; 4) осуществлении деятельности в области гражданской обороны, защиты населения и территорий от чрезвычайных ситуаций природного и техногенного характера, обеспечения пожарной безопасности, безопасности людей на водных объектах;  </vt:lpstr>
      <vt:lpstr> </vt:lpstr>
      <vt:lpstr>Презентация PowerPoint</vt:lpstr>
      <vt:lpstr>Основные требования к измерениям</vt:lpstr>
      <vt:lpstr>Утверждение типа средств измерений</vt:lpstr>
      <vt:lpstr>Презентация PowerPoint</vt:lpstr>
      <vt:lpstr>Статья 12. При утверждении типа СИ устанавливаются: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13. Поверка средств измерений</vt:lpstr>
      <vt:lpstr>Презентация PowerPoint</vt:lpstr>
      <vt:lpstr> Поверка средств измерений </vt:lpstr>
      <vt:lpstr> Поверку средств измерений осуществляют </vt:lpstr>
      <vt:lpstr>Аккредитация в области обеспечения единства измерений </vt:lpstr>
      <vt:lpstr>Презентация PowerPoint</vt:lpstr>
      <vt:lpstr> Калибровка средств измерений</vt:lpstr>
      <vt:lpstr>Презентация PowerPoint</vt:lpstr>
      <vt:lpstr>Признание результатов калибровки при поверке СИ проводится исполнителем в соответствии с его областью аккредитации на проведение поверки СИ.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Луиза Бурганова</dc:creator>
  <cp:lastModifiedBy>СМК</cp:lastModifiedBy>
  <cp:revision>123</cp:revision>
  <dcterms:created xsi:type="dcterms:W3CDTF">2016-11-28T12:41:32Z</dcterms:created>
  <dcterms:modified xsi:type="dcterms:W3CDTF">2019-06-13T09:04:03Z</dcterms:modified>
</cp:coreProperties>
</file>