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9"/>
  </p:notesMasterIdLst>
  <p:sldIdLst>
    <p:sldId id="257" r:id="rId2"/>
    <p:sldId id="258" r:id="rId3"/>
    <p:sldId id="296" r:id="rId4"/>
    <p:sldId id="259" r:id="rId5"/>
    <p:sldId id="260" r:id="rId6"/>
    <p:sldId id="261" r:id="rId7"/>
    <p:sldId id="262" r:id="rId8"/>
    <p:sldId id="263" r:id="rId9"/>
    <p:sldId id="264" r:id="rId10"/>
    <p:sldId id="289" r:id="rId11"/>
    <p:sldId id="265" r:id="rId12"/>
    <p:sldId id="266" r:id="rId13"/>
    <p:sldId id="267" r:id="rId14"/>
    <p:sldId id="290" r:id="rId15"/>
    <p:sldId id="268" r:id="rId16"/>
    <p:sldId id="269" r:id="rId17"/>
    <p:sldId id="270" r:id="rId18"/>
    <p:sldId id="291" r:id="rId19"/>
    <p:sldId id="271" r:id="rId20"/>
    <p:sldId id="272" r:id="rId21"/>
    <p:sldId id="292" r:id="rId22"/>
    <p:sldId id="297"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307" r:id="rId38"/>
    <p:sldId id="294" r:id="rId39"/>
    <p:sldId id="295" r:id="rId40"/>
    <p:sldId id="306" r:id="rId41"/>
    <p:sldId id="298" r:id="rId42"/>
    <p:sldId id="299" r:id="rId43"/>
    <p:sldId id="305" r:id="rId44"/>
    <p:sldId id="301" r:id="rId45"/>
    <p:sldId id="303" r:id="rId46"/>
    <p:sldId id="302" r:id="rId47"/>
    <p:sldId id="304" r:id="rId4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2" autoAdjust="0"/>
    <p:restoredTop sz="94502" autoAdjust="0"/>
  </p:normalViewPr>
  <p:slideViewPr>
    <p:cSldViewPr>
      <p:cViewPr varScale="1">
        <p:scale>
          <a:sx n="110" d="100"/>
          <a:sy n="110" d="100"/>
        </p:scale>
        <p:origin x="16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DB3723-4068-4B5E-A715-A00C1096E04E}" type="datetimeFigureOut">
              <a:rPr lang="ru-RU" smtClean="0"/>
              <a:t>23.01.2017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367D6F-1836-490C-A5E0-6362E1D094E1}" type="slidenum">
              <a:rPr lang="ru-RU" smtClean="0"/>
              <a:t>‹#›</a:t>
            </a:fld>
            <a:endParaRPr lang="ru-RU"/>
          </a:p>
        </p:txBody>
      </p:sp>
    </p:spTree>
    <p:extLst>
      <p:ext uri="{BB962C8B-B14F-4D97-AF65-F5344CB8AC3E}">
        <p14:creationId xmlns:p14="http://schemas.microsoft.com/office/powerpoint/2010/main" val="1127097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87367D6F-1836-490C-A5E0-6362E1D094E1}" type="slidenum">
              <a:rPr lang="ru-RU" smtClean="0"/>
              <a:t>2</a:t>
            </a:fld>
            <a:endParaRPr lang="ru-RU"/>
          </a:p>
        </p:txBody>
      </p:sp>
    </p:spTree>
    <p:extLst>
      <p:ext uri="{BB962C8B-B14F-4D97-AF65-F5344CB8AC3E}">
        <p14:creationId xmlns:p14="http://schemas.microsoft.com/office/powerpoint/2010/main" val="1748564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87367D6F-1836-490C-A5E0-6362E1D094E1}" type="slidenum">
              <a:rPr lang="ru-RU" smtClean="0"/>
              <a:t>3</a:t>
            </a:fld>
            <a:endParaRPr lang="ru-RU"/>
          </a:p>
        </p:txBody>
      </p:sp>
    </p:spTree>
    <p:extLst>
      <p:ext uri="{BB962C8B-B14F-4D97-AF65-F5344CB8AC3E}">
        <p14:creationId xmlns:p14="http://schemas.microsoft.com/office/powerpoint/2010/main" val="1748564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87367D6F-1836-490C-A5E0-6362E1D094E1}" type="slidenum">
              <a:rPr lang="ru-RU" smtClean="0"/>
              <a:t>4</a:t>
            </a:fld>
            <a:endParaRPr lang="ru-RU"/>
          </a:p>
        </p:txBody>
      </p:sp>
    </p:spTree>
    <p:extLst>
      <p:ext uri="{BB962C8B-B14F-4D97-AF65-F5344CB8AC3E}">
        <p14:creationId xmlns:p14="http://schemas.microsoft.com/office/powerpoint/2010/main" val="2111113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425E943-1EC2-4E91-A5AA-0FA67CF925A7}" type="datetime1">
              <a:rPr lang="ru-RU" smtClean="0"/>
              <a:t>23.01.2017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58BEF6F-C4FF-407B-8227-B24895A17506}" type="datetime1">
              <a:rPr lang="ru-RU" smtClean="0"/>
              <a:t>23.01.2017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13BB539-2DD9-437B-A367-CDD7D7C4E690}" type="datetime1">
              <a:rPr lang="ru-RU" smtClean="0"/>
              <a:t>23.01.2017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00EF605-7678-47F1-99F3-D465DFDFA45F}" type="datetime1">
              <a:rPr lang="ru-RU" smtClean="0"/>
              <a:t>23.01.2017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27EFD3D-F2E4-4654-B5BE-35848A6A4BBB}" type="datetime1">
              <a:rPr lang="ru-RU" smtClean="0"/>
              <a:t>23.01.2017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F4348D4-C3FD-4E8A-A427-997BF8725E28}" type="datetime1">
              <a:rPr lang="ru-RU" smtClean="0"/>
              <a:t>23.01.2017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5DA6087-AFDA-4B51-8537-55F0088CE174}" type="datetime1">
              <a:rPr lang="ru-RU" smtClean="0"/>
              <a:t>23.01.2017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CD1AFF0-3C1E-4635-BD02-C470896268C9}" type="datetime1">
              <a:rPr lang="ru-RU" smtClean="0"/>
              <a:t>23.01.2017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826F6FC-090F-45F1-B188-2251D1B6E2A5}" type="datetime1">
              <a:rPr lang="ru-RU" smtClean="0"/>
              <a:t>23.01.2017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9EAEE6D-6D22-4565-B7C1-35ADFE0D8C8B}" type="datetime1">
              <a:rPr lang="ru-RU" smtClean="0"/>
              <a:t>23.01.2017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0506CD9-C099-433C-911A-646FA6E11795}" type="datetime1">
              <a:rPr lang="ru-RU" smtClean="0"/>
              <a:t>23.01.2017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00FF00">
                <a:alpha val="15000"/>
              </a:srgbClr>
            </a:gs>
            <a:gs pos="100000">
              <a:srgbClr val="4F8C3A"/>
            </a:gs>
            <a:gs pos="100000">
              <a:srgbClr val="8EB065"/>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B80707-04A2-4D14-ADD1-A3A9B2DF0E43}" type="datetime1">
              <a:rPr lang="ru-RU" smtClean="0"/>
              <a:t>23.01.2017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3.bin"/><Relationship Id="rId4" Type="http://schemas.openxmlformats.org/officeDocument/2006/relationships/image" Target="../media/image4.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ctrTitle"/>
          </p:nvPr>
        </p:nvSpPr>
        <p:spPr>
          <a:xfrm>
            <a:off x="0" y="2420888"/>
            <a:ext cx="9144000" cy="1800225"/>
          </a:xfrm>
        </p:spPr>
        <p:txBody>
          <a:bodyPr/>
          <a:lstStyle/>
          <a:p>
            <a:r>
              <a:rPr lang="ru-RU" b="1" dirty="0">
                <a:latin typeface="Times New Roman" pitchFamily="18" charset="0"/>
                <a:cs typeface="Times New Roman" pitchFamily="18" charset="0"/>
              </a:rPr>
              <a:t>Метрологическое обеспечение измерительных каналов </a:t>
            </a:r>
            <a:r>
              <a:rPr lang="ru-RU" b="1" dirty="0" smtClean="0">
                <a:latin typeface="Times New Roman" pitchFamily="18" charset="0"/>
                <a:cs typeface="Times New Roman" pitchFamily="18" charset="0"/>
              </a:rPr>
              <a:t>АСУТП</a:t>
            </a:r>
          </a:p>
        </p:txBody>
      </p:sp>
      <p:sp>
        <p:nvSpPr>
          <p:cNvPr id="2" name="Подзаголовок 1"/>
          <p:cNvSpPr>
            <a:spLocks noGrp="1"/>
          </p:cNvSpPr>
          <p:nvPr>
            <p:ph type="subTitle" idx="1"/>
          </p:nvPr>
        </p:nvSpPr>
        <p:spPr/>
        <p:txBody>
          <a:bodyPr/>
          <a:lstStyle/>
          <a:p>
            <a:endParaRPr lang="ru-RU"/>
          </a:p>
        </p:txBody>
      </p:sp>
    </p:spTree>
    <p:extLst>
      <p:ext uri="{BB962C8B-B14F-4D97-AF65-F5344CB8AC3E}">
        <p14:creationId xmlns:p14="http://schemas.microsoft.com/office/powerpoint/2010/main" val="22153656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548680"/>
            <a:ext cx="7920880" cy="5760640"/>
          </a:xfrm>
        </p:spPr>
        <p:txBody>
          <a:bodyPr>
            <a:noAutofit/>
          </a:bodyPr>
          <a:lstStyle/>
          <a:p>
            <a:pPr marL="0" indent="720725" algn="just">
              <a:buNone/>
            </a:pPr>
            <a:r>
              <a:rPr lang="ru-RU" sz="2800" b="1" dirty="0" smtClean="0">
                <a:latin typeface="Times New Roman" pitchFamily="18" charset="0"/>
                <a:cs typeface="Times New Roman" pitchFamily="18" charset="0"/>
              </a:rPr>
              <a:t>Связующий </a:t>
            </a:r>
            <a:r>
              <a:rPr lang="ru-RU" sz="2800" b="1" dirty="0">
                <a:latin typeface="Times New Roman" pitchFamily="18" charset="0"/>
                <a:cs typeface="Times New Roman" pitchFamily="18" charset="0"/>
              </a:rPr>
              <a:t>компонент измерительной системы (связующий компонент ИС) –</a:t>
            </a:r>
            <a:r>
              <a:rPr lang="ru-RU" sz="2800" dirty="0">
                <a:latin typeface="Times New Roman" pitchFamily="18" charset="0"/>
                <a:cs typeface="Times New Roman" pitchFamily="18" charset="0"/>
              </a:rPr>
              <a:t> Техническое устройство или часть окружающей среды, предназначенное или используемое для передачи с минимально возможными искажениями сигналов, несущих информацию об измеряемой величине от одного компонента ИС к другому (проводная линия связи, радиоканал, телефонная линия связи, высоковольтная линия электропередачи с соответствующей каналообразующей аппаратурой, а также переходные устройства – клеммные колодки, кабельные разъемы и т. п.).</a:t>
            </a:r>
          </a:p>
        </p:txBody>
      </p:sp>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10</a:t>
            </a:fld>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6424693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548680"/>
            <a:ext cx="7920880" cy="5760640"/>
          </a:xfrm>
        </p:spPr>
        <p:txBody>
          <a:bodyPr>
            <a:noAutofit/>
          </a:bodyPr>
          <a:lstStyle/>
          <a:p>
            <a:pPr marL="0" indent="720725" algn="just">
              <a:buNone/>
            </a:pPr>
            <a:r>
              <a:rPr lang="ru-RU" sz="2800" b="1" dirty="0" smtClean="0">
                <a:latin typeface="Times New Roman" pitchFamily="18" charset="0"/>
                <a:cs typeface="Times New Roman" pitchFamily="18" charset="0"/>
              </a:rPr>
              <a:t>Вычислительный </a:t>
            </a:r>
            <a:r>
              <a:rPr lang="ru-RU" sz="2800" b="1" dirty="0">
                <a:latin typeface="Times New Roman" pitchFamily="18" charset="0"/>
                <a:cs typeface="Times New Roman" pitchFamily="18" charset="0"/>
              </a:rPr>
              <a:t>компонент измерительной системы (вычислительный компонент ИС) –</a:t>
            </a:r>
            <a:r>
              <a:rPr lang="ru-RU" sz="2800" dirty="0">
                <a:latin typeface="Times New Roman" pitchFamily="18" charset="0"/>
                <a:cs typeface="Times New Roman" pitchFamily="18" charset="0"/>
              </a:rPr>
              <a:t> Цифровое вычислительное устройство (или его часть) с программным обеспечением, выполняющее вычисления результатов прямых, косвенных, совместных или совокупных измерений (выражаемых числом или соответствующим ему кодом) по результатам первичных измерительных преобразований в ИС, а также логические операции и управление работой ИС.</a:t>
            </a:r>
          </a:p>
        </p:txBody>
      </p:sp>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11</a:t>
            </a:fld>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395965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548680"/>
            <a:ext cx="7920880" cy="5760640"/>
          </a:xfrm>
        </p:spPr>
        <p:txBody>
          <a:bodyPr>
            <a:noAutofit/>
          </a:bodyPr>
          <a:lstStyle/>
          <a:p>
            <a:pPr marL="0" lvl="1" indent="541338" algn="just">
              <a:buNone/>
            </a:pPr>
            <a:r>
              <a:rPr lang="ru-RU" b="1" dirty="0" smtClean="0">
                <a:latin typeface="Times New Roman" pitchFamily="18" charset="0"/>
                <a:cs typeface="Times New Roman" pitchFamily="18" charset="0"/>
              </a:rPr>
              <a:t>Комплексный </a:t>
            </a:r>
            <a:r>
              <a:rPr lang="ru-RU" b="1" dirty="0">
                <a:latin typeface="Times New Roman" pitchFamily="18" charset="0"/>
                <a:cs typeface="Times New Roman" pitchFamily="18" charset="0"/>
              </a:rPr>
              <a:t>компонент измерительной системы (комплексный компонент ИС, измерительно-вычислительный комплекс)</a:t>
            </a:r>
            <a:r>
              <a:rPr lang="ru-RU" dirty="0">
                <a:latin typeface="Times New Roman" pitchFamily="18" charset="0"/>
                <a:cs typeface="Times New Roman" pitchFamily="18" charset="0"/>
              </a:rPr>
              <a:t> – Конструктивно объединенная или территориально локализованная совокупность компонентов, составляющая часть ИС, завершающая, как правило, измерительные преобразования, вычислительные и логические операции, предусмотренные процессом измерений и алгоритмами обработки результатов измерений в иных целях, а также выработки выходных сигналов системы.</a:t>
            </a:r>
          </a:p>
        </p:txBody>
      </p:sp>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12</a:t>
            </a:fld>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4692732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548680"/>
            <a:ext cx="7920880" cy="5760640"/>
          </a:xfrm>
        </p:spPr>
        <p:txBody>
          <a:bodyPr>
            <a:noAutofit/>
          </a:bodyPr>
          <a:lstStyle/>
          <a:p>
            <a:pPr marL="0" indent="541338" algn="just">
              <a:buNone/>
            </a:pPr>
            <a:r>
              <a:rPr lang="ru-RU" b="1" dirty="0" smtClean="0">
                <a:latin typeface="Times New Roman" pitchFamily="18" charset="0"/>
                <a:cs typeface="Times New Roman" pitchFamily="18" charset="0"/>
              </a:rPr>
              <a:t>Вспомогательный </a:t>
            </a:r>
            <a:r>
              <a:rPr lang="ru-RU" b="1" dirty="0">
                <a:latin typeface="Times New Roman" pitchFamily="18" charset="0"/>
                <a:cs typeface="Times New Roman" pitchFamily="18" charset="0"/>
              </a:rPr>
              <a:t>компонент измерительной системы (вспомогательный компонент ИС)</a:t>
            </a:r>
            <a:r>
              <a:rPr lang="ru-RU" dirty="0">
                <a:latin typeface="Times New Roman" pitchFamily="18" charset="0"/>
                <a:cs typeface="Times New Roman" pitchFamily="18" charset="0"/>
              </a:rPr>
              <a:t> – Техническое устройство (блок питания, система вентиляции, устройства, обеспечивающие удобство управления и эксплуатации ИС и т.п.), обеспечивающее нормальное функционирование ИС, но не участвующее непосредственно в измерительных преобразованиях.</a:t>
            </a:r>
          </a:p>
        </p:txBody>
      </p:sp>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13</a:t>
            </a:fld>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6924430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3068960"/>
            <a:ext cx="7992888" cy="936104"/>
          </a:xfrm>
        </p:spPr>
        <p:txBody>
          <a:bodyPr>
            <a:noAutofit/>
          </a:bodyPr>
          <a:lstStyle/>
          <a:p>
            <a:pPr marL="0" indent="0" algn="ctr">
              <a:buNone/>
            </a:pPr>
            <a:r>
              <a:rPr lang="ru-RU" sz="3600" b="1" dirty="0">
                <a:latin typeface="Times New Roman" pitchFamily="18" charset="0"/>
                <a:cs typeface="Times New Roman" pitchFamily="18" charset="0"/>
              </a:rPr>
              <a:t>Метрологическое обеспечение ИС</a:t>
            </a:r>
            <a:endParaRPr lang="ru-RU" sz="3400" dirty="0">
              <a:latin typeface="Times New Roman" pitchFamily="18" charset="0"/>
              <a:cs typeface="Times New Roman" pitchFamily="18" charset="0"/>
            </a:endParaRPr>
          </a:p>
        </p:txBody>
      </p:sp>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14</a:t>
            </a:fld>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0236420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548680"/>
            <a:ext cx="7920880" cy="5760640"/>
          </a:xfrm>
        </p:spPr>
        <p:txBody>
          <a:bodyPr>
            <a:noAutofit/>
          </a:bodyPr>
          <a:lstStyle/>
          <a:p>
            <a:pPr marL="0" indent="541338" algn="just">
              <a:buNone/>
            </a:pPr>
            <a:r>
              <a:rPr lang="ru-RU" sz="2200" dirty="0">
                <a:latin typeface="Times New Roman" pitchFamily="18" charset="0"/>
                <a:cs typeface="Times New Roman" pitchFamily="18" charset="0"/>
              </a:rPr>
              <a:t>Метрологическое обеспечение ИС включает в себя следующие виды деятельности:</a:t>
            </a:r>
          </a:p>
          <a:p>
            <a:pPr marL="0" lvl="0" indent="541338" algn="just">
              <a:buFont typeface="Wingdings" pitchFamily="2" charset="2"/>
              <a:buChar char="Ø"/>
            </a:pPr>
            <a:r>
              <a:rPr lang="ru-RU" sz="2200" dirty="0">
                <a:latin typeface="Times New Roman" pitchFamily="18" charset="0"/>
                <a:cs typeface="Times New Roman" pitchFamily="18" charset="0"/>
              </a:rPr>
              <a:t>нормирование, расчет метрологических характеристик измерительных каналов ИС;</a:t>
            </a:r>
          </a:p>
          <a:p>
            <a:pPr marL="0" lvl="0" indent="541338" algn="just">
              <a:buFont typeface="Wingdings" pitchFamily="2" charset="2"/>
              <a:buChar char="Ø"/>
            </a:pPr>
            <a:r>
              <a:rPr lang="ru-RU" sz="2200" dirty="0">
                <a:latin typeface="Times New Roman" pitchFamily="18" charset="0"/>
                <a:cs typeface="Times New Roman" pitchFamily="18" charset="0"/>
              </a:rPr>
              <a:t>метрологическая экспертиза технической документации на ИС;</a:t>
            </a:r>
          </a:p>
          <a:p>
            <a:pPr marL="0" lvl="0" indent="541338" algn="just">
              <a:buFont typeface="Wingdings" pitchFamily="2" charset="2"/>
              <a:buChar char="Ø"/>
            </a:pPr>
            <a:r>
              <a:rPr lang="ru-RU" sz="2200" dirty="0">
                <a:latin typeface="Times New Roman" pitchFamily="18" charset="0"/>
                <a:cs typeface="Times New Roman" pitchFamily="18" charset="0"/>
              </a:rPr>
              <a:t>испытания ИС в целях утверждения типа; </a:t>
            </a:r>
          </a:p>
          <a:p>
            <a:pPr marL="0" lvl="0" indent="541338" algn="just">
              <a:buFont typeface="Wingdings" pitchFamily="2" charset="2"/>
              <a:buChar char="Ø"/>
            </a:pPr>
            <a:r>
              <a:rPr lang="ru-RU" sz="2200" dirty="0">
                <a:latin typeface="Times New Roman" pitchFamily="18" charset="0"/>
                <a:cs typeface="Times New Roman" pitchFamily="18" charset="0"/>
              </a:rPr>
              <a:t>поверка и калибровка ИС;</a:t>
            </a:r>
          </a:p>
          <a:p>
            <a:pPr marL="0" lvl="0" indent="541338" algn="just">
              <a:buFont typeface="Wingdings" pitchFamily="2" charset="2"/>
              <a:buChar char="Ø"/>
            </a:pPr>
            <a:r>
              <a:rPr lang="ru-RU" sz="2200" dirty="0">
                <a:latin typeface="Times New Roman" pitchFamily="18" charset="0"/>
                <a:cs typeface="Times New Roman" pitchFamily="18" charset="0"/>
              </a:rPr>
              <a:t>метрологический надзор за выпуском, монтажом, наладкой, состоянием и применением ИС.</a:t>
            </a:r>
          </a:p>
          <a:p>
            <a:pPr marL="0" lvl="0" indent="541338" algn="just">
              <a:buFont typeface="Wingdings" pitchFamily="2" charset="2"/>
              <a:buChar char="Ø"/>
            </a:pPr>
            <a:r>
              <a:rPr lang="ru-RU" sz="2200" dirty="0">
                <a:latin typeface="Times New Roman" pitchFamily="18" charset="0"/>
                <a:cs typeface="Times New Roman" pitchFamily="18" charset="0"/>
              </a:rPr>
              <a:t>расчет характеристик погрешности измерений, выполняемых посредством измерительного канала в рабочих условиях эксплуатации;</a:t>
            </a:r>
          </a:p>
          <a:p>
            <a:pPr marL="0" lvl="0" indent="541338" algn="just">
              <a:buFont typeface="Wingdings" pitchFamily="2" charset="2"/>
              <a:buChar char="Ø"/>
            </a:pPr>
            <a:r>
              <a:rPr lang="ru-RU" sz="2200" dirty="0">
                <a:latin typeface="Times New Roman" pitchFamily="18" charset="0"/>
                <a:cs typeface="Times New Roman" pitchFamily="18" charset="0"/>
              </a:rPr>
              <a:t>контроль при испытаниях и поверке ИС на соответствие нормированным метрологическим характеристикам измерительного канала ИС.</a:t>
            </a:r>
          </a:p>
        </p:txBody>
      </p:sp>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15</a:t>
            </a:fld>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0787453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2276872"/>
            <a:ext cx="7920880" cy="1944216"/>
          </a:xfrm>
        </p:spPr>
        <p:txBody>
          <a:bodyPr>
            <a:noAutofit/>
          </a:bodyPr>
          <a:lstStyle/>
          <a:p>
            <a:pPr marL="0" indent="0" algn="just">
              <a:buNone/>
            </a:pPr>
            <a:r>
              <a:rPr lang="ru-RU" sz="3600" dirty="0">
                <a:latin typeface="Times New Roman" pitchFamily="18" charset="0"/>
                <a:cs typeface="Times New Roman" pitchFamily="18" charset="0"/>
              </a:rPr>
              <a:t>ГОСТ 8.009–84 «ГСИ. Нормируемые метрологические характеристики средств измерений»</a:t>
            </a:r>
            <a:endParaRPr lang="ru-RU" sz="3400" dirty="0">
              <a:latin typeface="Times New Roman" pitchFamily="18" charset="0"/>
              <a:cs typeface="Times New Roman" pitchFamily="18" charset="0"/>
            </a:endParaRPr>
          </a:p>
        </p:txBody>
      </p:sp>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16</a:t>
            </a:fld>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591025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548680"/>
            <a:ext cx="7920880" cy="5760640"/>
          </a:xfrm>
        </p:spPr>
        <p:txBody>
          <a:bodyPr>
            <a:noAutofit/>
          </a:bodyPr>
          <a:lstStyle/>
          <a:p>
            <a:pPr marL="0" indent="541338" algn="just">
              <a:buNone/>
            </a:pPr>
            <a:r>
              <a:rPr lang="ru-RU" sz="2000" dirty="0">
                <a:latin typeface="Times New Roman" pitchFamily="18" charset="0"/>
                <a:cs typeface="Times New Roman" pitchFamily="18" charset="0"/>
              </a:rPr>
              <a:t>При расчете характеристик погрешности измерительных каналов рекомендуется руководствоваться:</a:t>
            </a:r>
          </a:p>
          <a:p>
            <a:pPr marL="0" lvl="0" indent="541338" algn="just">
              <a:buFont typeface="Wingdings" pitchFamily="2" charset="2"/>
              <a:buChar char="Ø"/>
            </a:pPr>
            <a:r>
              <a:rPr lang="ru-RU" sz="2000" dirty="0">
                <a:latin typeface="Times New Roman" pitchFamily="18" charset="0"/>
                <a:cs typeface="Times New Roman" pitchFamily="18" charset="0"/>
              </a:rPr>
              <a:t>РМГ 62–2003 Рекомендации по межгосударственной стандартизации. ГСИ. Обеспечение эффективности измерений при управлении технологическими процессами. Оценивание погрешности измерений при ограниченной исходной </a:t>
            </a:r>
            <a:r>
              <a:rPr lang="ru-RU" sz="2000" dirty="0" smtClean="0">
                <a:latin typeface="Times New Roman" pitchFamily="18" charset="0"/>
                <a:cs typeface="Times New Roman" pitchFamily="18" charset="0"/>
              </a:rPr>
              <a:t>информации;</a:t>
            </a:r>
          </a:p>
          <a:p>
            <a:pPr marL="0" lvl="0" indent="541338" algn="just">
              <a:buFont typeface="Wingdings" pitchFamily="2" charset="2"/>
              <a:buChar char="Ø"/>
            </a:pPr>
            <a:r>
              <a:rPr lang="ru-RU" sz="2000" dirty="0" smtClean="0">
                <a:latin typeface="Times New Roman" pitchFamily="18" charset="0"/>
                <a:cs typeface="Times New Roman" pitchFamily="18" charset="0"/>
              </a:rPr>
              <a:t>МИ</a:t>
            </a:r>
            <a:r>
              <a:rPr lang="ru-RU" sz="2000" dirty="0">
                <a:latin typeface="Times New Roman" pitchFamily="18" charset="0"/>
                <a:cs typeface="Times New Roman" pitchFamily="18" charset="0"/>
              </a:rPr>
              <a:t> 222–80 Методика расчета метрологических характеристик измерительных каналов информационно-измерительных систем по метрологическим характеристикам компонентов;</a:t>
            </a:r>
          </a:p>
          <a:p>
            <a:pPr marL="0" indent="541338" algn="just">
              <a:buFont typeface="Wingdings" pitchFamily="2" charset="2"/>
              <a:buChar char="Ø"/>
            </a:pPr>
            <a:r>
              <a:rPr lang="ru-RU" sz="2000" dirty="0">
                <a:latin typeface="Times New Roman" pitchFamily="18" charset="0"/>
                <a:cs typeface="Times New Roman" pitchFamily="18" charset="0"/>
              </a:rPr>
              <a:t>МИ 2168–91 Рекомендация. ГСИ. Системы измерительные информационные. Методика расчета метрологических характеристик измерительных каналов по метрологическим характеристикам линейных аналоговых компонентов</a:t>
            </a:r>
            <a:r>
              <a:rPr lang="ru-RU" sz="2000" dirty="0" smtClean="0">
                <a:latin typeface="Times New Roman" pitchFamily="18" charset="0"/>
                <a:cs typeface="Times New Roman" pitchFamily="18" charset="0"/>
              </a:rPr>
              <a:t>,</a:t>
            </a:r>
          </a:p>
          <a:p>
            <a:pPr marL="0" indent="0" algn="just">
              <a:buNone/>
            </a:pPr>
            <a:r>
              <a:rPr lang="ru-RU" sz="2000" dirty="0">
                <a:latin typeface="Times New Roman" pitchFamily="18" charset="0"/>
                <a:cs typeface="Times New Roman" pitchFamily="18" charset="0"/>
              </a:rPr>
              <a:t>а также другими действующими нормативными документами по расчету характеристик погрешности измерений общего (основополагающего) характера и нормативными документами по видам измерений и областям применения средств измерений.</a:t>
            </a:r>
          </a:p>
          <a:p>
            <a:pPr marL="0" indent="0" algn="just">
              <a:buNone/>
            </a:pPr>
            <a:endParaRPr lang="ru-RU" sz="2000" dirty="0">
              <a:latin typeface="Times New Roman" pitchFamily="18" charset="0"/>
              <a:cs typeface="Times New Roman" pitchFamily="18" charset="0"/>
            </a:endParaRPr>
          </a:p>
        </p:txBody>
      </p:sp>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17</a:t>
            </a:fld>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8616733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548680"/>
            <a:ext cx="7920880" cy="5760640"/>
          </a:xfrm>
        </p:spPr>
        <p:txBody>
          <a:bodyPr>
            <a:noAutofit/>
          </a:bodyPr>
          <a:lstStyle/>
          <a:p>
            <a:pPr marL="0" indent="541338" algn="just">
              <a:buNone/>
            </a:pPr>
            <a:r>
              <a:rPr lang="ru-RU" sz="3600" dirty="0">
                <a:latin typeface="Times New Roman" pitchFamily="18" charset="0"/>
                <a:cs typeface="Times New Roman" pitchFamily="18" charset="0"/>
              </a:rPr>
              <a:t>Для комплексных компонентов </a:t>
            </a:r>
            <a:r>
              <a:rPr lang="ru-RU" sz="3600" dirty="0" smtClean="0">
                <a:latin typeface="Times New Roman" pitchFamily="18" charset="0"/>
                <a:cs typeface="Times New Roman" pitchFamily="18" charset="0"/>
              </a:rPr>
              <a:t>ИС:</a:t>
            </a:r>
          </a:p>
          <a:p>
            <a:pPr marL="0" indent="541338" algn="just">
              <a:buFont typeface="Wingdings" pitchFamily="2" charset="2"/>
              <a:buChar char="Ø"/>
            </a:pPr>
            <a:r>
              <a:rPr lang="ru-RU" sz="3600" dirty="0" smtClean="0">
                <a:latin typeface="Times New Roman" pitchFamily="18" charset="0"/>
                <a:cs typeface="Times New Roman" pitchFamily="18" charset="0"/>
              </a:rPr>
              <a:t> ГОСТ </a:t>
            </a:r>
            <a:r>
              <a:rPr lang="ru-RU" sz="3600" dirty="0">
                <a:latin typeface="Times New Roman" pitchFamily="18" charset="0"/>
                <a:cs typeface="Times New Roman" pitchFamily="18" charset="0"/>
              </a:rPr>
              <a:t>8.009–84 «ГСИ. Нормируемые метрологические характеристики средств измерений</a:t>
            </a:r>
            <a:r>
              <a:rPr lang="ru-RU" sz="3600" dirty="0" smtClean="0">
                <a:latin typeface="Times New Roman" pitchFamily="18" charset="0"/>
                <a:cs typeface="Times New Roman" pitchFamily="18" charset="0"/>
              </a:rPr>
              <a:t>»;</a:t>
            </a:r>
          </a:p>
          <a:p>
            <a:pPr marL="0" indent="541338" algn="just">
              <a:buFont typeface="Wingdings" pitchFamily="2" charset="2"/>
              <a:buChar char="Ø"/>
            </a:pPr>
            <a:r>
              <a:rPr lang="ru-RU" sz="3600" dirty="0" smtClean="0">
                <a:latin typeface="Times New Roman" pitchFamily="18" charset="0"/>
                <a:cs typeface="Times New Roman" pitchFamily="18" charset="0"/>
              </a:rPr>
              <a:t>ГОСТ Р 51841-2001 «Программируемые </a:t>
            </a:r>
            <a:r>
              <a:rPr lang="ru-RU" sz="3600" dirty="0">
                <a:latin typeface="Times New Roman" pitchFamily="18" charset="0"/>
                <a:cs typeface="Times New Roman" pitchFamily="18" charset="0"/>
              </a:rPr>
              <a:t>контроллеры. Общие технические требования и методы испытаний</a:t>
            </a:r>
            <a:r>
              <a:rPr lang="ru-RU" sz="3600" dirty="0" smtClean="0">
                <a:latin typeface="Times New Roman" pitchFamily="18" charset="0"/>
                <a:cs typeface="Times New Roman" pitchFamily="18" charset="0"/>
              </a:rPr>
              <a:t>».</a:t>
            </a:r>
            <a:endParaRPr lang="ru-RU" sz="3400" dirty="0">
              <a:latin typeface="Times New Roman" pitchFamily="18" charset="0"/>
              <a:cs typeface="Times New Roman" pitchFamily="18" charset="0"/>
            </a:endParaRPr>
          </a:p>
        </p:txBody>
      </p:sp>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18</a:t>
            </a:fld>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5723461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548680"/>
            <a:ext cx="7920880" cy="5760640"/>
          </a:xfrm>
        </p:spPr>
        <p:txBody>
          <a:bodyPr>
            <a:noAutofit/>
          </a:bodyPr>
          <a:lstStyle/>
          <a:p>
            <a:pPr marL="0" indent="541338" algn="just">
              <a:buNone/>
            </a:pPr>
            <a:r>
              <a:rPr lang="ru-RU" dirty="0">
                <a:latin typeface="Times New Roman" pitchFamily="18" charset="0"/>
                <a:cs typeface="Times New Roman" pitchFamily="18" charset="0"/>
              </a:rPr>
              <a:t>Для измерительных компонентов </a:t>
            </a:r>
            <a:r>
              <a:rPr lang="ru-RU" dirty="0" smtClean="0">
                <a:latin typeface="Times New Roman" pitchFamily="18" charset="0"/>
                <a:cs typeface="Times New Roman" pitchFamily="18" charset="0"/>
              </a:rPr>
              <a:t>ИС:</a:t>
            </a:r>
          </a:p>
          <a:p>
            <a:pPr marL="0" indent="541338" algn="just">
              <a:buFont typeface="Wingdings" pitchFamily="2" charset="2"/>
              <a:buChar char="Ø"/>
            </a:pPr>
            <a:r>
              <a:rPr lang="ru-RU" dirty="0" smtClean="0">
                <a:latin typeface="Times New Roman" pitchFamily="18" charset="0"/>
                <a:cs typeface="Times New Roman" pitchFamily="18" charset="0"/>
              </a:rPr>
              <a:t>ГОСТ </a:t>
            </a:r>
            <a:r>
              <a:rPr lang="ru-RU" dirty="0">
                <a:latin typeface="Times New Roman" pitchFamily="18" charset="0"/>
                <a:cs typeface="Times New Roman" pitchFamily="18" charset="0"/>
              </a:rPr>
              <a:t>8.009–84 «ГСИ. Нормируемые метрологические характеристики средств </a:t>
            </a:r>
            <a:r>
              <a:rPr lang="ru-RU" dirty="0" smtClean="0">
                <a:latin typeface="Times New Roman" pitchFamily="18" charset="0"/>
                <a:cs typeface="Times New Roman" pitchFamily="18" charset="0"/>
              </a:rPr>
              <a:t>измерений»;</a:t>
            </a:r>
          </a:p>
          <a:p>
            <a:pPr marL="0" indent="541338" algn="just">
              <a:buFont typeface="Wingdings" pitchFamily="2" charset="2"/>
              <a:buChar char="Ø"/>
            </a:pPr>
            <a:r>
              <a:rPr lang="ru-RU" dirty="0" smtClean="0">
                <a:latin typeface="Times New Roman" pitchFamily="18" charset="0"/>
                <a:cs typeface="Times New Roman" pitchFamily="18" charset="0"/>
              </a:rPr>
              <a:t>ГОСТ </a:t>
            </a:r>
            <a:r>
              <a:rPr lang="ru-RU" dirty="0">
                <a:latin typeface="Times New Roman" pitchFamily="18" charset="0"/>
                <a:cs typeface="Times New Roman" pitchFamily="18" charset="0"/>
              </a:rPr>
              <a:t>8.256–77 «ГСИ. Нормирование и определение динамических характеристик аналоговых средств измерений. Основные положения» с учетом нормативных документов на конкретные виды средств измерений.</a:t>
            </a:r>
          </a:p>
        </p:txBody>
      </p:sp>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19</a:t>
            </a:fld>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95435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548680"/>
            <a:ext cx="7920880" cy="5760640"/>
          </a:xfrm>
        </p:spPr>
        <p:txBody>
          <a:bodyPr>
            <a:noAutofit/>
          </a:bodyPr>
          <a:lstStyle/>
          <a:p>
            <a:pPr marL="0" indent="541338" algn="just">
              <a:buNone/>
            </a:pPr>
            <a:r>
              <a:rPr lang="ru-RU" sz="2000" dirty="0">
                <a:latin typeface="Times New Roman" pitchFamily="18" charset="0"/>
                <a:cs typeface="Times New Roman" pitchFamily="18" charset="0"/>
              </a:rPr>
              <a:t>ГОСТ Р 8.596 – 2002 «ГСИ. Метрологическое обеспечение измерительных систем. Основные положения</a:t>
            </a:r>
            <a:r>
              <a:rPr lang="ru-RU" sz="2000" dirty="0" smtClean="0">
                <a:latin typeface="Times New Roman" pitchFamily="18" charset="0"/>
                <a:cs typeface="Times New Roman" pitchFamily="18" charset="0"/>
              </a:rPr>
              <a:t>»</a:t>
            </a:r>
          </a:p>
          <a:p>
            <a:pPr marL="0" indent="541338" algn="just">
              <a:buNone/>
            </a:pPr>
            <a:r>
              <a:rPr lang="ru-RU" sz="2000" b="1" dirty="0">
                <a:latin typeface="Times New Roman" pitchFamily="18" charset="0"/>
                <a:cs typeface="Times New Roman" pitchFamily="18" charset="0"/>
              </a:rPr>
              <a:t>Измерительная система (ИС)</a:t>
            </a:r>
            <a:r>
              <a:rPr lang="ru-RU" sz="2000" dirty="0">
                <a:latin typeface="Times New Roman" pitchFamily="18" charset="0"/>
                <a:cs typeface="Times New Roman" pitchFamily="18" charset="0"/>
              </a:rPr>
              <a:t> – Совокупность измерительных, связующих, вычислительных компонентов, образующих измерительные каналы, и вспомогательных устройств (компонентов измерительной системы), функционирующих как единое целое, предназначенная для:</a:t>
            </a:r>
          </a:p>
          <a:p>
            <a:pPr marL="0" lvl="0" indent="541338" algn="just">
              <a:buFont typeface="Wingdings" pitchFamily="2" charset="2"/>
              <a:buChar char="Ø"/>
            </a:pPr>
            <a:r>
              <a:rPr lang="ru-RU" sz="2000" dirty="0">
                <a:latin typeface="Times New Roman" pitchFamily="18" charset="0"/>
                <a:cs typeface="Times New Roman" pitchFamily="18" charset="0"/>
              </a:rPr>
              <a:t>получения информации о состоянии объекта с помощью измерительных преобразований в общем случае множества изменяющихся во времени и распределенных в пространстве величин, характеризующих это состояние;</a:t>
            </a:r>
          </a:p>
          <a:p>
            <a:pPr marL="0" lvl="0" indent="541338" algn="just">
              <a:buFont typeface="Wingdings" pitchFamily="2" charset="2"/>
              <a:buChar char="Ø"/>
            </a:pPr>
            <a:r>
              <a:rPr lang="ru-RU" sz="2000" dirty="0">
                <a:latin typeface="Times New Roman" pitchFamily="18" charset="0"/>
                <a:cs typeface="Times New Roman" pitchFamily="18" charset="0"/>
              </a:rPr>
              <a:t>машинной обработки результатов измерений;</a:t>
            </a:r>
          </a:p>
          <a:p>
            <a:pPr marL="0" lvl="0" indent="541338" algn="just">
              <a:buFont typeface="Wingdings" pitchFamily="2" charset="2"/>
              <a:buChar char="Ø"/>
            </a:pPr>
            <a:r>
              <a:rPr lang="ru-RU" sz="2000" dirty="0">
                <a:latin typeface="Times New Roman" pitchFamily="18" charset="0"/>
                <a:cs typeface="Times New Roman" pitchFamily="18" charset="0"/>
              </a:rPr>
              <a:t>регистрации и индикации результатов измерений и результатов их машинной обработки;</a:t>
            </a:r>
          </a:p>
          <a:p>
            <a:pPr marL="0" indent="541338" algn="just">
              <a:buFont typeface="Wingdings" pitchFamily="2" charset="2"/>
              <a:buChar char="Ø"/>
            </a:pPr>
            <a:r>
              <a:rPr lang="ru-RU" sz="2000" dirty="0">
                <a:latin typeface="Times New Roman" pitchFamily="18" charset="0"/>
                <a:cs typeface="Times New Roman" pitchFamily="18" charset="0"/>
              </a:rPr>
              <a:t>преобразования этих данных в выходные сигналы системы в разных целях.</a:t>
            </a:r>
          </a:p>
        </p:txBody>
      </p:sp>
      <p:sp>
        <p:nvSpPr>
          <p:cNvPr id="6" name="Номер слайда 5"/>
          <p:cNvSpPr>
            <a:spLocks noGrp="1"/>
          </p:cNvSpPr>
          <p:nvPr>
            <p:ph type="sldNum" sz="quarter" idx="12"/>
          </p:nvPr>
        </p:nvSpPr>
        <p:spPr/>
        <p:txBody>
          <a:bodyPr/>
          <a:lstStyle/>
          <a:p>
            <a:fld id="{B19B0651-EE4F-4900-A07F-96A6BFA9D0F0}" type="slidenum">
              <a:rPr lang="ru-RU" sz="1400" smtClean="0">
                <a:solidFill>
                  <a:schemeClr val="tx1"/>
                </a:solidFill>
                <a:latin typeface="Times New Roman" pitchFamily="18" charset="0"/>
                <a:cs typeface="Times New Roman" pitchFamily="18" charset="0"/>
              </a:rPr>
              <a:t>2</a:t>
            </a:fld>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203247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548680"/>
            <a:ext cx="7920880" cy="5760640"/>
          </a:xfrm>
        </p:spPr>
        <p:txBody>
          <a:bodyPr>
            <a:noAutofit/>
          </a:bodyPr>
          <a:lstStyle/>
          <a:p>
            <a:pPr marL="0" indent="541338" algn="just">
              <a:buNone/>
            </a:pPr>
            <a:r>
              <a:rPr lang="ru-RU" sz="3000" dirty="0">
                <a:latin typeface="Times New Roman" pitchFamily="18" charset="0"/>
                <a:cs typeface="Times New Roman" pitchFamily="18" charset="0"/>
              </a:rPr>
              <a:t>Нормированные метрологические характеристики комплексных и измерительных компонентов должны обеспечивать:</a:t>
            </a:r>
          </a:p>
          <a:p>
            <a:pPr marL="0" lvl="0" indent="541338" algn="just">
              <a:buFont typeface="Wingdings" pitchFamily="2" charset="2"/>
              <a:buChar char="Ø"/>
            </a:pPr>
            <a:r>
              <a:rPr lang="ru-RU" sz="3000" dirty="0">
                <a:latin typeface="Times New Roman" pitchFamily="18" charset="0"/>
                <a:cs typeface="Times New Roman" pitchFamily="18" charset="0"/>
              </a:rPr>
              <a:t>расчет характеристик погрешности измерительных каналов ИС в рабочих условиях эксплуатации по нормированным метрологическим характеристикам компонентов;</a:t>
            </a:r>
          </a:p>
          <a:p>
            <a:pPr marL="0" indent="541338" algn="just">
              <a:buFont typeface="Wingdings" pitchFamily="2" charset="2"/>
              <a:buChar char="Ø"/>
            </a:pPr>
            <a:r>
              <a:rPr lang="ru-RU" sz="3000" dirty="0">
                <a:latin typeface="Times New Roman" pitchFamily="18" charset="0"/>
                <a:cs typeface="Times New Roman" pitchFamily="18" charset="0"/>
              </a:rPr>
              <a:t>контроль указанных компонентов при испытаниях </a:t>
            </a:r>
            <a:r>
              <a:rPr lang="ru-RU" sz="3000" dirty="0" smtClean="0">
                <a:latin typeface="Times New Roman" pitchFamily="18" charset="0"/>
                <a:cs typeface="Times New Roman" pitchFamily="18" charset="0"/>
              </a:rPr>
              <a:t>в целях </a:t>
            </a:r>
            <a:r>
              <a:rPr lang="ru-RU" sz="3000" dirty="0">
                <a:latin typeface="Times New Roman" pitchFamily="18" charset="0"/>
                <a:cs typeface="Times New Roman" pitchFamily="18" charset="0"/>
              </a:rPr>
              <a:t>утверждения типа и поверке на соответствие нормированным метрологическим характеристикам.</a:t>
            </a:r>
          </a:p>
        </p:txBody>
      </p:sp>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20</a:t>
            </a:fld>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8860496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2420888"/>
            <a:ext cx="7776864" cy="1656184"/>
          </a:xfrm>
        </p:spPr>
        <p:txBody>
          <a:bodyPr>
            <a:noAutofit/>
          </a:bodyPr>
          <a:lstStyle/>
          <a:p>
            <a:pPr marL="0" indent="0" algn="ctr">
              <a:buNone/>
            </a:pPr>
            <a:r>
              <a:rPr lang="ru-RU" sz="4000" b="1" dirty="0" smtClean="0">
                <a:latin typeface="Times New Roman" pitchFamily="18" charset="0"/>
                <a:cs typeface="Times New Roman" pitchFamily="18" charset="0"/>
              </a:rPr>
              <a:t>Алгоритм </a:t>
            </a:r>
            <a:r>
              <a:rPr lang="ru-RU" sz="4000" b="1" dirty="0">
                <a:latin typeface="Times New Roman" pitchFamily="18" charset="0"/>
                <a:cs typeface="Times New Roman" pitchFamily="18" charset="0"/>
              </a:rPr>
              <a:t>расчета основной погрешности измерительного канала ИС </a:t>
            </a:r>
          </a:p>
        </p:txBody>
      </p:sp>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21</a:t>
            </a:fld>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2580418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B19B0651-EE4F-4900-A07F-96A6BFA9D0F0}" type="slidenum">
              <a:rPr lang="ru-RU" smtClean="0"/>
              <a:t>22</a:t>
            </a:fld>
            <a:endParaRPr lang="ru-RU"/>
          </a:p>
        </p:txBody>
      </p:sp>
      <p:sp>
        <p:nvSpPr>
          <p:cNvPr id="11" name="Объект 2"/>
          <p:cNvSpPr>
            <a:spLocks noGrp="1"/>
          </p:cNvSpPr>
          <p:nvPr>
            <p:ph idx="1"/>
          </p:nvPr>
        </p:nvSpPr>
        <p:spPr>
          <a:xfrm>
            <a:off x="611560" y="548680"/>
            <a:ext cx="7920880" cy="5760640"/>
          </a:xfrm>
        </p:spPr>
        <p:txBody>
          <a:bodyPr>
            <a:noAutofit/>
          </a:bodyPr>
          <a:lstStyle/>
          <a:p>
            <a:pPr marL="0" lvl="0" indent="0" algn="just">
              <a:buNone/>
            </a:pPr>
            <a:r>
              <a:rPr lang="ru-RU" sz="2400" dirty="0" smtClean="0">
                <a:latin typeface="Times New Roman" pitchFamily="18" charset="0"/>
                <a:cs typeface="Times New Roman" pitchFamily="18" charset="0"/>
              </a:rPr>
              <a:t>1. приводят </a:t>
            </a:r>
            <a:r>
              <a:rPr lang="ru-RU" sz="2400" dirty="0">
                <a:latin typeface="Times New Roman" pitchFamily="18" charset="0"/>
                <a:cs typeface="Times New Roman" pitchFamily="18" charset="0"/>
              </a:rPr>
              <a:t>форму представления основных погрешностей </a:t>
            </a:r>
            <a:r>
              <a:rPr lang="en-US" sz="2400" i="1" dirty="0">
                <a:latin typeface="Times New Roman" pitchFamily="18" charset="0"/>
                <a:cs typeface="Times New Roman" pitchFamily="18" charset="0"/>
              </a:rPr>
              <a:t>j</a:t>
            </a:r>
            <a:r>
              <a:rPr lang="ru-RU" sz="2400" dirty="0">
                <a:latin typeface="Times New Roman" pitchFamily="18" charset="0"/>
                <a:cs typeface="Times New Roman" pitchFamily="18" charset="0"/>
              </a:rPr>
              <a:t>-ых измерительных компонентов ИК </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к единому виду (приведенная, относительная, абсолютная);</a:t>
            </a:r>
          </a:p>
          <a:p>
            <a:pPr marL="0" lvl="0" indent="0" algn="just">
              <a:buNone/>
            </a:pPr>
            <a:r>
              <a:rPr lang="ru-RU" sz="2400" dirty="0" smtClean="0">
                <a:latin typeface="Times New Roman" pitchFamily="18" charset="0"/>
                <a:cs typeface="Times New Roman" pitchFamily="18" charset="0"/>
              </a:rPr>
              <a:t>2. рассчитывают </a:t>
            </a:r>
            <a:r>
              <a:rPr lang="ru-RU" sz="2400" dirty="0">
                <a:latin typeface="Times New Roman" pitchFamily="18" charset="0"/>
                <a:cs typeface="Times New Roman" pitchFamily="18" charset="0"/>
              </a:rPr>
              <a:t>границы, в которых c вероятностью равной 0,95 должна находиться его основная </a:t>
            </a:r>
            <a:r>
              <a:rPr lang="ru-RU" sz="2400" dirty="0" smtClean="0">
                <a:latin typeface="Times New Roman" pitchFamily="18" charset="0"/>
                <a:cs typeface="Times New Roman" pitchFamily="18" charset="0"/>
              </a:rPr>
              <a:t>погрешность, </a:t>
            </a:r>
            <a:r>
              <a:rPr lang="ru-RU" sz="2400" dirty="0">
                <a:latin typeface="Times New Roman" pitchFamily="18" charset="0"/>
                <a:cs typeface="Times New Roman" pitchFamily="18" charset="0"/>
              </a:rPr>
              <a:t>по </a:t>
            </a:r>
            <a:r>
              <a:rPr lang="ru-RU" sz="2400" dirty="0" smtClean="0">
                <a:latin typeface="Times New Roman" pitchFamily="18" charset="0"/>
                <a:cs typeface="Times New Roman" pitchFamily="18" charset="0"/>
              </a:rPr>
              <a:t>формуле</a:t>
            </a:r>
          </a:p>
          <a:p>
            <a:pPr marL="0" indent="0" algn="just">
              <a:buNone/>
            </a:pPr>
            <a:endParaRPr lang="ru-RU" sz="2400" dirty="0">
              <a:latin typeface="Times New Roman" pitchFamily="18" charset="0"/>
              <a:cs typeface="Times New Roman" pitchFamily="18" charset="0"/>
            </a:endParaRPr>
          </a:p>
          <a:p>
            <a:pPr marL="0" indent="0" algn="just">
              <a:buNone/>
            </a:pPr>
            <a:endParaRPr lang="ru-RU" sz="2400" dirty="0" smtClean="0">
              <a:latin typeface="Times New Roman" pitchFamily="18" charset="0"/>
              <a:cs typeface="Times New Roman" pitchFamily="18" charset="0"/>
            </a:endParaRPr>
          </a:p>
          <a:p>
            <a:pPr marL="0" indent="0" algn="just">
              <a:buNone/>
            </a:pPr>
            <a:r>
              <a:rPr lang="ru-RU" sz="2400" dirty="0" smtClean="0">
                <a:latin typeface="Times New Roman" pitchFamily="18" charset="0"/>
                <a:cs typeface="Times New Roman" pitchFamily="18" charset="0"/>
              </a:rPr>
              <a:t>где </a:t>
            </a:r>
            <a:r>
              <a:rPr lang="en-US" sz="2400" dirty="0">
                <a:latin typeface="Times New Roman" pitchFamily="18" charset="0"/>
                <a:cs typeface="Times New Roman" pitchFamily="18" charset="0"/>
              </a:rPr>
              <a:t>k</a:t>
            </a:r>
            <a:r>
              <a:rPr lang="ru-RU" sz="2400" dirty="0">
                <a:latin typeface="Times New Roman" pitchFamily="18" charset="0"/>
                <a:cs typeface="Times New Roman" pitchFamily="18" charset="0"/>
              </a:rPr>
              <a:t>=1,1 в предположении, что погрешности измерительных компонентов ИК независимы и обладают равномерной функцией плотности вероятности при доверительной вероятности 0,95</a:t>
            </a:r>
            <a:r>
              <a:rPr lang="ru-RU" sz="2400" dirty="0" smtClean="0">
                <a:latin typeface="Times New Roman" pitchFamily="18" charset="0"/>
                <a:cs typeface="Times New Roman" pitchFamily="18" charset="0"/>
              </a:rPr>
              <a:t>.</a:t>
            </a:r>
          </a:p>
          <a:p>
            <a:pPr marL="0" indent="0" algn="just">
              <a:buNone/>
            </a:pPr>
            <a:endParaRPr lang="ru-RU" sz="2400" dirty="0">
              <a:latin typeface="Times New Roman" pitchFamily="18" charset="0"/>
              <a:cs typeface="Times New Roman" pitchFamily="18" charset="0"/>
            </a:endParaRPr>
          </a:p>
          <a:p>
            <a:pPr marL="0" indent="720725" algn="just">
              <a:buNone/>
            </a:pPr>
            <a:endParaRPr lang="ru-RU" dirty="0">
              <a:latin typeface="Times New Roman" pitchFamily="18" charset="0"/>
              <a:cs typeface="Times New Roman" pitchFamily="18" charset="0"/>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 name="Объект 2"/>
          <p:cNvGraphicFramePr>
            <a:graphicFrameLocks noChangeAspect="1"/>
          </p:cNvGraphicFramePr>
          <p:nvPr>
            <p:extLst>
              <p:ext uri="{D42A27DB-BD31-4B8C-83A1-F6EECF244321}">
                <p14:modId xmlns:p14="http://schemas.microsoft.com/office/powerpoint/2010/main" val="2274607469"/>
              </p:ext>
            </p:extLst>
          </p:nvPr>
        </p:nvGraphicFramePr>
        <p:xfrm>
          <a:off x="1190625" y="2708275"/>
          <a:ext cx="6407150" cy="1184275"/>
        </p:xfrm>
        <a:graphic>
          <a:graphicData uri="http://schemas.openxmlformats.org/presentationml/2006/ole">
            <mc:AlternateContent xmlns:mc="http://schemas.openxmlformats.org/markup-compatibility/2006">
              <mc:Choice xmlns:v="urn:schemas-microsoft-com:vml" Requires="v">
                <p:oleObj spid="_x0000_s5135" name="Equation" r:id="rId3" imgW="2692080" imgH="495000" progId="Equation.DSMT4">
                  <p:embed/>
                </p:oleObj>
              </mc:Choice>
              <mc:Fallback>
                <p:oleObj name="Equation" r:id="rId3" imgW="2692080" imgH="495000" progId="Equation.DSMT4">
                  <p:embed/>
                  <p:pic>
                    <p:nvPicPr>
                      <p:cNvPr id="0" name="Object 1"/>
                      <p:cNvPicPr>
                        <a:picLocks noChangeAspect="1" noChangeArrowheads="1"/>
                      </p:cNvPicPr>
                      <p:nvPr/>
                    </p:nvPicPr>
                    <p:blipFill>
                      <a:blip r:embed="rId4"/>
                      <a:srcRect/>
                      <a:stretch>
                        <a:fillRect/>
                      </a:stretch>
                    </p:blipFill>
                    <p:spPr bwMode="auto">
                      <a:xfrm>
                        <a:off x="1190625" y="2708275"/>
                        <a:ext cx="6407150" cy="1184275"/>
                      </a:xfrm>
                      <a:prstGeom prst="rect">
                        <a:avLst/>
                      </a:prstGeom>
                      <a:noFill/>
                    </p:spPr>
                  </p:pic>
                </p:oleObj>
              </mc:Fallback>
            </mc:AlternateContent>
          </a:graphicData>
        </a:graphic>
      </p:graphicFrame>
    </p:spTree>
    <p:extLst>
      <p:ext uri="{BB962C8B-B14F-4D97-AF65-F5344CB8AC3E}">
        <p14:creationId xmlns:p14="http://schemas.microsoft.com/office/powerpoint/2010/main" val="36804277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2348880"/>
            <a:ext cx="7920880" cy="1944216"/>
          </a:xfrm>
        </p:spPr>
        <p:txBody>
          <a:bodyPr>
            <a:noAutofit/>
          </a:bodyPr>
          <a:lstStyle/>
          <a:p>
            <a:pPr marL="0" indent="0" algn="ctr">
              <a:buNone/>
            </a:pPr>
            <a:r>
              <a:rPr lang="ru-RU" sz="3600" b="1" dirty="0">
                <a:latin typeface="Times New Roman" pitchFamily="18" charset="0"/>
                <a:cs typeface="Times New Roman" pitchFamily="18" charset="0"/>
              </a:rPr>
              <a:t>Алгоритм расчета </a:t>
            </a:r>
            <a:r>
              <a:rPr lang="ru-RU" sz="3600" b="1" dirty="0" smtClean="0">
                <a:latin typeface="Times New Roman" pitchFamily="18" charset="0"/>
                <a:cs typeface="Times New Roman" pitchFamily="18" charset="0"/>
              </a:rPr>
              <a:t>погрешности </a:t>
            </a:r>
            <a:r>
              <a:rPr lang="ru-RU" sz="3600" b="1" dirty="0">
                <a:latin typeface="Times New Roman" pitchFamily="18" charset="0"/>
                <a:cs typeface="Times New Roman" pitchFamily="18" charset="0"/>
              </a:rPr>
              <a:t>измерительного канала ИС в условиях эксплуатации</a:t>
            </a:r>
          </a:p>
        </p:txBody>
      </p:sp>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23</a:t>
            </a:fld>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8877146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548680"/>
            <a:ext cx="7920880" cy="5760640"/>
          </a:xfrm>
        </p:spPr>
        <p:txBody>
          <a:bodyPr>
            <a:noAutofit/>
          </a:bodyPr>
          <a:lstStyle/>
          <a:p>
            <a:pPr marL="0" lvl="0" indent="0" algn="just">
              <a:buFont typeface="+mj-lt"/>
              <a:buAutoNum type="arabicPeriod"/>
            </a:pPr>
            <a:r>
              <a:rPr lang="ru-RU" sz="2800" dirty="0" smtClean="0">
                <a:latin typeface="Times New Roman" pitchFamily="18" charset="0"/>
                <a:cs typeface="Times New Roman" pitchFamily="18" charset="0"/>
              </a:rPr>
              <a:t> приводят </a:t>
            </a:r>
            <a:r>
              <a:rPr lang="ru-RU" sz="2800" dirty="0">
                <a:latin typeface="Times New Roman" pitchFamily="18" charset="0"/>
                <a:cs typeface="Times New Roman" pitchFamily="18" charset="0"/>
              </a:rPr>
              <a:t>форму представления основных и дополнительных погрешностей измерительных компонентов ИК к единому виду (приведенная, относительная, абсолютная);</a:t>
            </a:r>
          </a:p>
          <a:p>
            <a:pPr marL="0" lvl="0" indent="0" algn="just">
              <a:buFont typeface="+mj-lt"/>
              <a:buAutoNum type="arabicPeriod"/>
            </a:pPr>
            <a:r>
              <a:rPr lang="ru-RU" sz="2800" dirty="0" smtClean="0">
                <a:latin typeface="Times New Roman" pitchFamily="18" charset="0"/>
                <a:cs typeface="Times New Roman" pitchFamily="18" charset="0"/>
              </a:rPr>
              <a:t> для </a:t>
            </a:r>
            <a:r>
              <a:rPr lang="ru-RU" sz="2800" dirty="0">
                <a:latin typeface="Times New Roman" pitchFamily="18" charset="0"/>
                <a:cs typeface="Times New Roman" pitchFamily="18" charset="0"/>
              </a:rPr>
              <a:t>каждого измерительного компонента ИК рассчитывают пределы допускаемых значений погрешности в условиях эксплуатации путем учета основной и дополнительных погрешностей от влияющих факторов.</a:t>
            </a:r>
          </a:p>
          <a:p>
            <a:pPr marL="0" lvl="0" indent="0" algn="just">
              <a:buFont typeface="+mj-lt"/>
              <a:buAutoNum type="arabicPeriod"/>
            </a:pPr>
            <a:r>
              <a:rPr lang="ru-RU" sz="2800" dirty="0" smtClean="0">
                <a:latin typeface="Times New Roman" pitchFamily="18" charset="0"/>
                <a:cs typeface="Times New Roman" pitchFamily="18" charset="0"/>
              </a:rPr>
              <a:t> вычисляют </a:t>
            </a:r>
            <a:r>
              <a:rPr lang="ru-RU" sz="2800" dirty="0">
                <a:latin typeface="Times New Roman" pitchFamily="18" charset="0"/>
                <a:cs typeface="Times New Roman" pitchFamily="18" charset="0"/>
              </a:rPr>
              <a:t>пределы допускаемых значений погрешности </a:t>
            </a:r>
            <a:r>
              <a:rPr lang="ru-RU" sz="2800" i="1" dirty="0">
                <a:latin typeface="Times New Roman" pitchFamily="18" charset="0"/>
                <a:cs typeface="Times New Roman" pitchFamily="18" charset="0"/>
              </a:rPr>
              <a:t> </a:t>
            </a:r>
            <a:r>
              <a:rPr lang="ru-RU" sz="2800" dirty="0">
                <a:latin typeface="Times New Roman" pitchFamily="18" charset="0"/>
                <a:cs typeface="Times New Roman" pitchFamily="18" charset="0"/>
              </a:rPr>
              <a:t>измерительного компонента ИК в условиях эксплуатации по формуле</a:t>
            </a:r>
          </a:p>
        </p:txBody>
      </p:sp>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24</a:t>
            </a:fld>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6666769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Объект 12"/>
          <p:cNvGraphicFramePr>
            <a:graphicFrameLocks noGrp="1"/>
          </p:cNvGraphicFramePr>
          <p:nvPr>
            <p:ph idx="1"/>
            <p:extLst>
              <p:ext uri="{D42A27DB-BD31-4B8C-83A1-F6EECF244321}">
                <p14:modId xmlns:p14="http://schemas.microsoft.com/office/powerpoint/2010/main" val="2827095810"/>
              </p:ext>
            </p:extLst>
          </p:nvPr>
        </p:nvGraphicFramePr>
        <p:xfrm>
          <a:off x="755576" y="4493662"/>
          <a:ext cx="7488832" cy="1872208"/>
        </p:xfrm>
        <a:graphic>
          <a:graphicData uri="http://schemas.openxmlformats.org/drawingml/2006/table">
            <a:tbl>
              <a:tblPr firstRow="1" firstCol="1" lastRow="1" lastCol="1" bandRow="1" bandCol="1">
                <a:tableStyleId>{2D5ABB26-0587-4C30-8999-92F81FD0307C}</a:tableStyleId>
              </a:tblPr>
              <a:tblGrid>
                <a:gridCol w="553658"/>
                <a:gridCol w="445113"/>
                <a:gridCol w="247545"/>
                <a:gridCol w="6242516"/>
              </a:tblGrid>
              <a:tr h="576064">
                <a:tc>
                  <a:txBody>
                    <a:bodyPr/>
                    <a:lstStyle/>
                    <a:p>
                      <a:pPr indent="0" algn="just">
                        <a:spcAft>
                          <a:spcPts val="0"/>
                        </a:spcAft>
                      </a:pPr>
                      <a:r>
                        <a:rPr lang="ru-RU" sz="1600" dirty="0" smtClean="0">
                          <a:effectLst/>
                          <a:latin typeface="Times New Roman" pitchFamily="18" charset="0"/>
                          <a:cs typeface="Times New Roman" pitchFamily="18" charset="0"/>
                        </a:rPr>
                        <a:t>где</a:t>
                      </a:r>
                      <a:endParaRPr lang="ru-RU" sz="1600" b="0" dirty="0">
                        <a:effectLst/>
                        <a:latin typeface="Times New Roman" pitchFamily="18" charset="0"/>
                        <a:ea typeface="Calibri"/>
                        <a:cs typeface="Times New Roman" pitchFamily="18" charset="0"/>
                      </a:endParaRPr>
                    </a:p>
                  </a:txBody>
                  <a:tcPr marL="68580" marR="68580" marT="0" marB="0"/>
                </a:tc>
                <a:tc>
                  <a:txBody>
                    <a:bodyPr/>
                    <a:lstStyle/>
                    <a:p>
                      <a:pPr indent="0" algn="just">
                        <a:spcAft>
                          <a:spcPts val="0"/>
                        </a:spcAft>
                      </a:pPr>
                      <a:endParaRPr lang="ru-RU" sz="1600" b="0">
                        <a:effectLst/>
                        <a:latin typeface="Times New Roman" pitchFamily="18" charset="0"/>
                        <a:ea typeface="MS Mincho"/>
                        <a:cs typeface="Times New Roman" pitchFamily="18" charset="0"/>
                      </a:endParaRPr>
                    </a:p>
                  </a:txBody>
                  <a:tcPr marL="68580" marR="68580" marT="0" marB="0"/>
                </a:tc>
                <a:tc>
                  <a:txBody>
                    <a:bodyPr/>
                    <a:lstStyle/>
                    <a:p>
                      <a:pPr indent="0" algn="just">
                        <a:spcAft>
                          <a:spcPts val="0"/>
                        </a:spcAft>
                      </a:pPr>
                      <a:r>
                        <a:rPr lang="ru-RU" sz="1600">
                          <a:effectLst/>
                          <a:latin typeface="Times New Roman" pitchFamily="18" charset="0"/>
                          <a:cs typeface="Times New Roman" pitchFamily="18" charset="0"/>
                        </a:rPr>
                        <a:t>–</a:t>
                      </a:r>
                      <a:endParaRPr lang="ru-RU" sz="1600" b="0">
                        <a:effectLst/>
                        <a:latin typeface="Times New Roman" pitchFamily="18" charset="0"/>
                        <a:ea typeface="Calibri"/>
                        <a:cs typeface="Times New Roman" pitchFamily="18" charset="0"/>
                      </a:endParaRPr>
                    </a:p>
                  </a:txBody>
                  <a:tcPr marL="68580" marR="68580" marT="0" marB="0"/>
                </a:tc>
                <a:tc>
                  <a:txBody>
                    <a:bodyPr/>
                    <a:lstStyle/>
                    <a:p>
                      <a:pPr indent="0" algn="just">
                        <a:spcAft>
                          <a:spcPts val="0"/>
                        </a:spcAft>
                      </a:pPr>
                      <a:r>
                        <a:rPr lang="ru-RU" sz="1600" dirty="0">
                          <a:effectLst/>
                          <a:latin typeface="Times New Roman" pitchFamily="18" charset="0"/>
                          <a:cs typeface="Times New Roman" pitchFamily="18" charset="0"/>
                        </a:rPr>
                        <a:t>пределы допускаемых значений основной погрешности измерительного компонента;</a:t>
                      </a:r>
                      <a:endParaRPr lang="ru-RU" sz="1600" b="0" dirty="0">
                        <a:effectLst/>
                        <a:latin typeface="Times New Roman" pitchFamily="18" charset="0"/>
                        <a:ea typeface="Calibri"/>
                        <a:cs typeface="Times New Roman" pitchFamily="18" charset="0"/>
                      </a:endParaRPr>
                    </a:p>
                  </a:txBody>
                  <a:tcPr marL="68580" marR="68580" marT="0" marB="0"/>
                </a:tc>
              </a:tr>
              <a:tr h="1296144">
                <a:tc>
                  <a:txBody>
                    <a:bodyPr/>
                    <a:lstStyle/>
                    <a:p>
                      <a:pPr indent="0" algn="just">
                        <a:spcAft>
                          <a:spcPts val="0"/>
                        </a:spcAft>
                      </a:pPr>
                      <a:r>
                        <a:rPr lang="ru-RU" sz="1600">
                          <a:effectLst/>
                          <a:latin typeface="Times New Roman" pitchFamily="18" charset="0"/>
                          <a:cs typeface="Times New Roman" pitchFamily="18" charset="0"/>
                        </a:rPr>
                        <a:t> </a:t>
                      </a:r>
                      <a:endParaRPr lang="ru-RU" sz="1600" b="0">
                        <a:effectLst/>
                        <a:latin typeface="Times New Roman" pitchFamily="18" charset="0"/>
                        <a:ea typeface="Calibri"/>
                        <a:cs typeface="Times New Roman" pitchFamily="18" charset="0"/>
                      </a:endParaRPr>
                    </a:p>
                  </a:txBody>
                  <a:tcPr marL="68580" marR="68580" marT="0" marB="0"/>
                </a:tc>
                <a:tc>
                  <a:txBody>
                    <a:bodyPr/>
                    <a:lstStyle/>
                    <a:p>
                      <a:pPr indent="0" algn="just">
                        <a:spcAft>
                          <a:spcPts val="0"/>
                        </a:spcAft>
                      </a:pPr>
                      <a:endParaRPr lang="ru-RU" sz="1600" b="0" dirty="0">
                        <a:effectLst/>
                        <a:latin typeface="Times New Roman" pitchFamily="18" charset="0"/>
                        <a:ea typeface="MS Mincho"/>
                        <a:cs typeface="Times New Roman" pitchFamily="18" charset="0"/>
                      </a:endParaRPr>
                    </a:p>
                  </a:txBody>
                  <a:tcPr marL="68580" marR="68580" marT="0" marB="0"/>
                </a:tc>
                <a:tc>
                  <a:txBody>
                    <a:bodyPr/>
                    <a:lstStyle/>
                    <a:p>
                      <a:pPr indent="0" algn="just">
                        <a:spcAft>
                          <a:spcPts val="0"/>
                        </a:spcAft>
                      </a:pPr>
                      <a:r>
                        <a:rPr lang="ru-RU" sz="1600" dirty="0">
                          <a:effectLst/>
                          <a:latin typeface="Times New Roman" pitchFamily="18" charset="0"/>
                          <a:cs typeface="Times New Roman" pitchFamily="18" charset="0"/>
                        </a:rPr>
                        <a:t>–</a:t>
                      </a:r>
                      <a:endParaRPr lang="ru-RU" sz="1600" b="0" dirty="0">
                        <a:effectLst/>
                        <a:latin typeface="Times New Roman" pitchFamily="18" charset="0"/>
                        <a:ea typeface="Calibri"/>
                        <a:cs typeface="Times New Roman" pitchFamily="18" charset="0"/>
                      </a:endParaRPr>
                    </a:p>
                  </a:txBody>
                  <a:tcPr marL="68580" marR="68580" marT="0" marB="0"/>
                </a:tc>
                <a:tc>
                  <a:txBody>
                    <a:bodyPr/>
                    <a:lstStyle/>
                    <a:p>
                      <a:pPr indent="0" algn="just">
                        <a:spcAft>
                          <a:spcPts val="0"/>
                        </a:spcAft>
                      </a:pPr>
                      <a:r>
                        <a:rPr lang="ru-RU" sz="1600" dirty="0">
                          <a:effectLst/>
                          <a:latin typeface="Times New Roman" pitchFamily="18" charset="0"/>
                          <a:cs typeface="Times New Roman" pitchFamily="18" charset="0"/>
                        </a:rPr>
                        <a:t>пределы допускаемой дополнительной погрешности измерительного компонента от i-го влияющего фактора в условиях эксплуатации при общем числе n учитываемых влияющих факторов.</a:t>
                      </a:r>
                      <a:endParaRPr lang="ru-RU" sz="1600" b="0" dirty="0">
                        <a:effectLst/>
                        <a:latin typeface="Times New Roman" pitchFamily="18" charset="0"/>
                        <a:ea typeface="Calibri"/>
                        <a:cs typeface="Times New Roman" pitchFamily="18" charset="0"/>
                      </a:endParaRPr>
                    </a:p>
                  </a:txBody>
                  <a:tcPr marL="68580" marR="68580" marT="0" marB="0"/>
                </a:tc>
              </a:tr>
            </a:tbl>
          </a:graphicData>
        </a:graphic>
      </p:graphicFrame>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25</a:t>
            </a:fld>
            <a:endParaRPr lang="ru-RU" sz="1400" dirty="0">
              <a:solidFill>
                <a:schemeClr val="tx1"/>
              </a:solidFill>
              <a:latin typeface="Times New Roman" pitchFamily="18" charset="0"/>
              <a:cs typeface="Times New Roman" pitchFamily="18" charset="0"/>
            </a:endParaRPr>
          </a:p>
        </p:txBody>
      </p:sp>
      <p:graphicFrame>
        <p:nvGraphicFramePr>
          <p:cNvPr id="14" name="Объект 13"/>
          <p:cNvGraphicFramePr>
            <a:graphicFrameLocks noChangeAspect="1"/>
          </p:cNvGraphicFramePr>
          <p:nvPr>
            <p:extLst>
              <p:ext uri="{D42A27DB-BD31-4B8C-83A1-F6EECF244321}">
                <p14:modId xmlns:p14="http://schemas.microsoft.com/office/powerpoint/2010/main" val="2326474202"/>
              </p:ext>
            </p:extLst>
          </p:nvPr>
        </p:nvGraphicFramePr>
        <p:xfrm>
          <a:off x="1259632" y="4490787"/>
          <a:ext cx="432048" cy="432048"/>
        </p:xfrm>
        <a:graphic>
          <a:graphicData uri="http://schemas.openxmlformats.org/presentationml/2006/ole">
            <mc:AlternateContent xmlns:mc="http://schemas.openxmlformats.org/markup-compatibility/2006">
              <mc:Choice xmlns:v="urn:schemas-microsoft-com:vml" Requires="v">
                <p:oleObj spid="_x0000_s4182" name="Equation" r:id="rId3" imgW="190500" imgH="228600" progId="Equation.DSMT4">
                  <p:embed/>
                </p:oleObj>
              </mc:Choice>
              <mc:Fallback>
                <p:oleObj name="Equation" r:id="rId3" imgW="190500" imgH="228600" progId="Equation.DSMT4">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4490787"/>
                        <a:ext cx="432048" cy="432048"/>
                      </a:xfrm>
                      <a:prstGeom prst="rect">
                        <a:avLst/>
                      </a:prstGeom>
                      <a:noFill/>
                    </p:spPr>
                  </p:pic>
                </p:oleObj>
              </mc:Fallback>
            </mc:AlternateContent>
          </a:graphicData>
        </a:graphic>
      </p:graphicFrame>
      <p:graphicFrame>
        <p:nvGraphicFramePr>
          <p:cNvPr id="15" name="Объект 14"/>
          <p:cNvGraphicFramePr>
            <a:graphicFrameLocks noChangeAspect="1"/>
          </p:cNvGraphicFramePr>
          <p:nvPr>
            <p:extLst>
              <p:ext uri="{D42A27DB-BD31-4B8C-83A1-F6EECF244321}">
                <p14:modId xmlns:p14="http://schemas.microsoft.com/office/powerpoint/2010/main" val="3826808309"/>
              </p:ext>
            </p:extLst>
          </p:nvPr>
        </p:nvGraphicFramePr>
        <p:xfrm>
          <a:off x="1259632" y="5066851"/>
          <a:ext cx="576064" cy="362915"/>
        </p:xfrm>
        <a:graphic>
          <a:graphicData uri="http://schemas.openxmlformats.org/presentationml/2006/ole">
            <mc:AlternateContent xmlns:mc="http://schemas.openxmlformats.org/markup-compatibility/2006">
              <mc:Choice xmlns:v="urn:schemas-microsoft-com:vml" Requires="v">
                <p:oleObj spid="_x0000_s4183" name="Equation" r:id="rId5" imgW="177646" imgH="228402" progId="Equation.DSMT4">
                  <p:embed/>
                </p:oleObj>
              </mc:Choice>
              <mc:Fallback>
                <p:oleObj name="Equation" r:id="rId5" imgW="177646" imgH="228402" progId="Equation.DSMT4">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59632" y="5066851"/>
                        <a:ext cx="576064" cy="362915"/>
                      </a:xfrm>
                      <a:prstGeom prst="rect">
                        <a:avLst/>
                      </a:prstGeom>
                      <a:noFill/>
                    </p:spPr>
                  </p:pic>
                </p:oleObj>
              </mc:Fallback>
            </mc:AlternateContent>
          </a:graphicData>
        </a:graphic>
      </p:graphicFrame>
      <p:sp>
        <p:nvSpPr>
          <p:cNvPr id="2" name="Rectangle 4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 name="Объект 2"/>
          <p:cNvGraphicFramePr>
            <a:graphicFrameLocks noChangeAspect="1"/>
          </p:cNvGraphicFramePr>
          <p:nvPr>
            <p:extLst>
              <p:ext uri="{D42A27DB-BD31-4B8C-83A1-F6EECF244321}">
                <p14:modId xmlns:p14="http://schemas.microsoft.com/office/powerpoint/2010/main" val="3137514627"/>
              </p:ext>
            </p:extLst>
          </p:nvPr>
        </p:nvGraphicFramePr>
        <p:xfrm>
          <a:off x="2284413" y="903288"/>
          <a:ext cx="4575175" cy="3224212"/>
        </p:xfrm>
        <a:graphic>
          <a:graphicData uri="http://schemas.openxmlformats.org/presentationml/2006/ole">
            <mc:AlternateContent xmlns:mc="http://schemas.openxmlformats.org/markup-compatibility/2006">
              <mc:Choice xmlns:v="urn:schemas-microsoft-com:vml" Requires="v">
                <p:oleObj spid="_x0000_s4184" name="Equation" r:id="rId7" imgW="1333440" imgH="939600" progId="Equation.DSMT4">
                  <p:embed/>
                </p:oleObj>
              </mc:Choice>
              <mc:Fallback>
                <p:oleObj name="Equation" r:id="rId7" imgW="1333440" imgH="939600" progId="Equation.DSMT4">
                  <p:embed/>
                  <p:pic>
                    <p:nvPicPr>
                      <p:cNvPr id="0" name="Object 48"/>
                      <p:cNvPicPr>
                        <a:picLocks noChangeAspect="1" noChangeArrowheads="1"/>
                      </p:cNvPicPr>
                      <p:nvPr/>
                    </p:nvPicPr>
                    <p:blipFill>
                      <a:blip r:embed="rId8"/>
                      <a:srcRect/>
                      <a:stretch>
                        <a:fillRect/>
                      </a:stretch>
                    </p:blipFill>
                    <p:spPr bwMode="auto">
                      <a:xfrm>
                        <a:off x="2284413" y="903288"/>
                        <a:ext cx="4575175" cy="3224212"/>
                      </a:xfrm>
                      <a:prstGeom prst="rect">
                        <a:avLst/>
                      </a:prstGeom>
                      <a:noFill/>
                    </p:spPr>
                  </p:pic>
                </p:oleObj>
              </mc:Fallback>
            </mc:AlternateContent>
          </a:graphicData>
        </a:graphic>
      </p:graphicFrame>
    </p:spTree>
    <p:extLst>
      <p:ext uri="{BB962C8B-B14F-4D97-AF65-F5344CB8AC3E}">
        <p14:creationId xmlns:p14="http://schemas.microsoft.com/office/powerpoint/2010/main" val="19763466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548680"/>
            <a:ext cx="7920880" cy="5328592"/>
          </a:xfrm>
        </p:spPr>
        <p:txBody>
          <a:bodyPr>
            <a:noAutofit/>
          </a:bodyPr>
          <a:lstStyle/>
          <a:p>
            <a:pPr marL="0" lvl="0" indent="0" algn="just">
              <a:buNone/>
            </a:pPr>
            <a:r>
              <a:rPr lang="ru-RU" sz="2800" dirty="0" smtClean="0">
                <a:latin typeface="Times New Roman" pitchFamily="18" charset="0"/>
                <a:cs typeface="Times New Roman" pitchFamily="18" charset="0"/>
              </a:rPr>
              <a:t>4. рассчитывают </a:t>
            </a:r>
            <a:r>
              <a:rPr lang="ru-RU" sz="2800" dirty="0">
                <a:latin typeface="Times New Roman" pitchFamily="18" charset="0"/>
                <a:cs typeface="Times New Roman" pitchFamily="18" charset="0"/>
              </a:rPr>
              <a:t>для каждого ИК границы, в которых c вероятностью равной 0,95 должна находиться его погрешность </a:t>
            </a:r>
            <a:r>
              <a:rPr lang="ru-RU" sz="2800" i="1" dirty="0">
                <a:latin typeface="Times New Roman" pitchFamily="18" charset="0"/>
                <a:cs typeface="Times New Roman" pitchFamily="18" charset="0"/>
              </a:rPr>
              <a:t> </a:t>
            </a:r>
            <a:r>
              <a:rPr lang="ru-RU" sz="2800" dirty="0">
                <a:latin typeface="Times New Roman" pitchFamily="18" charset="0"/>
                <a:cs typeface="Times New Roman" pitchFamily="18" charset="0"/>
              </a:rPr>
              <a:t>в условиях эксплуатации, по формуле</a:t>
            </a:r>
          </a:p>
          <a:p>
            <a:pPr marL="0" indent="0" algn="just">
              <a:buNone/>
            </a:pPr>
            <a:endParaRPr lang="ru-RU" sz="2800" dirty="0" smtClean="0">
              <a:latin typeface="Times New Roman" pitchFamily="18" charset="0"/>
              <a:cs typeface="Times New Roman" pitchFamily="18" charset="0"/>
            </a:endParaRPr>
          </a:p>
          <a:p>
            <a:pPr marL="0" indent="0" algn="just">
              <a:buNone/>
            </a:pPr>
            <a:endParaRPr lang="ru-RU" sz="2800" dirty="0" smtClean="0">
              <a:latin typeface="Times New Roman" pitchFamily="18" charset="0"/>
              <a:cs typeface="Times New Roman" pitchFamily="18" charset="0"/>
            </a:endParaRPr>
          </a:p>
          <a:p>
            <a:pPr marL="0" indent="0" algn="just">
              <a:buNone/>
            </a:pPr>
            <a:endParaRPr lang="ru-RU" sz="2800" dirty="0">
              <a:latin typeface="Times New Roman" pitchFamily="18" charset="0"/>
              <a:cs typeface="Times New Roman" pitchFamily="18" charset="0"/>
            </a:endParaRPr>
          </a:p>
          <a:p>
            <a:pPr marL="0" indent="0" algn="just">
              <a:buNone/>
            </a:pPr>
            <a:r>
              <a:rPr lang="ru-RU" sz="2800" dirty="0">
                <a:latin typeface="Times New Roman" pitchFamily="18" charset="0"/>
                <a:cs typeface="Times New Roman" pitchFamily="18" charset="0"/>
              </a:rPr>
              <a:t>где </a:t>
            </a:r>
            <a:r>
              <a:rPr lang="en-US" sz="2800" dirty="0">
                <a:latin typeface="Times New Roman" pitchFamily="18" charset="0"/>
                <a:cs typeface="Times New Roman" pitchFamily="18" charset="0"/>
              </a:rPr>
              <a:t>k</a:t>
            </a:r>
            <a:r>
              <a:rPr lang="ru-RU" sz="2800" dirty="0">
                <a:latin typeface="Times New Roman" pitchFamily="18" charset="0"/>
                <a:cs typeface="Times New Roman" pitchFamily="18" charset="0"/>
              </a:rPr>
              <a:t>=1,1 в предположении, что погрешности измерительных компонентов ИК независимы и обладают равномерной функцией плотности вероятности при доверительной вероятности 0,95</a:t>
            </a:r>
            <a:r>
              <a:rPr lang="ru-RU"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26</a:t>
            </a:fld>
            <a:endParaRPr lang="ru-RU" sz="1400" dirty="0">
              <a:solidFill>
                <a:schemeClr val="tx1"/>
              </a:solidFill>
              <a:latin typeface="Times New Roman" pitchFamily="18" charset="0"/>
              <a:cs typeface="Times New Roman" pitchFamily="18" charset="0"/>
            </a:endParaRPr>
          </a:p>
        </p:txBody>
      </p:sp>
      <p:graphicFrame>
        <p:nvGraphicFramePr>
          <p:cNvPr id="5" name="Объект 4"/>
          <p:cNvGraphicFramePr>
            <a:graphicFrameLocks noChangeAspect="1"/>
          </p:cNvGraphicFramePr>
          <p:nvPr>
            <p:extLst>
              <p:ext uri="{D42A27DB-BD31-4B8C-83A1-F6EECF244321}">
                <p14:modId xmlns:p14="http://schemas.microsoft.com/office/powerpoint/2010/main" val="3022291779"/>
              </p:ext>
            </p:extLst>
          </p:nvPr>
        </p:nvGraphicFramePr>
        <p:xfrm>
          <a:off x="1190625" y="2708275"/>
          <a:ext cx="6407150" cy="1184275"/>
        </p:xfrm>
        <a:graphic>
          <a:graphicData uri="http://schemas.openxmlformats.org/presentationml/2006/ole">
            <mc:AlternateContent xmlns:mc="http://schemas.openxmlformats.org/markup-compatibility/2006">
              <mc:Choice xmlns:v="urn:schemas-microsoft-com:vml" Requires="v">
                <p:oleObj spid="_x0000_s6149" name="Equation" r:id="rId3" imgW="2692080" imgH="495000" progId="Equation.DSMT4">
                  <p:embed/>
                </p:oleObj>
              </mc:Choice>
              <mc:Fallback>
                <p:oleObj name="Equation" r:id="rId3" imgW="2692080" imgH="495000" progId="Equation.DSMT4">
                  <p:embed/>
                  <p:pic>
                    <p:nvPicPr>
                      <p:cNvPr id="0" name=""/>
                      <p:cNvPicPr>
                        <a:picLocks noChangeAspect="1" noChangeArrowheads="1"/>
                      </p:cNvPicPr>
                      <p:nvPr/>
                    </p:nvPicPr>
                    <p:blipFill>
                      <a:blip r:embed="rId4"/>
                      <a:srcRect/>
                      <a:stretch>
                        <a:fillRect/>
                      </a:stretch>
                    </p:blipFill>
                    <p:spPr bwMode="auto">
                      <a:xfrm>
                        <a:off x="1190625" y="2708275"/>
                        <a:ext cx="6407150" cy="1184275"/>
                      </a:xfrm>
                      <a:prstGeom prst="rect">
                        <a:avLst/>
                      </a:prstGeom>
                      <a:noFill/>
                    </p:spPr>
                  </p:pic>
                </p:oleObj>
              </mc:Fallback>
            </mc:AlternateContent>
          </a:graphicData>
        </a:graphic>
      </p:graphicFrame>
    </p:spTree>
    <p:extLst>
      <p:ext uri="{BB962C8B-B14F-4D97-AF65-F5344CB8AC3E}">
        <p14:creationId xmlns:p14="http://schemas.microsoft.com/office/powerpoint/2010/main" val="20590896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2492896"/>
            <a:ext cx="8136904" cy="1008112"/>
          </a:xfrm>
        </p:spPr>
        <p:txBody>
          <a:bodyPr>
            <a:noAutofit/>
          </a:bodyPr>
          <a:lstStyle/>
          <a:p>
            <a:pPr marL="0" indent="0" algn="ctr">
              <a:buNone/>
            </a:pPr>
            <a:r>
              <a:rPr lang="ru-RU" sz="3600" b="1" dirty="0">
                <a:latin typeface="Times New Roman" pitchFamily="18" charset="0"/>
                <a:cs typeface="Times New Roman" pitchFamily="18" charset="0"/>
              </a:rPr>
              <a:t>Испытания в целях утверждения типа</a:t>
            </a:r>
            <a:endParaRPr lang="ru-RU" sz="3400" dirty="0">
              <a:latin typeface="Times New Roman" pitchFamily="18" charset="0"/>
              <a:cs typeface="Times New Roman" pitchFamily="18" charset="0"/>
            </a:endParaRPr>
          </a:p>
        </p:txBody>
      </p:sp>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27</a:t>
            </a:fld>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031548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764704"/>
            <a:ext cx="7920880" cy="5544616"/>
          </a:xfrm>
        </p:spPr>
        <p:txBody>
          <a:bodyPr>
            <a:noAutofit/>
          </a:bodyPr>
          <a:lstStyle/>
          <a:p>
            <a:pPr marL="0" indent="0" algn="just">
              <a:buNone/>
            </a:pPr>
            <a:r>
              <a:rPr lang="ru-RU" sz="3600" dirty="0">
                <a:latin typeface="Times New Roman" pitchFamily="18" charset="0"/>
                <a:cs typeface="Times New Roman" pitchFamily="18" charset="0"/>
              </a:rPr>
              <a:t>Испытания в целях утверждения типа и утверждение типа проводят для ИС, подлежащих применению в сфере государственного регулирования обеспечения единства измерений (п. 1 статьи 9 ФЗ от 26.06.2008 №102-ФЗ (ред. От 21.07.2014) «Об обеспечении единства измерений»</a:t>
            </a:r>
            <a:endParaRPr lang="ru-RU" sz="3400" dirty="0" smtClean="0">
              <a:latin typeface="Times New Roman" pitchFamily="18" charset="0"/>
              <a:cs typeface="Times New Roman" pitchFamily="18" charset="0"/>
            </a:endParaRPr>
          </a:p>
        </p:txBody>
      </p:sp>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28</a:t>
            </a:fld>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7319059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548680"/>
            <a:ext cx="7920880" cy="5760640"/>
          </a:xfrm>
        </p:spPr>
        <p:txBody>
          <a:bodyPr>
            <a:noAutofit/>
          </a:bodyPr>
          <a:lstStyle/>
          <a:p>
            <a:pPr marL="0" indent="533400" algn="just">
              <a:buNone/>
            </a:pPr>
            <a:r>
              <a:rPr lang="ru-RU" dirty="0">
                <a:latin typeface="Times New Roman" pitchFamily="18" charset="0"/>
                <a:cs typeface="Times New Roman" pitchFamily="18" charset="0"/>
              </a:rPr>
              <a:t>Утверждение типа ИС-2 осуществляют:</a:t>
            </a:r>
          </a:p>
          <a:p>
            <a:pPr marL="0" lvl="0" indent="533400" algn="just">
              <a:buFont typeface="Wingdings" pitchFamily="2" charset="2"/>
              <a:buChar char="Ø"/>
            </a:pPr>
            <a:r>
              <a:rPr lang="ru-RU" dirty="0">
                <a:latin typeface="Times New Roman" pitchFamily="18" charset="0"/>
                <a:cs typeface="Times New Roman" pitchFamily="18" charset="0"/>
              </a:rPr>
              <a:t>для единичных экземпляров ИС-2, спроектированных для конкретных объектов;</a:t>
            </a:r>
          </a:p>
          <a:p>
            <a:pPr marL="0" lvl="0" indent="533400" algn="just">
              <a:buFont typeface="Wingdings" pitchFamily="2" charset="2"/>
              <a:buChar char="Ø"/>
            </a:pPr>
            <a:r>
              <a:rPr lang="ru-RU" dirty="0">
                <a:latin typeface="Times New Roman" pitchFamily="18" charset="0"/>
                <a:cs typeface="Times New Roman" pitchFamily="18" charset="0"/>
              </a:rPr>
              <a:t>для ИС-2, устанавливаемых по типовому проекту на различных объектах, с выдачей сертификата утверждения типа на срок не более 5 лет без ограничения количества устанавливаемых экземпляров ИС-2. При этом проектную организацию приравнивают к изготовителю ИС.</a:t>
            </a:r>
          </a:p>
          <a:p>
            <a:pPr algn="just">
              <a:buFont typeface="Wingdings" pitchFamily="2" charset="2"/>
              <a:buChar char="Ø"/>
            </a:pPr>
            <a:endParaRPr lang="ru-RU" b="1" dirty="0">
              <a:latin typeface="Times New Roman" pitchFamily="18" charset="0"/>
              <a:cs typeface="Times New Roman" pitchFamily="18" charset="0"/>
            </a:endParaRPr>
          </a:p>
        </p:txBody>
      </p:sp>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29</a:t>
            </a:fld>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3615316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548680"/>
            <a:ext cx="7920880" cy="5760640"/>
          </a:xfrm>
        </p:spPr>
        <p:txBody>
          <a:bodyPr>
            <a:noAutofit/>
          </a:bodyPr>
          <a:lstStyle/>
          <a:p>
            <a:pPr marL="0" indent="541338" algn="just">
              <a:buNone/>
            </a:pPr>
            <a:r>
              <a:rPr lang="ru-RU" sz="2200" dirty="0">
                <a:latin typeface="Times New Roman" pitchFamily="18" charset="0"/>
                <a:cs typeface="Times New Roman" pitchFamily="18" charset="0"/>
              </a:rPr>
              <a:t>Стандарт распространяется на ИС:</a:t>
            </a:r>
          </a:p>
          <a:p>
            <a:pPr marL="0" lvl="0" indent="541338" algn="just">
              <a:buFont typeface="Wingdings" pitchFamily="2" charset="2"/>
              <a:buChar char="Ø"/>
            </a:pPr>
            <a:r>
              <a:rPr lang="ru-RU" sz="2200" dirty="0">
                <a:latin typeface="Times New Roman" pitchFamily="18" charset="0"/>
                <a:cs typeface="Times New Roman" pitchFamily="18" charset="0"/>
              </a:rPr>
              <a:t>выпускаемые изготовителем как законченные укомплектованные (за исключением, в ряде случаев, линий связи и электронных вычислительных машин) изделия, для установки которых на месте эксплуатации достаточно указаний, приведенных в эксплуатационной документации, в которой нормированы метрологические характеристики измерительных каналов системы (далее – ИС-1);</a:t>
            </a:r>
          </a:p>
          <a:p>
            <a:pPr marL="0" indent="541338" algn="just">
              <a:buFont typeface="Wingdings" pitchFamily="2" charset="2"/>
              <a:buChar char="Ø"/>
            </a:pPr>
            <a:r>
              <a:rPr lang="ru-RU" sz="2200" dirty="0">
                <a:latin typeface="Times New Roman" pitchFamily="18" charset="0"/>
                <a:cs typeface="Times New Roman" pitchFamily="18" charset="0"/>
              </a:rPr>
              <a:t>проектируемые для конкретных объектов (группы типовых объектов) из компонентов ИС, выпускаемых, как правило, различными изготовителями, и принимаемые как законченные изделия непосредственно на объекте эксплуатации. Установку таких ИС на месте эксплуатации осуществляют в соответствии с проектной документацией на ИС и эксплуатационной документацией на ее компоненты, в которой нормированы метрологические характеристики, соответственно, измерительных каналов ИС и ее компонентов (далее — ИС-2).</a:t>
            </a:r>
          </a:p>
        </p:txBody>
      </p:sp>
      <p:sp>
        <p:nvSpPr>
          <p:cNvPr id="6" name="Номер слайда 5"/>
          <p:cNvSpPr>
            <a:spLocks noGrp="1"/>
          </p:cNvSpPr>
          <p:nvPr>
            <p:ph type="sldNum" sz="quarter" idx="12"/>
          </p:nvPr>
        </p:nvSpPr>
        <p:spPr/>
        <p:txBody>
          <a:bodyPr/>
          <a:lstStyle/>
          <a:p>
            <a:fld id="{B19B0651-EE4F-4900-A07F-96A6BFA9D0F0}" type="slidenum">
              <a:rPr lang="ru-RU" sz="1400" smtClean="0">
                <a:solidFill>
                  <a:schemeClr val="tx1"/>
                </a:solidFill>
                <a:latin typeface="Times New Roman" pitchFamily="18" charset="0"/>
                <a:cs typeface="Times New Roman" pitchFamily="18" charset="0"/>
              </a:rPr>
              <a:t>3</a:t>
            </a:fld>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6422351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30</a:t>
            </a:fld>
            <a:endParaRPr lang="ru-RU" sz="1400" dirty="0">
              <a:solidFill>
                <a:schemeClr val="tx1"/>
              </a:solidFill>
              <a:latin typeface="Times New Roman" pitchFamily="18" charset="0"/>
              <a:cs typeface="Times New Roman" pitchFamily="18" charset="0"/>
            </a:endParaRPr>
          </a:p>
        </p:txBody>
      </p:sp>
      <p:pic>
        <p:nvPicPr>
          <p:cNvPr id="4" name="Объект 3"/>
          <p:cNvPicPr>
            <a:picLocks noGrp="1"/>
          </p:cNvPicPr>
          <p:nvPr>
            <p:ph idx="1"/>
          </p:nvPr>
        </p:nvPicPr>
        <p:blipFill>
          <a:blip r:embed="rId2"/>
          <a:stretch>
            <a:fillRect/>
          </a:stretch>
        </p:blipFill>
        <p:spPr>
          <a:xfrm>
            <a:off x="611188" y="795713"/>
            <a:ext cx="7921625" cy="5266574"/>
          </a:xfrm>
          <a:prstGeom prst="rect">
            <a:avLst/>
          </a:prstGeom>
        </p:spPr>
      </p:pic>
    </p:spTree>
    <p:extLst>
      <p:ext uri="{BB962C8B-B14F-4D97-AF65-F5344CB8AC3E}">
        <p14:creationId xmlns:p14="http://schemas.microsoft.com/office/powerpoint/2010/main" val="789536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1052736"/>
            <a:ext cx="7920880" cy="3744416"/>
          </a:xfrm>
        </p:spPr>
        <p:txBody>
          <a:bodyPr>
            <a:noAutofit/>
          </a:bodyPr>
          <a:lstStyle/>
          <a:p>
            <a:pPr marL="0" indent="0" algn="just">
              <a:buNone/>
            </a:pPr>
            <a:r>
              <a:rPr lang="ru-RU" sz="3600" dirty="0" smtClean="0">
                <a:latin typeface="Times New Roman" pitchFamily="18" charset="0"/>
                <a:cs typeface="Times New Roman" pitchFamily="18" charset="0"/>
              </a:rPr>
              <a:t>Испытания </a:t>
            </a:r>
            <a:r>
              <a:rPr lang="ru-RU" sz="3600" dirty="0">
                <a:latin typeface="Times New Roman" pitchFamily="18" charset="0"/>
                <a:cs typeface="Times New Roman" pitchFamily="18" charset="0"/>
              </a:rPr>
              <a:t>в целях утверждения типа ИС проводят по программам и в порядке, общие требования к которым изложены </a:t>
            </a:r>
            <a:r>
              <a:rPr lang="ru-RU" sz="3600" dirty="0" smtClean="0">
                <a:latin typeface="Times New Roman" pitchFamily="18" charset="0"/>
                <a:cs typeface="Times New Roman" pitchFamily="18" charset="0"/>
              </a:rPr>
              <a:t>в МИ</a:t>
            </a:r>
            <a:r>
              <a:rPr lang="ru-RU" sz="3600" dirty="0">
                <a:latin typeface="Times New Roman" pitchFamily="18" charset="0"/>
                <a:cs typeface="Times New Roman" pitchFamily="18" charset="0"/>
              </a:rPr>
              <a:t> 3290–2010, Р</a:t>
            </a:r>
            <a:r>
              <a:rPr lang="en-US" sz="3600" dirty="0">
                <a:latin typeface="Times New Roman" pitchFamily="18" charset="0"/>
                <a:cs typeface="Times New Roman" pitchFamily="18" charset="0"/>
              </a:rPr>
              <a:t> </a:t>
            </a:r>
            <a:r>
              <a:rPr lang="ru-RU" sz="3600" dirty="0">
                <a:latin typeface="Times New Roman" pitchFamily="18" charset="0"/>
                <a:cs typeface="Times New Roman" pitchFamily="18" charset="0"/>
              </a:rPr>
              <a:t>50.2.077–2014 и др. документах.</a:t>
            </a:r>
          </a:p>
          <a:p>
            <a:pPr marL="0" indent="0" algn="ctr">
              <a:buNone/>
            </a:pPr>
            <a:endParaRPr lang="ru-RU" sz="3400" b="1" dirty="0">
              <a:latin typeface="Times New Roman" pitchFamily="18" charset="0"/>
              <a:cs typeface="Times New Roman" pitchFamily="18" charset="0"/>
            </a:endParaRPr>
          </a:p>
        </p:txBody>
      </p:sp>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31</a:t>
            </a:fld>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6711842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32</a:t>
            </a:fld>
            <a:endParaRPr lang="ru-RU" sz="1400" dirty="0">
              <a:solidFill>
                <a:schemeClr val="tx1"/>
              </a:solidFill>
              <a:latin typeface="Times New Roman" pitchFamily="18" charset="0"/>
              <a:cs typeface="Times New Roman" pitchFamily="18" charset="0"/>
            </a:endParaRPr>
          </a:p>
        </p:txBody>
      </p:sp>
      <p:sp>
        <p:nvSpPr>
          <p:cNvPr id="2" name="Объект 1"/>
          <p:cNvSpPr>
            <a:spLocks noGrp="1"/>
          </p:cNvSpPr>
          <p:nvPr>
            <p:ph idx="1"/>
          </p:nvPr>
        </p:nvSpPr>
        <p:spPr>
          <a:xfrm>
            <a:off x="467544" y="1412776"/>
            <a:ext cx="8229600" cy="3024336"/>
          </a:xfrm>
        </p:spPr>
        <p:txBody>
          <a:bodyPr>
            <a:noAutofit/>
          </a:bodyPr>
          <a:lstStyle/>
          <a:p>
            <a:pPr marL="0" indent="0" algn="just">
              <a:buNone/>
            </a:pPr>
            <a:r>
              <a:rPr lang="ru-RU" sz="3600" dirty="0">
                <a:latin typeface="Times New Roman" pitchFamily="18" charset="0"/>
                <a:cs typeface="Times New Roman" pitchFamily="18" charset="0"/>
              </a:rPr>
              <a:t>В составе измерительных каналов ИС-2, на которые будет распространен сертификат утверждения типа, допускается применять измерительные и комплексные компоненты только утвержденных типов.</a:t>
            </a:r>
          </a:p>
          <a:p>
            <a:pPr algn="just"/>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40304613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33</a:t>
            </a:fld>
            <a:endParaRPr lang="ru-RU" sz="1400" dirty="0">
              <a:solidFill>
                <a:schemeClr val="tx1"/>
              </a:solidFill>
              <a:latin typeface="Times New Roman" pitchFamily="18" charset="0"/>
              <a:cs typeface="Times New Roman" pitchFamily="18" charset="0"/>
            </a:endParaRPr>
          </a:p>
        </p:txBody>
      </p:sp>
      <p:sp>
        <p:nvSpPr>
          <p:cNvPr id="2" name="Объект 1"/>
          <p:cNvSpPr>
            <a:spLocks noGrp="1"/>
          </p:cNvSpPr>
          <p:nvPr>
            <p:ph idx="1"/>
          </p:nvPr>
        </p:nvSpPr>
        <p:spPr>
          <a:xfrm>
            <a:off x="467544" y="692696"/>
            <a:ext cx="8229600" cy="4525963"/>
          </a:xfrm>
        </p:spPr>
        <p:txBody>
          <a:bodyPr>
            <a:normAutofit fontScale="62500" lnSpcReduction="20000"/>
          </a:bodyPr>
          <a:lstStyle/>
          <a:p>
            <a:pPr marL="0" indent="533400" algn="just">
              <a:lnSpc>
                <a:spcPct val="120000"/>
              </a:lnSpc>
              <a:buNone/>
            </a:pPr>
            <a:r>
              <a:rPr lang="ru-RU" dirty="0">
                <a:latin typeface="Times New Roman" pitchFamily="18" charset="0"/>
                <a:cs typeface="Times New Roman" pitchFamily="18" charset="0"/>
              </a:rPr>
              <a:t>МИ </a:t>
            </a:r>
            <a:r>
              <a:rPr lang="ru-RU" dirty="0" smtClean="0">
                <a:latin typeface="Times New Roman" pitchFamily="18" charset="0"/>
                <a:cs typeface="Times New Roman" pitchFamily="18" charset="0"/>
              </a:rPr>
              <a:t>3290–2010 «ГСИ. Рекомендация по подготовке, оформлению и рассмотрению материалов испытаний средств измерений в целях утверждения типа»</a:t>
            </a:r>
          </a:p>
          <a:p>
            <a:pPr marL="0" indent="533400">
              <a:lnSpc>
                <a:spcPct val="120000"/>
              </a:lnSpc>
              <a:buNone/>
            </a:pPr>
            <a:r>
              <a:rPr lang="ru-RU" dirty="0" smtClean="0">
                <a:latin typeface="Times New Roman" pitchFamily="18" charset="0"/>
                <a:cs typeface="Times New Roman" pitchFamily="18" charset="0"/>
              </a:rPr>
              <a:t>Программа </a:t>
            </a:r>
            <a:r>
              <a:rPr lang="ru-RU" dirty="0">
                <a:latin typeface="Times New Roman" pitchFamily="18" charset="0"/>
                <a:cs typeface="Times New Roman" pitchFamily="18" charset="0"/>
              </a:rPr>
              <a:t>испытаний должна содержать следующие разделы:</a:t>
            </a:r>
          </a:p>
          <a:p>
            <a:pPr marL="0" lvl="0" indent="533400" algn="just">
              <a:lnSpc>
                <a:spcPct val="120000"/>
              </a:lnSpc>
              <a:buFont typeface="Wingdings" pitchFamily="2" charset="2"/>
              <a:buChar char="Ø"/>
            </a:pPr>
            <a:r>
              <a:rPr lang="ru-RU" dirty="0">
                <a:latin typeface="Times New Roman" pitchFamily="18" charset="0"/>
                <a:cs typeface="Times New Roman" pitchFamily="18" charset="0"/>
              </a:rPr>
              <a:t>объект </a:t>
            </a:r>
            <a:r>
              <a:rPr lang="ru-RU" dirty="0" smtClean="0">
                <a:latin typeface="Times New Roman" pitchFamily="18" charset="0"/>
                <a:cs typeface="Times New Roman" pitchFamily="18" charset="0"/>
              </a:rPr>
              <a:t>испытаний;</a:t>
            </a:r>
            <a:endParaRPr lang="ru-RU" dirty="0">
              <a:latin typeface="Times New Roman" pitchFamily="18" charset="0"/>
              <a:cs typeface="Times New Roman" pitchFamily="18" charset="0"/>
            </a:endParaRPr>
          </a:p>
          <a:p>
            <a:pPr marL="0" lvl="0" indent="533400" algn="just">
              <a:lnSpc>
                <a:spcPct val="120000"/>
              </a:lnSpc>
              <a:buFont typeface="Wingdings" pitchFamily="2" charset="2"/>
              <a:buChar char="Ø"/>
            </a:pPr>
            <a:r>
              <a:rPr lang="ru-RU" dirty="0">
                <a:latin typeface="Times New Roman" pitchFamily="18" charset="0"/>
                <a:cs typeface="Times New Roman" pitchFamily="18" charset="0"/>
              </a:rPr>
              <a:t>содержание и объем </a:t>
            </a:r>
            <a:r>
              <a:rPr lang="ru-RU" dirty="0" smtClean="0">
                <a:latin typeface="Times New Roman" pitchFamily="18" charset="0"/>
                <a:cs typeface="Times New Roman" pitchFamily="18" charset="0"/>
              </a:rPr>
              <a:t>испытаний;</a:t>
            </a:r>
            <a:endParaRPr lang="ru-RU" dirty="0">
              <a:latin typeface="Times New Roman" pitchFamily="18" charset="0"/>
              <a:cs typeface="Times New Roman" pitchFamily="18" charset="0"/>
            </a:endParaRPr>
          </a:p>
          <a:p>
            <a:pPr marL="0" lvl="0" indent="533400" algn="just">
              <a:lnSpc>
                <a:spcPct val="120000"/>
              </a:lnSpc>
              <a:buFont typeface="Wingdings" pitchFamily="2" charset="2"/>
              <a:buChar char="Ø"/>
            </a:pPr>
            <a:r>
              <a:rPr lang="ru-RU" dirty="0">
                <a:latin typeface="Times New Roman" pitchFamily="18" charset="0"/>
                <a:cs typeface="Times New Roman" pitchFamily="18" charset="0"/>
              </a:rPr>
              <a:t>условия проведения </a:t>
            </a:r>
            <a:r>
              <a:rPr lang="ru-RU" dirty="0" smtClean="0">
                <a:latin typeface="Times New Roman" pitchFamily="18" charset="0"/>
                <a:cs typeface="Times New Roman" pitchFamily="18" charset="0"/>
              </a:rPr>
              <a:t>испытаний;</a:t>
            </a:r>
            <a:endParaRPr lang="ru-RU" dirty="0">
              <a:latin typeface="Times New Roman" pitchFamily="18" charset="0"/>
              <a:cs typeface="Times New Roman" pitchFamily="18" charset="0"/>
            </a:endParaRPr>
          </a:p>
          <a:p>
            <a:pPr marL="0" lvl="0" indent="533400" algn="just">
              <a:lnSpc>
                <a:spcPct val="120000"/>
              </a:lnSpc>
              <a:buFont typeface="Wingdings" pitchFamily="2" charset="2"/>
              <a:buChar char="Ø"/>
            </a:pPr>
            <a:r>
              <a:rPr lang="ru-RU" dirty="0">
                <a:latin typeface="Times New Roman" pitchFamily="18" charset="0"/>
                <a:cs typeface="Times New Roman" pitchFamily="18" charset="0"/>
              </a:rPr>
              <a:t>методы (методики) </a:t>
            </a:r>
            <a:r>
              <a:rPr lang="ru-RU" dirty="0" smtClean="0">
                <a:latin typeface="Times New Roman" pitchFamily="18" charset="0"/>
                <a:cs typeface="Times New Roman" pitchFamily="18" charset="0"/>
              </a:rPr>
              <a:t>испытаний;</a:t>
            </a:r>
            <a:endParaRPr lang="ru-RU" dirty="0">
              <a:latin typeface="Times New Roman" pitchFamily="18" charset="0"/>
              <a:cs typeface="Times New Roman" pitchFamily="18" charset="0"/>
            </a:endParaRPr>
          </a:p>
          <a:p>
            <a:pPr marL="0" lvl="0" indent="533400" algn="just">
              <a:lnSpc>
                <a:spcPct val="120000"/>
              </a:lnSpc>
              <a:buFont typeface="Wingdings" pitchFamily="2" charset="2"/>
              <a:buChar char="Ø"/>
            </a:pPr>
            <a:r>
              <a:rPr lang="ru-RU" dirty="0">
                <a:latin typeface="Times New Roman" pitchFamily="18" charset="0"/>
                <a:cs typeface="Times New Roman" pitchFamily="18" charset="0"/>
              </a:rPr>
              <a:t>оценка защиты и идентификация программного обеспечения средства измерений;</a:t>
            </a:r>
          </a:p>
          <a:p>
            <a:pPr marL="0" lvl="0" indent="533400" algn="just">
              <a:lnSpc>
                <a:spcPct val="120000"/>
              </a:lnSpc>
              <a:buFont typeface="Wingdings" pitchFamily="2" charset="2"/>
              <a:buChar char="Ø"/>
            </a:pPr>
            <a:r>
              <a:rPr lang="ru-RU" dirty="0">
                <a:latin typeface="Times New Roman" pitchFamily="18" charset="0"/>
                <a:cs typeface="Times New Roman" pitchFamily="18" charset="0"/>
              </a:rPr>
              <a:t>определение интервала между </a:t>
            </a:r>
            <a:r>
              <a:rPr lang="ru-RU" dirty="0" smtClean="0">
                <a:latin typeface="Times New Roman" pitchFamily="18" charset="0"/>
                <a:cs typeface="Times New Roman" pitchFamily="18" charset="0"/>
              </a:rPr>
              <a:t>поверками;</a:t>
            </a:r>
            <a:endParaRPr lang="ru-RU" dirty="0">
              <a:latin typeface="Times New Roman" pitchFamily="18" charset="0"/>
              <a:cs typeface="Times New Roman" pitchFamily="18" charset="0"/>
            </a:endParaRPr>
          </a:p>
          <a:p>
            <a:pPr marL="0" lvl="0" indent="533400" algn="just">
              <a:lnSpc>
                <a:spcPct val="120000"/>
              </a:lnSpc>
              <a:buFont typeface="Wingdings" pitchFamily="2" charset="2"/>
              <a:buChar char="Ø"/>
            </a:pPr>
            <a:r>
              <a:rPr lang="ru-RU" dirty="0">
                <a:latin typeface="Times New Roman" pitchFamily="18" charset="0"/>
                <a:cs typeface="Times New Roman" pitchFamily="18" charset="0"/>
              </a:rPr>
              <a:t>анализ конструкции средства измерений.</a:t>
            </a:r>
          </a:p>
          <a:p>
            <a:pPr marL="0" indent="0" algn="just">
              <a:buNone/>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6334885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34</a:t>
            </a:fld>
            <a:endParaRPr lang="ru-RU" sz="1400" dirty="0">
              <a:solidFill>
                <a:schemeClr val="tx1"/>
              </a:solidFill>
              <a:latin typeface="Times New Roman" pitchFamily="18" charset="0"/>
              <a:cs typeface="Times New Roman" pitchFamily="18" charset="0"/>
            </a:endParaRPr>
          </a:p>
        </p:txBody>
      </p:sp>
      <p:sp>
        <p:nvSpPr>
          <p:cNvPr id="2" name="Объект 1"/>
          <p:cNvSpPr>
            <a:spLocks noGrp="1"/>
          </p:cNvSpPr>
          <p:nvPr>
            <p:ph idx="1"/>
          </p:nvPr>
        </p:nvSpPr>
        <p:spPr>
          <a:xfrm>
            <a:off x="467544" y="1988840"/>
            <a:ext cx="8229600" cy="1972816"/>
          </a:xfrm>
        </p:spPr>
        <p:txBody>
          <a:bodyPr>
            <a:normAutofit lnSpcReduction="10000"/>
          </a:bodyPr>
          <a:lstStyle/>
          <a:p>
            <a:pPr marL="0" indent="533400" algn="just">
              <a:buNone/>
            </a:pPr>
            <a:r>
              <a:rPr lang="ru-RU" dirty="0">
                <a:latin typeface="Times New Roman" pitchFamily="18" charset="0"/>
                <a:cs typeface="Times New Roman" pitchFamily="18" charset="0"/>
              </a:rPr>
              <a:t>Во время испытаний в целях утверждения типа ИК ИС могут быть проверены </a:t>
            </a:r>
            <a:r>
              <a:rPr lang="ru-RU" b="1" dirty="0" smtClean="0">
                <a:latin typeface="Times New Roman" pitchFamily="18" charset="0"/>
                <a:cs typeface="Times New Roman" pitchFamily="18" charset="0"/>
              </a:rPr>
              <a:t>поэлементно,</a:t>
            </a: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комплектно и частично комплектно.</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40963868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548680"/>
            <a:ext cx="7920880" cy="5760640"/>
          </a:xfrm>
        </p:spPr>
        <p:txBody>
          <a:bodyPr>
            <a:noAutofit/>
          </a:bodyPr>
          <a:lstStyle/>
          <a:p>
            <a:pPr marL="0" indent="533400" algn="just">
              <a:buNone/>
            </a:pPr>
            <a:r>
              <a:rPr lang="ru-RU" sz="2000" dirty="0" smtClean="0">
                <a:latin typeface="Times New Roman" pitchFamily="18" charset="0"/>
                <a:cs typeface="Times New Roman" pitchFamily="18" charset="0"/>
              </a:rPr>
              <a:t>Поэлементная проверка:</a:t>
            </a:r>
            <a:endParaRPr lang="ru-RU" sz="2000" dirty="0">
              <a:latin typeface="Times New Roman" pitchFamily="18" charset="0"/>
              <a:cs typeface="Times New Roman" pitchFamily="18" charset="0"/>
            </a:endParaRPr>
          </a:p>
          <a:p>
            <a:pPr marL="0" lvl="0" indent="533400" algn="just">
              <a:buFont typeface="Wingdings" pitchFamily="2" charset="2"/>
              <a:buChar char="Ø"/>
            </a:pPr>
            <a:r>
              <a:rPr lang="ru-RU" sz="2000" dirty="0">
                <a:latin typeface="Times New Roman" pitchFamily="18" charset="0"/>
                <a:cs typeface="Times New Roman" pitchFamily="18" charset="0"/>
              </a:rPr>
              <a:t>рассмотреть свидетельство о поверке или знак поверки, нанесённый на СИ, входящих в состав ИС, подтверждающие пригодность СИ к применению, оформленные на основании поэлементной поверки СИ, проведённой в соответствии с нормативными документами, утверждёнными по результатам испытаний в целях утверждения типа СИ;</a:t>
            </a:r>
          </a:p>
          <a:p>
            <a:pPr marL="0" lvl="0" indent="533400" algn="just">
              <a:buFont typeface="Wingdings" pitchFamily="2" charset="2"/>
              <a:buChar char="Ø"/>
            </a:pPr>
            <a:r>
              <a:rPr lang="ru-RU" sz="2000" dirty="0">
                <a:latin typeface="Times New Roman" pitchFamily="18" charset="0"/>
                <a:cs typeface="Times New Roman" pitchFamily="18" charset="0"/>
              </a:rPr>
              <a:t>провести экспериментальную проверку работоспособности вторичной электрической части ИС совместно с линиями связи </a:t>
            </a:r>
            <a:r>
              <a:rPr lang="ru-RU" sz="2000" dirty="0" smtClean="0">
                <a:latin typeface="Times New Roman" pitchFamily="18" charset="0"/>
                <a:cs typeface="Times New Roman" pitchFamily="18" charset="0"/>
              </a:rPr>
              <a:t>(</a:t>
            </a:r>
            <a:r>
              <a:rPr lang="ru-RU" sz="2000" dirty="0">
                <a:latin typeface="Times New Roman" pitchFamily="18" charset="0"/>
                <a:cs typeface="Times New Roman" pitchFamily="18" charset="0"/>
              </a:rPr>
              <a:t>опробование) (имитация выходных сигналов ПИП с помощью эталонов);</a:t>
            </a:r>
          </a:p>
          <a:p>
            <a:pPr marL="0" lvl="0" indent="533400" algn="just">
              <a:buFont typeface="Wingdings" pitchFamily="2" charset="2"/>
              <a:buChar char="Ø"/>
            </a:pPr>
            <a:r>
              <a:rPr lang="ru-RU" sz="2000" dirty="0">
                <a:latin typeface="Times New Roman" pitchFamily="18" charset="0"/>
                <a:cs typeface="Times New Roman" pitchFamily="18" charset="0"/>
              </a:rPr>
              <a:t>провести внешний осмотр, проверку условий эксплуатации компонентов и опробование ИК ИС;</a:t>
            </a:r>
          </a:p>
          <a:p>
            <a:pPr marL="0" lvl="0" indent="533400" algn="just">
              <a:buFont typeface="Wingdings" pitchFamily="2" charset="2"/>
              <a:buChar char="Ø"/>
            </a:pPr>
            <a:r>
              <a:rPr lang="ru-RU" sz="2000" dirty="0">
                <a:latin typeface="Times New Roman" pitchFamily="18" charset="0"/>
                <a:cs typeface="Times New Roman" pitchFamily="18" charset="0"/>
              </a:rPr>
              <a:t>провести идентификацию ПО (проверку версии и контрольной суммы, которые должны быть указаны в описании типа ИС);</a:t>
            </a:r>
          </a:p>
          <a:p>
            <a:pPr marL="0" lvl="0" indent="533400" algn="just">
              <a:buFont typeface="Wingdings" pitchFamily="2" charset="2"/>
              <a:buChar char="Ø"/>
            </a:pPr>
            <a:r>
              <a:rPr lang="ru-RU" sz="2000" dirty="0">
                <a:latin typeface="Times New Roman" pitchFamily="18" charset="0"/>
                <a:cs typeface="Times New Roman" pitchFamily="18" charset="0"/>
              </a:rPr>
              <a:t>провести проверку защиты ПО от несанкционированного доступа.</a:t>
            </a:r>
          </a:p>
          <a:p>
            <a:pPr marL="0" indent="0" algn="just">
              <a:buNone/>
            </a:pPr>
            <a:endParaRPr lang="ru-RU" sz="2000" dirty="0">
              <a:latin typeface="Times New Roman" pitchFamily="18" charset="0"/>
              <a:cs typeface="Times New Roman" pitchFamily="18" charset="0"/>
            </a:endParaRPr>
          </a:p>
        </p:txBody>
      </p:sp>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35</a:t>
            </a:fld>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1376367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548680"/>
            <a:ext cx="7920880" cy="5760640"/>
          </a:xfrm>
        </p:spPr>
        <p:txBody>
          <a:bodyPr>
            <a:noAutofit/>
          </a:bodyPr>
          <a:lstStyle/>
          <a:p>
            <a:pPr marL="0" indent="533400" algn="just">
              <a:buNone/>
            </a:pPr>
            <a:r>
              <a:rPr lang="ru-RU" sz="2200" dirty="0" smtClean="0">
                <a:latin typeface="Times New Roman" pitchFamily="18" charset="0"/>
                <a:cs typeface="Times New Roman" pitchFamily="18" charset="0"/>
              </a:rPr>
              <a:t>Комплектная проверка:</a:t>
            </a:r>
            <a:endParaRPr lang="ru-RU" sz="2200" dirty="0">
              <a:latin typeface="Times New Roman" pitchFamily="18" charset="0"/>
              <a:cs typeface="Times New Roman" pitchFamily="18" charset="0"/>
            </a:endParaRPr>
          </a:p>
          <a:p>
            <a:pPr marL="0" lvl="0" indent="533400" algn="just">
              <a:buFont typeface="Wingdings" pitchFamily="2" charset="2"/>
              <a:buChar char="Ø"/>
            </a:pPr>
            <a:r>
              <a:rPr lang="ru-RU" sz="2200" dirty="0">
                <a:latin typeface="Times New Roman" pitchFamily="18" charset="0"/>
                <a:cs typeface="Times New Roman" pitchFamily="18" charset="0"/>
              </a:rPr>
              <a:t>провести экспериментальную проверку соответствия метрологических характеристик измерительных каналов ИС в целом (от входа до выхода канала) с помощью специализированных переносных эталонов или передвижных эталонных лабораторий нормам, установленным в программе испытаний на ИС (например, </a:t>
            </a:r>
            <a:r>
              <a:rPr lang="ru-RU" sz="2200" dirty="0" smtClean="0">
                <a:latin typeface="Times New Roman" pitchFamily="18" charset="0"/>
                <a:cs typeface="Times New Roman" pitchFamily="18" charset="0"/>
              </a:rPr>
              <a:t>поверка </a:t>
            </a:r>
            <a:r>
              <a:rPr lang="ru-RU" sz="2200" dirty="0">
                <a:latin typeface="Times New Roman" pitchFamily="18" charset="0"/>
                <a:cs typeface="Times New Roman" pitchFamily="18" charset="0"/>
              </a:rPr>
              <a:t>многопараметрических преобразователей </a:t>
            </a:r>
            <a:r>
              <a:rPr lang="en-US" sz="2200" dirty="0">
                <a:latin typeface="Times New Roman" pitchFamily="18" charset="0"/>
                <a:cs typeface="Times New Roman" pitchFamily="18" charset="0"/>
              </a:rPr>
              <a:t>MVS</a:t>
            </a:r>
            <a:r>
              <a:rPr lang="ru-RU" sz="2200" dirty="0">
                <a:latin typeface="Times New Roman" pitchFamily="18" charset="0"/>
                <a:cs typeface="Times New Roman" pitchFamily="18" charset="0"/>
              </a:rPr>
              <a:t>205 в комплекте с контроллером измерительным </a:t>
            </a:r>
            <a:r>
              <a:rPr lang="en-US" sz="2200" dirty="0">
                <a:latin typeface="Times New Roman" pitchFamily="18" charset="0"/>
                <a:cs typeface="Times New Roman" pitchFamily="18" charset="0"/>
              </a:rPr>
              <a:t>FloBoss </a:t>
            </a:r>
            <a:r>
              <a:rPr lang="ru-RU" sz="2200" dirty="0">
                <a:latin typeface="Times New Roman" pitchFamily="18" charset="0"/>
                <a:cs typeface="Times New Roman" pitchFamily="18" charset="0"/>
              </a:rPr>
              <a:t>107);</a:t>
            </a:r>
          </a:p>
          <a:p>
            <a:pPr marL="0" lvl="0" indent="533400" algn="just">
              <a:buFont typeface="Wingdings" pitchFamily="2" charset="2"/>
              <a:buChar char="Ø"/>
            </a:pPr>
            <a:r>
              <a:rPr lang="ru-RU" sz="2200" dirty="0">
                <a:latin typeface="Times New Roman" pitchFamily="18" charset="0"/>
                <a:cs typeface="Times New Roman" pitchFamily="18" charset="0"/>
              </a:rPr>
              <a:t>провести внешний осмотр, проверку условий эксплуатации компонентов ИС;</a:t>
            </a:r>
          </a:p>
          <a:p>
            <a:pPr marL="0" lvl="0" indent="533400" algn="just">
              <a:buFont typeface="Wingdings" pitchFamily="2" charset="2"/>
              <a:buChar char="Ø"/>
            </a:pPr>
            <a:r>
              <a:rPr lang="ru-RU" sz="2200" dirty="0">
                <a:latin typeface="Times New Roman" pitchFamily="18" charset="0"/>
                <a:cs typeface="Times New Roman" pitchFamily="18" charset="0"/>
              </a:rPr>
              <a:t>провести идентификацию ПО (проверку версии и контрольной суммы, которые должны быть указаны в описании типа ИС);</a:t>
            </a:r>
          </a:p>
          <a:p>
            <a:pPr marL="0" lvl="0" indent="533400" algn="just">
              <a:buFont typeface="Wingdings" pitchFamily="2" charset="2"/>
              <a:buChar char="Ø"/>
            </a:pPr>
            <a:r>
              <a:rPr lang="ru-RU" sz="2200" dirty="0">
                <a:latin typeface="Times New Roman" pitchFamily="18" charset="0"/>
                <a:cs typeface="Times New Roman" pitchFamily="18" charset="0"/>
              </a:rPr>
              <a:t>провести проверку защиты ПО от несанкционированного доступа.</a:t>
            </a:r>
          </a:p>
          <a:p>
            <a:pPr marL="0" indent="0" algn="just">
              <a:buNone/>
            </a:pPr>
            <a:endParaRPr lang="ru-RU" sz="2400" b="1" dirty="0" smtClean="0">
              <a:latin typeface="Times New Roman" pitchFamily="18" charset="0"/>
              <a:cs typeface="Times New Roman" pitchFamily="18" charset="0"/>
            </a:endParaRPr>
          </a:p>
        </p:txBody>
      </p:sp>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36</a:t>
            </a:fld>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8666414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548680"/>
            <a:ext cx="7920880" cy="5760640"/>
          </a:xfrm>
        </p:spPr>
        <p:txBody>
          <a:bodyPr>
            <a:noAutofit/>
          </a:bodyPr>
          <a:lstStyle/>
          <a:p>
            <a:pPr marL="0" indent="533400" algn="just">
              <a:buNone/>
            </a:pPr>
            <a:r>
              <a:rPr lang="ru-RU" sz="2000" dirty="0" smtClean="0">
                <a:latin typeface="Times New Roman" pitchFamily="18" charset="0"/>
                <a:cs typeface="Times New Roman" pitchFamily="18" charset="0"/>
              </a:rPr>
              <a:t>Частично комплектная проверка:</a:t>
            </a:r>
            <a:endParaRPr lang="ru-RU" sz="2000" dirty="0">
              <a:latin typeface="Times New Roman" pitchFamily="18" charset="0"/>
              <a:cs typeface="Times New Roman" pitchFamily="18" charset="0"/>
            </a:endParaRPr>
          </a:p>
          <a:p>
            <a:pPr marL="0" lvl="0" indent="533400" algn="just">
              <a:buFont typeface="Wingdings" pitchFamily="2" charset="2"/>
              <a:buChar char="Ø"/>
            </a:pPr>
            <a:r>
              <a:rPr lang="ru-RU" sz="2000" dirty="0">
                <a:latin typeface="Times New Roman" pitchFamily="18" charset="0"/>
                <a:cs typeface="Times New Roman" pitchFamily="18" charset="0"/>
              </a:rPr>
              <a:t>рассмотреть свидетельство о поверке или знак поверки, нанесённый на </a:t>
            </a:r>
            <a:r>
              <a:rPr lang="ru-RU" sz="2000" dirty="0" smtClean="0">
                <a:latin typeface="Times New Roman" pitchFamily="18" charset="0"/>
                <a:cs typeface="Times New Roman" pitchFamily="18" charset="0"/>
              </a:rPr>
              <a:t>первичные СИ, </a:t>
            </a:r>
            <a:r>
              <a:rPr lang="ru-RU" sz="2000" dirty="0">
                <a:latin typeface="Times New Roman" pitchFamily="18" charset="0"/>
                <a:cs typeface="Times New Roman" pitchFamily="18" charset="0"/>
              </a:rPr>
              <a:t>входящих в состав ИС, подтверждающие пригодность СИ к применению, оформленные на основании поэлементной поверки СИ, проведённой в соответствии с нормативными документами, утверждёнными по результатам испытаний в целях утверждения типа СИ;</a:t>
            </a:r>
          </a:p>
          <a:p>
            <a:pPr marL="0" lvl="0" indent="533400" algn="just">
              <a:buFont typeface="Wingdings" pitchFamily="2" charset="2"/>
              <a:buChar char="Ø"/>
            </a:pPr>
            <a:r>
              <a:rPr lang="ru-RU" sz="2000" dirty="0">
                <a:latin typeface="Times New Roman" pitchFamily="18" charset="0"/>
                <a:cs typeface="Times New Roman" pitchFamily="18" charset="0"/>
              </a:rPr>
              <a:t>провести экспериментальную проверку </a:t>
            </a:r>
            <a:r>
              <a:rPr lang="ru-RU" altLang="ru-RU" sz="2000" dirty="0">
                <a:latin typeface="Times New Roman" panose="02020603050405020304" pitchFamily="18" charset="0"/>
                <a:cs typeface="Times New Roman" panose="02020603050405020304" pitchFamily="18" charset="0"/>
              </a:rPr>
              <a:t>соответствия характеристик</a:t>
            </a:r>
            <a:r>
              <a:rPr lang="ru-RU" sz="2000" dirty="0" smtClean="0">
                <a:latin typeface="Times New Roman" pitchFamily="18" charset="0"/>
                <a:cs typeface="Times New Roman" pitchFamily="18" charset="0"/>
              </a:rPr>
              <a:t> </a:t>
            </a:r>
            <a:r>
              <a:rPr lang="ru-RU" sz="2000" dirty="0">
                <a:latin typeface="Times New Roman" pitchFamily="18" charset="0"/>
                <a:cs typeface="Times New Roman" pitchFamily="18" charset="0"/>
              </a:rPr>
              <a:t>вторичной электрической части ИС совместно с линиями связи </a:t>
            </a:r>
            <a:r>
              <a:rPr lang="ru-RU" sz="2000" dirty="0" smtClean="0">
                <a:latin typeface="Times New Roman" pitchFamily="18" charset="0"/>
                <a:cs typeface="Times New Roman" pitchFamily="18" charset="0"/>
              </a:rPr>
              <a:t>(</a:t>
            </a:r>
            <a:r>
              <a:rPr lang="ru-RU" sz="2000" dirty="0">
                <a:latin typeface="Times New Roman" pitchFamily="18" charset="0"/>
                <a:cs typeface="Times New Roman" pitchFamily="18" charset="0"/>
              </a:rPr>
              <a:t>имитация выходных сигналов ПИП с помощью эталонов);</a:t>
            </a:r>
          </a:p>
          <a:p>
            <a:pPr marL="0" lvl="0" indent="533400" algn="just">
              <a:buFont typeface="Wingdings" pitchFamily="2" charset="2"/>
              <a:buChar char="Ø"/>
            </a:pPr>
            <a:r>
              <a:rPr lang="ru-RU" sz="2000" dirty="0">
                <a:latin typeface="Times New Roman" pitchFamily="18" charset="0"/>
                <a:cs typeface="Times New Roman" pitchFamily="18" charset="0"/>
              </a:rPr>
              <a:t>провести внешний осмотр, проверку условий эксплуатации компонентов и опробование ИК ИС;</a:t>
            </a:r>
          </a:p>
          <a:p>
            <a:pPr marL="0" lvl="0" indent="533400" algn="just">
              <a:buFont typeface="Wingdings" pitchFamily="2" charset="2"/>
              <a:buChar char="Ø"/>
            </a:pPr>
            <a:r>
              <a:rPr lang="ru-RU" sz="2000" dirty="0">
                <a:latin typeface="Times New Roman" pitchFamily="18" charset="0"/>
                <a:cs typeface="Times New Roman" pitchFamily="18" charset="0"/>
              </a:rPr>
              <a:t>провести идентификацию ПО (проверку версии и контрольной суммы, которые должны быть указаны в описании типа ИС);</a:t>
            </a:r>
          </a:p>
          <a:p>
            <a:pPr marL="0" lvl="0" indent="533400" algn="just">
              <a:buFont typeface="Wingdings" pitchFamily="2" charset="2"/>
              <a:buChar char="Ø"/>
            </a:pPr>
            <a:r>
              <a:rPr lang="ru-RU" sz="2000" dirty="0">
                <a:latin typeface="Times New Roman" pitchFamily="18" charset="0"/>
                <a:cs typeface="Times New Roman" pitchFamily="18" charset="0"/>
              </a:rPr>
              <a:t>провести проверку защиты ПО от несанкционированного доступа.</a:t>
            </a:r>
          </a:p>
          <a:p>
            <a:pPr marL="0" indent="0" algn="just">
              <a:buNone/>
            </a:pPr>
            <a:endParaRPr lang="ru-RU" sz="2000" dirty="0">
              <a:latin typeface="Times New Roman" pitchFamily="18" charset="0"/>
              <a:cs typeface="Times New Roman" pitchFamily="18" charset="0"/>
            </a:endParaRPr>
          </a:p>
        </p:txBody>
      </p:sp>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37</a:t>
            </a:fld>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2426549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38</a:t>
            </a:fld>
            <a:endParaRPr lang="ru-RU" sz="1400" dirty="0">
              <a:solidFill>
                <a:schemeClr val="tx1"/>
              </a:solidFill>
              <a:latin typeface="Times New Roman" pitchFamily="18" charset="0"/>
              <a:cs typeface="Times New Roman" pitchFamily="18" charset="0"/>
            </a:endParaRPr>
          </a:p>
        </p:txBody>
      </p:sp>
      <p:sp>
        <p:nvSpPr>
          <p:cNvPr id="2" name="Объект 1"/>
          <p:cNvSpPr>
            <a:spLocks noGrp="1"/>
          </p:cNvSpPr>
          <p:nvPr>
            <p:ph idx="1"/>
          </p:nvPr>
        </p:nvSpPr>
        <p:spPr>
          <a:xfrm>
            <a:off x="457200" y="836712"/>
            <a:ext cx="8229600" cy="5289451"/>
          </a:xfrm>
        </p:spPr>
        <p:txBody>
          <a:bodyPr>
            <a:normAutofit/>
          </a:bodyPr>
          <a:lstStyle/>
          <a:p>
            <a:pPr marL="0" indent="0" algn="just">
              <a:buNone/>
            </a:pPr>
            <a:r>
              <a:rPr lang="ru-RU" dirty="0" smtClean="0">
                <a:latin typeface="Times New Roman" pitchFamily="18" charset="0"/>
                <a:cs typeface="Times New Roman" pitchFamily="18" charset="0"/>
              </a:rPr>
              <a:t>Выбор количества </a:t>
            </a:r>
            <a:r>
              <a:rPr lang="ru-RU" dirty="0">
                <a:latin typeface="Times New Roman" pitchFamily="18" charset="0"/>
                <a:cs typeface="Times New Roman" pitchFamily="18" charset="0"/>
              </a:rPr>
              <a:t>проверяемых точек в диапазоне измерений ИК </a:t>
            </a:r>
            <a:r>
              <a:rPr lang="ru-RU" dirty="0" smtClean="0">
                <a:latin typeface="Times New Roman" pitchFamily="18" charset="0"/>
                <a:cs typeface="Times New Roman" pitchFamily="18" charset="0"/>
              </a:rPr>
              <a:t>в </a:t>
            </a:r>
            <a:r>
              <a:rPr lang="ru-RU" dirty="0">
                <a:latin typeface="Times New Roman" pitchFamily="18" charset="0"/>
                <a:cs typeface="Times New Roman" pitchFamily="18" charset="0"/>
              </a:rPr>
              <a:t>соответствии с рекомендациями, приведёнными в приложении 2 МИ 2440-97 «Рекомендация. ГСИ. Методы экспериментального определения и контроля характеристик погрешности измерительных каналов измерительных систем и измерительных комплексов. Информационные данные</a:t>
            </a:r>
            <a:r>
              <a:rPr lang="ru-RU" dirty="0" smtClean="0">
                <a:latin typeface="Times New Roman" pitchFamily="18" charset="0"/>
                <a:cs typeface="Times New Roman" pitchFamily="18" charset="0"/>
              </a:rPr>
              <a:t>» происходит следующим образом:</a:t>
            </a:r>
            <a:endParaRPr lang="ru-RU" b="1" dirty="0">
              <a:latin typeface="Times New Roman" pitchFamily="18" charset="0"/>
              <a:cs typeface="Times New Roman" pitchFamily="18" charset="0"/>
            </a:endParaRPr>
          </a:p>
          <a:p>
            <a:pPr marL="0" indent="0">
              <a:buNone/>
            </a:pPr>
            <a:endParaRPr lang="ru-RU" dirty="0"/>
          </a:p>
        </p:txBody>
      </p:sp>
    </p:spTree>
    <p:extLst>
      <p:ext uri="{BB962C8B-B14F-4D97-AF65-F5344CB8AC3E}">
        <p14:creationId xmlns:p14="http://schemas.microsoft.com/office/powerpoint/2010/main" val="3204047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5760640"/>
          </a:xfrm>
        </p:spPr>
        <p:txBody>
          <a:bodyPr anchor="t">
            <a:noAutofit/>
          </a:bodyPr>
          <a:lstStyle/>
          <a:p>
            <a:pPr lvl="0" indent="533400" algn="just"/>
            <a:r>
              <a:rPr lang="ru-RU" sz="2800" dirty="0" smtClean="0">
                <a:latin typeface="Times New Roman" pitchFamily="18" charset="0"/>
                <a:cs typeface="Times New Roman" pitchFamily="18" charset="0"/>
              </a:rPr>
              <a:t>- если </a:t>
            </a:r>
            <a:r>
              <a:rPr lang="ru-RU" sz="2800" dirty="0">
                <a:latin typeface="Times New Roman" pitchFamily="18" charset="0"/>
                <a:cs typeface="Times New Roman" pitchFamily="18" charset="0"/>
              </a:rPr>
              <a:t>нулевое значение измеряемой величины расположено в середине диапазона измерений ИК, то число проверяемых точек принимается равным 11 (по пять точек на положительной и отрицательной частях диапазона измерений и одна точка вблизи нулевого значения</a:t>
            </a:r>
            <a:r>
              <a:rPr lang="ru-RU" sz="2800" dirty="0" smtClean="0">
                <a:latin typeface="Times New Roman" pitchFamily="18" charset="0"/>
                <a:cs typeface="Times New Roman" pitchFamily="18" charset="0"/>
              </a:rPr>
              <a:t>);</a:t>
            </a:r>
            <a:br>
              <a:rPr lang="ru-RU" sz="2800" dirty="0" smtClean="0">
                <a:latin typeface="Times New Roman" pitchFamily="18" charset="0"/>
                <a:cs typeface="Times New Roman" pitchFamily="18" charset="0"/>
              </a:rPr>
            </a:b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smtClean="0">
                <a:latin typeface="Times New Roman" pitchFamily="18" charset="0"/>
                <a:cs typeface="Times New Roman" pitchFamily="18" charset="0"/>
              </a:rPr>
              <a:t>       - если </a:t>
            </a:r>
            <a:r>
              <a:rPr lang="ru-RU" sz="2800" dirty="0">
                <a:latin typeface="Times New Roman" pitchFamily="18" charset="0"/>
                <a:cs typeface="Times New Roman" pitchFamily="18" charset="0"/>
              </a:rPr>
              <a:t>нулевое значение измеряемой величины расположено на краю диапазона измерений ИК, то число проверяемых точек принимается равным 5.</a:t>
            </a:r>
          </a:p>
        </p:txBody>
      </p:sp>
      <p:sp>
        <p:nvSpPr>
          <p:cNvPr id="4" name="Номер слайда 3"/>
          <p:cNvSpPr>
            <a:spLocks noGrp="1"/>
          </p:cNvSpPr>
          <p:nvPr>
            <p:ph type="sldNum" sz="quarter" idx="12"/>
          </p:nvPr>
        </p:nvSpPr>
        <p:spPr/>
        <p:txBody>
          <a:bodyPr/>
          <a:lstStyle/>
          <a:p>
            <a:fld id="{B19B0651-EE4F-4900-A07F-96A6BFA9D0F0}" type="slidenum">
              <a:rPr lang="ru-RU" sz="1400" smtClean="0">
                <a:solidFill>
                  <a:schemeClr val="tx1"/>
                </a:solidFill>
                <a:latin typeface="Times New Roman" pitchFamily="18" charset="0"/>
                <a:cs typeface="Times New Roman" pitchFamily="18" charset="0"/>
              </a:rPr>
              <a:t>39</a:t>
            </a:fld>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93950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4</a:t>
            </a:fld>
            <a:endParaRPr lang="ru-RU" sz="1400" dirty="0">
              <a:solidFill>
                <a:schemeClr val="tx1"/>
              </a:solidFill>
              <a:latin typeface="Times New Roman" pitchFamily="18" charset="0"/>
              <a:cs typeface="Times New Roman" pitchFamily="18" charset="0"/>
            </a:endParaRPr>
          </a:p>
        </p:txBody>
      </p:sp>
      <p:sp>
        <p:nvSpPr>
          <p:cNvPr id="2" name="Прямоугольник 1"/>
          <p:cNvSpPr/>
          <p:nvPr/>
        </p:nvSpPr>
        <p:spPr>
          <a:xfrm>
            <a:off x="683568" y="5733256"/>
            <a:ext cx="7848872" cy="369332"/>
          </a:xfrm>
          <a:prstGeom prst="rect">
            <a:avLst/>
          </a:prstGeom>
        </p:spPr>
        <p:txBody>
          <a:bodyPr wrap="square">
            <a:spAutoFit/>
          </a:bodyPr>
          <a:lstStyle/>
          <a:p>
            <a:pPr algn="ctr"/>
            <a:r>
              <a:rPr lang="ru-RU" dirty="0">
                <a:latin typeface="Times New Roman" pitchFamily="18" charset="0"/>
                <a:cs typeface="Times New Roman" pitchFamily="18" charset="0"/>
              </a:rPr>
              <a:t>Рисунок 1 – Обобщенная структурная схема измерительных систем</a:t>
            </a:r>
          </a:p>
        </p:txBody>
      </p:sp>
      <p:pic>
        <p:nvPicPr>
          <p:cNvPr id="5" name="Рисунок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93157"/>
            <a:ext cx="9037637"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199825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548680"/>
            <a:ext cx="8147248" cy="5577483"/>
          </a:xfrm>
        </p:spPr>
        <p:txBody>
          <a:bodyPr>
            <a:normAutofit/>
          </a:bodyPr>
          <a:lstStyle/>
          <a:p>
            <a:pPr marL="0" indent="444500" algn="just">
              <a:buNone/>
            </a:pPr>
            <a:r>
              <a:rPr lang="ru-RU" dirty="0">
                <a:latin typeface="Times New Roman" pitchFamily="18" charset="0"/>
                <a:cs typeface="Times New Roman" pitchFamily="18" charset="0"/>
              </a:rPr>
              <a:t>Программное обеспечение, реализуемое вычислительным или комплексным компонентом, во время испытаний в целях утверждения типа подлежит проверке в соответствии с Р</a:t>
            </a:r>
            <a:r>
              <a:rPr lang="en-US" dirty="0">
                <a:latin typeface="Times New Roman" pitchFamily="18" charset="0"/>
                <a:cs typeface="Times New Roman" pitchFamily="18" charset="0"/>
              </a:rPr>
              <a:t> </a:t>
            </a:r>
            <a:r>
              <a:rPr lang="ru-RU" dirty="0">
                <a:latin typeface="Times New Roman" pitchFamily="18" charset="0"/>
                <a:cs typeface="Times New Roman" pitchFamily="18" charset="0"/>
              </a:rPr>
              <a:t>50.2.077–2014 «Рекомендации по метрологии. ГСИ. Испытания средств измерений в целях утверждения типа. Проверка защиты программного обеспечения». Программное обеспечение </a:t>
            </a:r>
            <a:r>
              <a:rPr lang="ru-RU" dirty="0" smtClean="0">
                <a:latin typeface="Times New Roman" pitchFamily="18" charset="0"/>
                <a:cs typeface="Times New Roman" pitchFamily="18" charset="0"/>
              </a:rPr>
              <a:t>должно </a:t>
            </a:r>
            <a:r>
              <a:rPr lang="ru-RU" dirty="0">
                <a:latin typeface="Times New Roman" pitchFamily="18" charset="0"/>
                <a:cs typeface="Times New Roman" pitchFamily="18" charset="0"/>
              </a:rPr>
              <a:t>быть защищены от несанкционированного доступа.</a:t>
            </a:r>
          </a:p>
        </p:txBody>
      </p:sp>
      <p:sp>
        <p:nvSpPr>
          <p:cNvPr id="4" name="Номер слайда 3"/>
          <p:cNvSpPr>
            <a:spLocks noGrp="1"/>
          </p:cNvSpPr>
          <p:nvPr>
            <p:ph type="sldNum" sz="quarter" idx="12"/>
          </p:nvPr>
        </p:nvSpPr>
        <p:spPr/>
        <p:txBody>
          <a:bodyPr/>
          <a:lstStyle/>
          <a:p>
            <a:fld id="{B19B0651-EE4F-4900-A07F-96A6BFA9D0F0}" type="slidenum">
              <a:rPr lang="ru-RU" smtClean="0"/>
              <a:t>40</a:t>
            </a:fld>
            <a:endParaRPr lang="ru-RU"/>
          </a:p>
        </p:txBody>
      </p:sp>
    </p:spTree>
    <p:extLst>
      <p:ext uri="{BB962C8B-B14F-4D97-AF65-F5344CB8AC3E}">
        <p14:creationId xmlns:p14="http://schemas.microsoft.com/office/powerpoint/2010/main" val="38920708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852936"/>
            <a:ext cx="8229600" cy="648072"/>
          </a:xfrm>
        </p:spPr>
        <p:txBody>
          <a:bodyPr anchor="t">
            <a:noAutofit/>
          </a:bodyPr>
          <a:lstStyle/>
          <a:p>
            <a:r>
              <a:rPr lang="ru-RU" sz="4000" b="1" dirty="0">
                <a:latin typeface="Times New Roman" pitchFamily="18" charset="0"/>
                <a:cs typeface="Times New Roman" pitchFamily="18" charset="0"/>
              </a:rPr>
              <a:t>Поверка и калибровка</a:t>
            </a:r>
            <a:endParaRPr lang="ru-RU" sz="40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B19B0651-EE4F-4900-A07F-96A6BFA9D0F0}" type="slidenum">
              <a:rPr lang="ru-RU" sz="1400" smtClean="0">
                <a:solidFill>
                  <a:schemeClr val="tx1"/>
                </a:solidFill>
                <a:latin typeface="Times New Roman" pitchFamily="18" charset="0"/>
                <a:cs typeface="Times New Roman" pitchFamily="18" charset="0"/>
              </a:rPr>
              <a:t>41</a:t>
            </a:fld>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41623094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5616624"/>
          </a:xfrm>
        </p:spPr>
        <p:txBody>
          <a:bodyPr anchor="t">
            <a:noAutofit/>
          </a:bodyPr>
          <a:lstStyle/>
          <a:p>
            <a:pPr indent="533400" algn="just"/>
            <a:r>
              <a:rPr lang="ru-RU" sz="2800" dirty="0">
                <a:latin typeface="Times New Roman" pitchFamily="18" charset="0"/>
                <a:cs typeface="Times New Roman" pitchFamily="18" charset="0"/>
              </a:rPr>
              <a:t>Поверку ИС осуществляют аккредитованные в соответствии с законодательством Российской Федерации об аккредитации в национальной системе аккредитации на проведение поверки средств измерений юридические лица и индивидуальные предприниматели. Применяющие ИС в сфере государственного регулирования обеспечения единства измерений юридические лица и индивидуальные предприниматели обязаны своевременно представлять эти ИС на поверку (п.1 статьи 13 ФЗ №102).</a:t>
            </a:r>
          </a:p>
        </p:txBody>
      </p:sp>
      <p:sp>
        <p:nvSpPr>
          <p:cNvPr id="4" name="Номер слайда 3"/>
          <p:cNvSpPr>
            <a:spLocks noGrp="1"/>
          </p:cNvSpPr>
          <p:nvPr>
            <p:ph type="sldNum" sz="quarter" idx="12"/>
          </p:nvPr>
        </p:nvSpPr>
        <p:spPr/>
        <p:txBody>
          <a:bodyPr/>
          <a:lstStyle/>
          <a:p>
            <a:fld id="{B19B0651-EE4F-4900-A07F-96A6BFA9D0F0}" type="slidenum">
              <a:rPr lang="ru-RU" sz="1400" smtClean="0">
                <a:solidFill>
                  <a:schemeClr val="tx1"/>
                </a:solidFill>
                <a:latin typeface="Times New Roman" pitchFamily="18" charset="0"/>
                <a:cs typeface="Times New Roman" pitchFamily="18" charset="0"/>
              </a:rPr>
              <a:t>42</a:t>
            </a:fld>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8094991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B19B0651-EE4F-4900-A07F-96A6BFA9D0F0}" type="slidenum">
              <a:rPr lang="ru-RU" sz="1400" smtClean="0">
                <a:solidFill>
                  <a:schemeClr val="tx1"/>
                </a:solidFill>
                <a:latin typeface="Times New Roman" pitchFamily="18" charset="0"/>
                <a:cs typeface="Times New Roman" pitchFamily="18" charset="0"/>
              </a:rPr>
              <a:t>43</a:t>
            </a:fld>
            <a:endParaRPr lang="ru-RU" sz="1400" dirty="0">
              <a:solidFill>
                <a:schemeClr val="tx1"/>
              </a:solidFill>
              <a:latin typeface="Times New Roman" pitchFamily="18" charset="0"/>
              <a:cs typeface="Times New Roman" pitchFamily="18" charset="0"/>
            </a:endParaRPr>
          </a:p>
        </p:txBody>
      </p:sp>
      <p:sp>
        <p:nvSpPr>
          <p:cNvPr id="5" name="Объект 2"/>
          <p:cNvSpPr>
            <a:spLocks noGrp="1"/>
          </p:cNvSpPr>
          <p:nvPr>
            <p:ph idx="1"/>
          </p:nvPr>
        </p:nvSpPr>
        <p:spPr>
          <a:xfrm>
            <a:off x="611560" y="548680"/>
            <a:ext cx="7920880" cy="5760640"/>
          </a:xfrm>
        </p:spPr>
        <p:txBody>
          <a:bodyPr>
            <a:noAutofit/>
          </a:bodyPr>
          <a:lstStyle/>
          <a:p>
            <a:pPr marL="0" indent="533400" algn="just">
              <a:buNone/>
            </a:pPr>
            <a:r>
              <a:rPr lang="ru-RU" sz="2800" dirty="0">
                <a:latin typeface="Times New Roman" pitchFamily="18" charset="0"/>
                <a:cs typeface="Times New Roman" pitchFamily="18" charset="0"/>
              </a:rPr>
              <a:t>ИС-1 – первично при выпуске из производства или ремонта, при ввозе по импорту и периодически в процессе эксплуатации. Необходимость первичной поверки измерительных каналов ИС-1 после установки на объекте определяют при утверждении типа ИС-1;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a:t>
            </a:r>
            <a:endParaRPr lang="ru-RU" sz="2800" dirty="0" smtClean="0">
              <a:latin typeface="Times New Roman" pitchFamily="18" charset="0"/>
              <a:cs typeface="Times New Roman" pitchFamily="18" charset="0"/>
            </a:endParaRPr>
          </a:p>
          <a:p>
            <a:pPr marL="0" indent="533400" algn="just">
              <a:buNone/>
            </a:pPr>
            <a:r>
              <a:rPr lang="ru-RU" sz="2800" dirty="0" smtClean="0">
                <a:latin typeface="Times New Roman" pitchFamily="18" charset="0"/>
                <a:cs typeface="Times New Roman" pitchFamily="18" charset="0"/>
              </a:rPr>
              <a:t>ИС-2 </a:t>
            </a:r>
            <a:r>
              <a:rPr lang="ru-RU" sz="2800" dirty="0">
                <a:latin typeface="Times New Roman" pitchFamily="18" charset="0"/>
                <a:cs typeface="Times New Roman" pitchFamily="18" charset="0"/>
              </a:rPr>
              <a:t>– первично при вводе в постоянную эксплуатацию после установки на объекте или после ремонта (замены) компонентов ИС-2, влияющих на погрешность измерительных каналов, и периодически в процессе эксплуатации</a:t>
            </a:r>
            <a:endParaRPr lang="ru-RU" sz="28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63232244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387798"/>
            <a:ext cx="8229600" cy="4968552"/>
          </a:xfrm>
        </p:spPr>
        <p:txBody>
          <a:bodyPr anchor="t">
            <a:noAutofit/>
          </a:bodyPr>
          <a:lstStyle/>
          <a:p>
            <a:pPr lvl="0" indent="533400" algn="just"/>
            <a:r>
              <a:rPr lang="ru-RU" sz="3600" dirty="0" smtClean="0">
                <a:latin typeface="Times New Roman" panose="02020603050405020304" pitchFamily="18" charset="0"/>
                <a:cs typeface="Times New Roman" panose="02020603050405020304" pitchFamily="18" charset="0"/>
              </a:rPr>
              <a:t>Приказ </a:t>
            </a:r>
            <a:r>
              <a:rPr lang="ru-RU" sz="3600" dirty="0">
                <a:latin typeface="Times New Roman" panose="02020603050405020304" pitchFamily="18" charset="0"/>
                <a:cs typeface="Times New Roman" panose="02020603050405020304" pitchFamily="18" charset="0"/>
              </a:rPr>
              <a:t>Минпромторга России №1815 от 2 июля 2015 г. «Об утверждении Порядка проведения поверки средств измерений, требования к знаку поверки и содержанию свидетельства о поверке»</a:t>
            </a:r>
          </a:p>
        </p:txBody>
      </p:sp>
      <p:sp>
        <p:nvSpPr>
          <p:cNvPr id="4" name="Номер слайда 3"/>
          <p:cNvSpPr>
            <a:spLocks noGrp="1"/>
          </p:cNvSpPr>
          <p:nvPr>
            <p:ph type="sldNum" sz="quarter" idx="12"/>
          </p:nvPr>
        </p:nvSpPr>
        <p:spPr/>
        <p:txBody>
          <a:bodyPr/>
          <a:lstStyle/>
          <a:p>
            <a:fld id="{B19B0651-EE4F-4900-A07F-96A6BFA9D0F0}" type="slidenum">
              <a:rPr lang="ru-RU" sz="1400" smtClean="0">
                <a:solidFill>
                  <a:schemeClr val="tx1"/>
                </a:solidFill>
                <a:latin typeface="Times New Roman" pitchFamily="18" charset="0"/>
                <a:cs typeface="Times New Roman" pitchFamily="18" charset="0"/>
              </a:rPr>
              <a:t>44</a:t>
            </a:fld>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06262701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764704"/>
            <a:ext cx="7920880" cy="5544616"/>
          </a:xfrm>
        </p:spPr>
        <p:txBody>
          <a:bodyPr>
            <a:noAutofit/>
          </a:bodyPr>
          <a:lstStyle/>
          <a:p>
            <a:pPr marL="0" indent="533400" algn="just">
              <a:buNone/>
              <a:tabLst>
                <a:tab pos="88900" algn="l"/>
              </a:tabLst>
            </a:pPr>
            <a:r>
              <a:rPr lang="ru-RU" sz="2000" dirty="0" smtClean="0">
                <a:latin typeface="Times New Roman" pitchFamily="18" charset="0"/>
                <a:cs typeface="Times New Roman" pitchFamily="18" charset="0"/>
              </a:rPr>
              <a:t>Способы </a:t>
            </a:r>
            <a:r>
              <a:rPr lang="ru-RU" sz="2000" dirty="0">
                <a:latin typeface="Times New Roman" pitchFamily="18" charset="0"/>
                <a:cs typeface="Times New Roman" pitchFamily="18" charset="0"/>
              </a:rPr>
              <a:t>поверки измерительных каналов ИС</a:t>
            </a:r>
            <a:r>
              <a:rPr lang="ru-RU" sz="2000" b="1" dirty="0">
                <a:latin typeface="Times New Roman" pitchFamily="18" charset="0"/>
                <a:cs typeface="Times New Roman" pitchFamily="18" charset="0"/>
              </a:rPr>
              <a:t>:</a:t>
            </a:r>
            <a:endParaRPr lang="ru-RU" sz="2000" dirty="0">
              <a:latin typeface="Times New Roman" pitchFamily="18" charset="0"/>
              <a:cs typeface="Times New Roman" pitchFamily="18" charset="0"/>
            </a:endParaRPr>
          </a:p>
          <a:p>
            <a:pPr marL="0" lvl="0" indent="533400" algn="just">
              <a:buFont typeface="Wingdings" pitchFamily="2" charset="2"/>
              <a:buChar char="Ø"/>
              <a:tabLst>
                <a:tab pos="88900" algn="l"/>
              </a:tabLst>
            </a:pPr>
            <a:r>
              <a:rPr lang="ru-RU" sz="2000" dirty="0">
                <a:latin typeface="Times New Roman" pitchFamily="18" charset="0"/>
                <a:cs typeface="Times New Roman" pitchFamily="18" charset="0"/>
              </a:rPr>
              <a:t>измерительные каналы ИС-1, как правило, подвергают комплектной поверке, при которой контролируют метрологические характеристики измерительных каналов ИС в целом (от входа до выхода канала);</a:t>
            </a:r>
          </a:p>
          <a:p>
            <a:pPr marL="0" lvl="0" indent="533400" algn="just">
              <a:buFont typeface="Wingdings" pitchFamily="2" charset="2"/>
              <a:buChar char="Ø"/>
              <a:tabLst>
                <a:tab pos="88900" algn="l"/>
              </a:tabLst>
            </a:pPr>
            <a:r>
              <a:rPr lang="ru-RU" sz="2000" dirty="0">
                <a:latin typeface="Times New Roman" pitchFamily="18" charset="0"/>
                <a:cs typeface="Times New Roman" pitchFamily="18" charset="0"/>
              </a:rPr>
              <a:t>измерительные каналы ИС-2, как правило, подвергают покомпонентной (поэлементной) поверке: демонтированные первичные измерительные преобразователи (датчики) – в лабораторных условиях; вторичную часть – комплексный компонент, включая линии связи, – на месте установки </a:t>
            </a:r>
            <a:r>
              <a:rPr lang="ru-RU" sz="2000" dirty="0" smtClean="0">
                <a:latin typeface="Times New Roman" pitchFamily="18" charset="0"/>
                <a:cs typeface="Times New Roman" pitchFamily="18" charset="0"/>
              </a:rPr>
              <a:t>ИС или отдельно по своим методикам поверки. </a:t>
            </a:r>
            <a:endParaRPr lang="ru-RU" sz="2000" dirty="0">
              <a:latin typeface="Times New Roman" pitchFamily="18" charset="0"/>
              <a:cs typeface="Times New Roman" pitchFamily="18" charset="0"/>
            </a:endParaRPr>
          </a:p>
          <a:p>
            <a:pPr marL="0" indent="0" algn="just">
              <a:buNone/>
              <a:tabLst>
                <a:tab pos="88900" algn="l"/>
              </a:tabLst>
            </a:pPr>
            <a:endParaRPr lang="ru-RU" sz="2000" dirty="0" smtClean="0">
              <a:latin typeface="Times New Roman" pitchFamily="18" charset="0"/>
              <a:cs typeface="Times New Roman" pitchFamily="18" charset="0"/>
            </a:endParaRPr>
          </a:p>
          <a:p>
            <a:pPr marL="0" indent="0" algn="just">
              <a:buNone/>
              <a:tabLst>
                <a:tab pos="88900" algn="l"/>
              </a:tabLst>
            </a:pPr>
            <a:r>
              <a:rPr lang="ru-RU" sz="2000" dirty="0" smtClean="0">
                <a:latin typeface="Times New Roman" pitchFamily="18" charset="0"/>
                <a:cs typeface="Times New Roman" pitchFamily="18" charset="0"/>
              </a:rPr>
              <a:t>При </a:t>
            </a:r>
            <a:r>
              <a:rPr lang="ru-RU" sz="2000" dirty="0">
                <a:latin typeface="Times New Roman" pitchFamily="18" charset="0"/>
                <a:cs typeface="Times New Roman" pitchFamily="18" charset="0"/>
              </a:rPr>
              <a:t>наличии специализированных переносных эталонов или передвижных эталонных лабораторий и доступности входов ИС-2 комплектная поверка измерительных каналов ИС-2 на месте установки предпочтительна.</a:t>
            </a:r>
          </a:p>
        </p:txBody>
      </p:sp>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45</a:t>
            </a:fld>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06209203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B19B0651-EE4F-4900-A07F-96A6BFA9D0F0}" type="slidenum">
              <a:rPr lang="ru-RU" sz="1400" smtClean="0">
                <a:solidFill>
                  <a:schemeClr val="tx1"/>
                </a:solidFill>
                <a:latin typeface="Times New Roman" pitchFamily="18" charset="0"/>
                <a:cs typeface="Times New Roman" pitchFamily="18" charset="0"/>
              </a:rPr>
              <a:t>46</a:t>
            </a:fld>
            <a:endParaRPr lang="ru-RU" sz="1400" dirty="0">
              <a:solidFill>
                <a:schemeClr val="tx1"/>
              </a:solidFill>
              <a:latin typeface="Times New Roman" pitchFamily="18" charset="0"/>
              <a:cs typeface="Times New Roman" pitchFamily="18" charset="0"/>
            </a:endParaRPr>
          </a:p>
        </p:txBody>
      </p:sp>
      <p:sp>
        <p:nvSpPr>
          <p:cNvPr id="5" name="Прямоугольник 4"/>
          <p:cNvSpPr/>
          <p:nvPr/>
        </p:nvSpPr>
        <p:spPr>
          <a:xfrm>
            <a:off x="755576" y="764704"/>
            <a:ext cx="7632848" cy="4401205"/>
          </a:xfrm>
          <a:prstGeom prst="rect">
            <a:avLst/>
          </a:prstGeom>
        </p:spPr>
        <p:txBody>
          <a:bodyPr wrap="square">
            <a:spAutoFit/>
          </a:bodyPr>
          <a:lstStyle/>
          <a:p>
            <a:pPr indent="533400" algn="just"/>
            <a:r>
              <a:rPr lang="ru-RU" sz="2800" dirty="0">
                <a:latin typeface="Times New Roman" pitchFamily="18" charset="0"/>
                <a:cs typeface="Times New Roman" pitchFamily="18" charset="0"/>
              </a:rPr>
              <a:t>Калибровке подвергают измерительные каналы ИС, не подлежащие применению или не применяемые в сфере государственного регулирования обеспечения единства измерений. Выполняющие калибровку средств измерений юридические лица и индивидуальные предприниматели в добровольном порядке могут быть аккредитованы в области обеспечения единства измерений (п.2 статьи 18 ФЗ №102).</a:t>
            </a:r>
          </a:p>
        </p:txBody>
      </p:sp>
    </p:spTree>
    <p:extLst>
      <p:ext uri="{BB962C8B-B14F-4D97-AF65-F5344CB8AC3E}">
        <p14:creationId xmlns:p14="http://schemas.microsoft.com/office/powerpoint/2010/main" val="138757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08920"/>
            <a:ext cx="8229600" cy="1143000"/>
          </a:xfrm>
        </p:spPr>
        <p:txBody>
          <a:bodyPr>
            <a:normAutofit/>
          </a:bodyPr>
          <a:lstStyle/>
          <a:p>
            <a:r>
              <a:rPr lang="ru-RU" sz="5400" b="1" dirty="0" smtClean="0">
                <a:latin typeface="Times New Roman" pitchFamily="18" charset="0"/>
                <a:cs typeface="Times New Roman" pitchFamily="18" charset="0"/>
              </a:rPr>
              <a:t>Спасибо за внимание!</a:t>
            </a:r>
            <a:endParaRPr lang="ru-RU" sz="5400" b="1"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47</a:t>
            </a:fld>
            <a:endParaRPr lang="ru-RU"/>
          </a:p>
        </p:txBody>
      </p:sp>
    </p:spTree>
    <p:extLst>
      <p:ext uri="{BB962C8B-B14F-4D97-AF65-F5344CB8AC3E}">
        <p14:creationId xmlns:p14="http://schemas.microsoft.com/office/powerpoint/2010/main" val="1264682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2924944"/>
            <a:ext cx="7920880" cy="864096"/>
          </a:xfrm>
        </p:spPr>
        <p:txBody>
          <a:bodyPr>
            <a:noAutofit/>
          </a:bodyPr>
          <a:lstStyle/>
          <a:p>
            <a:pPr marL="0" indent="720725" algn="just">
              <a:buNone/>
            </a:pPr>
            <a:r>
              <a:rPr lang="ru-RU" sz="3600" b="1" dirty="0" smtClean="0">
                <a:latin typeface="Times New Roman" pitchFamily="18" charset="0"/>
                <a:cs typeface="Times New Roman" pitchFamily="18" charset="0"/>
              </a:rPr>
              <a:t>Состав измерительной системы</a:t>
            </a:r>
            <a:endParaRPr lang="ru-RU" b="1" dirty="0">
              <a:latin typeface="Times New Roman" pitchFamily="18" charset="0"/>
              <a:cs typeface="Times New Roman" pitchFamily="18" charset="0"/>
            </a:endParaRPr>
          </a:p>
        </p:txBody>
      </p:sp>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5</a:t>
            </a:fld>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541322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548680"/>
            <a:ext cx="7920880" cy="5760640"/>
          </a:xfrm>
        </p:spPr>
        <p:txBody>
          <a:bodyPr>
            <a:noAutofit/>
          </a:bodyPr>
          <a:lstStyle/>
          <a:p>
            <a:pPr marL="0" indent="720725" algn="just">
              <a:buNone/>
            </a:pPr>
            <a:r>
              <a:rPr lang="ru-RU" b="1" dirty="0" smtClean="0">
                <a:latin typeface="Times New Roman" pitchFamily="18" charset="0"/>
                <a:cs typeface="Times New Roman" pitchFamily="18" charset="0"/>
              </a:rPr>
              <a:t>Измерительный </a:t>
            </a:r>
            <a:r>
              <a:rPr lang="ru-RU" b="1" dirty="0">
                <a:latin typeface="Times New Roman" pitchFamily="18" charset="0"/>
                <a:cs typeface="Times New Roman" pitchFamily="18" charset="0"/>
              </a:rPr>
              <a:t>канал измерительной системы (измерительный канал ИС)</a:t>
            </a:r>
            <a:r>
              <a:rPr lang="ru-RU" dirty="0">
                <a:latin typeface="Times New Roman" pitchFamily="18" charset="0"/>
                <a:cs typeface="Times New Roman" pitchFamily="18" charset="0"/>
              </a:rPr>
              <a:t> – Конструктивно или функционально выделяемая часть ИС, выполняющая законченную функцию от восприятия измеряемой величины до получения результата ее измерений, выражаемого числом или соответствующим ему кодом, или до получения аналогового сигнала, один из параметров которого – функция измеряемой величины.</a:t>
            </a:r>
          </a:p>
        </p:txBody>
      </p:sp>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6</a:t>
            </a:fld>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420513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548680"/>
            <a:ext cx="8136904" cy="5760640"/>
          </a:xfrm>
        </p:spPr>
        <p:txBody>
          <a:bodyPr>
            <a:noAutofit/>
          </a:bodyPr>
          <a:lstStyle/>
          <a:p>
            <a:endParaRPr lang="ru-RU" sz="2800" dirty="0"/>
          </a:p>
          <a:p>
            <a:pPr marL="0" indent="0">
              <a:buNone/>
            </a:pPr>
            <a:endParaRPr lang="ru-RU" sz="2800" dirty="0" smtClean="0"/>
          </a:p>
          <a:p>
            <a:pPr marL="0" indent="0">
              <a:buNone/>
            </a:pPr>
            <a:endParaRPr lang="ru-RU" sz="2800" dirty="0"/>
          </a:p>
          <a:p>
            <a:pPr marL="0" indent="0">
              <a:buNone/>
            </a:pPr>
            <a:endParaRPr lang="ru-RU" sz="2800" dirty="0" smtClean="0"/>
          </a:p>
          <a:p>
            <a:pPr marL="400050" lvl="1" indent="0" algn="ctr">
              <a:buNone/>
            </a:pPr>
            <a:endParaRPr lang="ru-RU" sz="2000" dirty="0" smtClean="0"/>
          </a:p>
          <a:p>
            <a:pPr marL="400050" lvl="1" indent="0" algn="ctr">
              <a:buNone/>
            </a:pPr>
            <a:endParaRPr lang="ru-RU" sz="2000" dirty="0"/>
          </a:p>
          <a:p>
            <a:pPr marL="400050" lvl="1" indent="0" algn="ctr">
              <a:buNone/>
            </a:pPr>
            <a:endParaRPr lang="ru-RU" sz="2000" dirty="0"/>
          </a:p>
          <a:p>
            <a:pPr marL="400050" lvl="1" indent="0" algn="ctr">
              <a:buNone/>
            </a:pPr>
            <a:endParaRPr lang="ru-RU" sz="2000" dirty="0" smtClean="0"/>
          </a:p>
          <a:p>
            <a:pPr marL="400050" lvl="1" indent="0" algn="ctr">
              <a:buNone/>
            </a:pPr>
            <a:endParaRPr lang="ru-RU" sz="2000" dirty="0"/>
          </a:p>
          <a:p>
            <a:pPr marL="400050" lvl="1" indent="0" algn="ctr">
              <a:buNone/>
            </a:pPr>
            <a:r>
              <a:rPr lang="ru-RU" sz="2000" dirty="0" smtClean="0">
                <a:latin typeface="Times New Roman" pitchFamily="18" charset="0"/>
                <a:cs typeface="Times New Roman" pitchFamily="18" charset="0"/>
              </a:rPr>
              <a:t>ПИП </a:t>
            </a:r>
            <a:r>
              <a:rPr lang="ru-RU" sz="2000" dirty="0">
                <a:latin typeface="Times New Roman" pitchFamily="18" charset="0"/>
                <a:cs typeface="Times New Roman" pitchFamily="18" charset="0"/>
              </a:rPr>
              <a:t>– первичный измерительный преобразователь;</a:t>
            </a:r>
          </a:p>
          <a:p>
            <a:pPr marL="400050" lvl="1" indent="0" algn="ctr">
              <a:buNone/>
            </a:pPr>
            <a:r>
              <a:rPr lang="ru-RU" sz="2000" dirty="0">
                <a:latin typeface="Times New Roman" pitchFamily="18" charset="0"/>
                <a:cs typeface="Times New Roman" pitchFamily="18" charset="0"/>
              </a:rPr>
              <a:t>ЛС – линия связи;</a:t>
            </a:r>
          </a:p>
          <a:p>
            <a:pPr marL="400050" lvl="1" indent="0" algn="ctr">
              <a:buNone/>
            </a:pPr>
            <a:r>
              <a:rPr lang="ru-RU" sz="2000" dirty="0">
                <a:latin typeface="Times New Roman" pitchFamily="18" charset="0"/>
                <a:cs typeface="Times New Roman" pitchFamily="18" charset="0"/>
              </a:rPr>
              <a:t>ВЧ – вторичная часть ИС.</a:t>
            </a:r>
          </a:p>
          <a:p>
            <a:pPr marL="400050" lvl="1" indent="0" algn="ctr">
              <a:buNone/>
            </a:pPr>
            <a:r>
              <a:rPr lang="ru-RU" sz="2000" dirty="0">
                <a:latin typeface="Times New Roman" pitchFamily="18" charset="0"/>
                <a:cs typeface="Times New Roman" pitchFamily="18" charset="0"/>
              </a:rPr>
              <a:t>Рисунок 2 – Упрощенная схема измерительного канала ИС</a:t>
            </a:r>
          </a:p>
        </p:txBody>
      </p:sp>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7</a:t>
            </a:fld>
            <a:endParaRPr lang="ru-RU" sz="1400" dirty="0">
              <a:solidFill>
                <a:schemeClr val="tx1"/>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936220"/>
            <a:ext cx="7704856" cy="2323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99067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332656"/>
            <a:ext cx="7920880" cy="5760640"/>
          </a:xfrm>
        </p:spPr>
        <p:txBody>
          <a:bodyPr>
            <a:noAutofit/>
          </a:bodyPr>
          <a:lstStyle/>
          <a:p>
            <a:pPr marL="0" lvl="0" indent="541338" algn="just">
              <a:buNone/>
            </a:pPr>
            <a:r>
              <a:rPr lang="ru-RU" sz="3000" b="1" dirty="0" smtClean="0">
                <a:latin typeface="Times New Roman" pitchFamily="18" charset="0"/>
                <a:cs typeface="Times New Roman" pitchFamily="18" charset="0"/>
              </a:rPr>
              <a:t>Компонент </a:t>
            </a:r>
            <a:r>
              <a:rPr lang="ru-RU" sz="3000" b="1" dirty="0">
                <a:latin typeface="Times New Roman" pitchFamily="18" charset="0"/>
                <a:cs typeface="Times New Roman" pitchFamily="18" charset="0"/>
              </a:rPr>
              <a:t>измерительной системы (компонент ИС)</a:t>
            </a:r>
            <a:r>
              <a:rPr lang="ru-RU" sz="3000" dirty="0">
                <a:latin typeface="Times New Roman" pitchFamily="18" charset="0"/>
                <a:cs typeface="Times New Roman" pitchFamily="18" charset="0"/>
              </a:rPr>
              <a:t> – Входящее в состав ИС техническое устройство, выполняющее одну из функций, предусмотренных процессом измерений.</a:t>
            </a:r>
          </a:p>
          <a:p>
            <a:pPr marL="0" indent="541338" algn="just">
              <a:buNone/>
            </a:pPr>
            <a:r>
              <a:rPr lang="ru-RU" sz="3000" dirty="0">
                <a:latin typeface="Times New Roman" pitchFamily="18" charset="0"/>
                <a:cs typeface="Times New Roman" pitchFamily="18" charset="0"/>
              </a:rPr>
              <a:t>В соответствии с этими функциями компоненты подразделяют </a:t>
            </a:r>
            <a:r>
              <a:rPr lang="ru-RU" sz="3000" dirty="0" smtClean="0">
                <a:latin typeface="Times New Roman" pitchFamily="18" charset="0"/>
                <a:cs typeface="Times New Roman" pitchFamily="18" charset="0"/>
              </a:rPr>
              <a:t>на:</a:t>
            </a:r>
          </a:p>
          <a:p>
            <a:pPr algn="just">
              <a:buFont typeface="Wingdings" pitchFamily="2" charset="2"/>
              <a:buChar char="Ø"/>
            </a:pPr>
            <a:r>
              <a:rPr lang="ru-RU" sz="3000" dirty="0" smtClean="0">
                <a:latin typeface="Times New Roman" pitchFamily="18" charset="0"/>
                <a:cs typeface="Times New Roman" pitchFamily="18" charset="0"/>
              </a:rPr>
              <a:t> измерительные;</a:t>
            </a:r>
          </a:p>
          <a:p>
            <a:pPr algn="just">
              <a:buFont typeface="Wingdings" pitchFamily="2" charset="2"/>
              <a:buChar char="Ø"/>
            </a:pPr>
            <a:r>
              <a:rPr lang="ru-RU" sz="3000" dirty="0" smtClean="0">
                <a:latin typeface="Times New Roman" pitchFamily="18" charset="0"/>
                <a:cs typeface="Times New Roman" pitchFamily="18" charset="0"/>
              </a:rPr>
              <a:t> связующие;</a:t>
            </a:r>
          </a:p>
          <a:p>
            <a:pPr algn="just">
              <a:buFont typeface="Wingdings" pitchFamily="2" charset="2"/>
              <a:buChar char="Ø"/>
            </a:pPr>
            <a:r>
              <a:rPr lang="ru-RU" sz="3000" dirty="0" smtClean="0">
                <a:latin typeface="Times New Roman" pitchFamily="18" charset="0"/>
                <a:cs typeface="Times New Roman" pitchFamily="18" charset="0"/>
              </a:rPr>
              <a:t> вычислительные;</a:t>
            </a:r>
          </a:p>
          <a:p>
            <a:pPr algn="just">
              <a:buFont typeface="Wingdings" pitchFamily="2" charset="2"/>
              <a:buChar char="Ø"/>
            </a:pPr>
            <a:r>
              <a:rPr lang="ru-RU" sz="3000" dirty="0" smtClean="0">
                <a:latin typeface="Times New Roman" pitchFamily="18" charset="0"/>
                <a:cs typeface="Times New Roman" pitchFamily="18" charset="0"/>
              </a:rPr>
              <a:t> комплексные;</a:t>
            </a:r>
          </a:p>
          <a:p>
            <a:pPr algn="just">
              <a:buFont typeface="Wingdings" pitchFamily="2" charset="2"/>
              <a:buChar char="Ø"/>
            </a:pPr>
            <a:r>
              <a:rPr lang="ru-RU" sz="3000" dirty="0" smtClean="0">
                <a:latin typeface="Times New Roman" pitchFamily="18" charset="0"/>
                <a:cs typeface="Times New Roman" pitchFamily="18" charset="0"/>
              </a:rPr>
              <a:t> вспомогательные</a:t>
            </a:r>
            <a:r>
              <a:rPr lang="ru-RU" sz="3000" dirty="0">
                <a:latin typeface="Times New Roman" pitchFamily="18" charset="0"/>
                <a:cs typeface="Times New Roman" pitchFamily="18" charset="0"/>
              </a:rPr>
              <a:t>.</a:t>
            </a:r>
          </a:p>
        </p:txBody>
      </p:sp>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8</a:t>
            </a:fld>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47154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548680"/>
            <a:ext cx="7920880" cy="5760640"/>
          </a:xfrm>
        </p:spPr>
        <p:txBody>
          <a:bodyPr>
            <a:noAutofit/>
          </a:bodyPr>
          <a:lstStyle/>
          <a:p>
            <a:pPr marL="0" lvl="1" indent="541338" algn="just">
              <a:buNone/>
            </a:pPr>
            <a:r>
              <a:rPr lang="ru-RU" b="1" dirty="0" smtClean="0">
                <a:latin typeface="Times New Roman" pitchFamily="18" charset="0"/>
                <a:cs typeface="Times New Roman" pitchFamily="18" charset="0"/>
              </a:rPr>
              <a:t>Измерительный </a:t>
            </a:r>
            <a:r>
              <a:rPr lang="ru-RU" b="1" dirty="0">
                <a:latin typeface="Times New Roman" pitchFamily="18" charset="0"/>
                <a:cs typeface="Times New Roman" pitchFamily="18" charset="0"/>
              </a:rPr>
              <a:t>компонент измерительной системы (измерительный компонент ИС) –</a:t>
            </a:r>
            <a:r>
              <a:rPr lang="ru-RU" dirty="0">
                <a:latin typeface="Times New Roman" pitchFamily="18" charset="0"/>
                <a:cs typeface="Times New Roman" pitchFamily="18" charset="0"/>
              </a:rPr>
              <a:t> Средство измерений, для которого отдельно нормированы метрологические характеристики, например измерительный прибор, измерительный преобразователь (первичный, включая устройства для передачи воздействия измеряемой величины на чувствительный элемент; промежуточный, в том числе модуль аналогового ввода-вывода, измерительный коммутатор, искробезопасный барьер, аналоговый фильтр и т. п.), мера.</a:t>
            </a:r>
          </a:p>
          <a:p>
            <a:pPr marL="0" indent="0" algn="ctr">
              <a:buNone/>
            </a:pPr>
            <a:endParaRPr lang="ru-RU" sz="3400" dirty="0">
              <a:latin typeface="Times New Roman" pitchFamily="18" charset="0"/>
              <a:cs typeface="Times New Roman" pitchFamily="18" charset="0"/>
            </a:endParaRPr>
          </a:p>
        </p:txBody>
      </p:sp>
      <p:sp>
        <p:nvSpPr>
          <p:cNvPr id="6" name="Номер слайда 5"/>
          <p:cNvSpPr>
            <a:spLocks noGrp="1"/>
          </p:cNvSpPr>
          <p:nvPr>
            <p:ph type="sldNum" sz="quarter" idx="12"/>
          </p:nvPr>
        </p:nvSpPr>
        <p:spPr>
          <a:xfrm>
            <a:off x="6553200" y="6356350"/>
            <a:ext cx="2133600" cy="365125"/>
          </a:xfrm>
        </p:spPr>
        <p:txBody>
          <a:bodyPr/>
          <a:lstStyle/>
          <a:p>
            <a:fld id="{B19B0651-EE4F-4900-A07F-96A6BFA9D0F0}" type="slidenum">
              <a:rPr lang="ru-RU" sz="1400" smtClean="0">
                <a:solidFill>
                  <a:schemeClr val="tx1"/>
                </a:solidFill>
                <a:latin typeface="Times New Roman" pitchFamily="18" charset="0"/>
                <a:cs typeface="Times New Roman" pitchFamily="18" charset="0"/>
              </a:rPr>
              <a:t>9</a:t>
            </a:fld>
            <a:endParaRPr lang="ru-RU"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788218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1328</TotalTime>
  <Words>1947</Words>
  <Application>Microsoft Office PowerPoint</Application>
  <PresentationFormat>Экран (4:3)</PresentationFormat>
  <Paragraphs>181</Paragraphs>
  <Slides>47</Slides>
  <Notes>3</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1</vt:i4>
      </vt:variant>
      <vt:variant>
        <vt:lpstr>Заголовки слайдов</vt:lpstr>
      </vt:variant>
      <vt:variant>
        <vt:i4>47</vt:i4>
      </vt:variant>
    </vt:vector>
  </HeadingPairs>
  <TitlesOfParts>
    <vt:vector size="54" baseType="lpstr">
      <vt:lpstr>MS Mincho</vt:lpstr>
      <vt:lpstr>Arial</vt:lpstr>
      <vt:lpstr>Calibri</vt:lpstr>
      <vt:lpstr>Times New Roman</vt:lpstr>
      <vt:lpstr>Wingdings</vt:lpstr>
      <vt:lpstr>Тема Office</vt:lpstr>
      <vt:lpstr>Equation</vt:lpstr>
      <vt:lpstr>Метрологическое обеспечение измерительных каналов АСУТП</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если нулевое значение измеряемой величины расположено в середине диапазона измерений ИК, то число проверяемых точек принимается равным 11 (по пять точек на положительной и отрицательной частях диапазона измерений и одна точка вблизи нулевого значения);         - если нулевое значение измеряемой величины расположено на краю диапазона измерений ИК, то число проверяемых точек принимается равным 5.</vt:lpstr>
      <vt:lpstr>Презентация PowerPoint</vt:lpstr>
      <vt:lpstr>Поверка и калибровка</vt:lpstr>
      <vt:lpstr>Поверку ИС осуществляют аккредитованные в соответствии с законодательством Российской Федерации об аккредитации в национальной системе аккредитации на проведение поверки средств измерений юридические лица и индивидуальные предприниматели. Применяющие ИС в сфере государственного регулирования обеспечения единства измерений юридические лица и индивидуальные предприниматели обязаны своевременно представлять эти ИС на поверку (п.1 статьи 13 ФЗ №102).</vt:lpstr>
      <vt:lpstr>Презентация PowerPoint</vt:lpstr>
      <vt:lpstr>Приказ Минпромторга России №1815 от 2 июля 2015 г. «Об утверждении Порядка проведения поверки средств измерений, требования к знаку поверки и содержанию свидетельства о поверке»</vt:lpstr>
      <vt:lpstr>Презентация PowerPoint</vt:lpstr>
      <vt:lpstr>Презентация PowerPoint</vt:lpstr>
      <vt:lpstr>Спасибо за внимание!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Бытовые счетчики.</dc:title>
  <dc:creator>Рафис Юсупов</dc:creator>
  <cp:lastModifiedBy>Екатерина Галимова</cp:lastModifiedBy>
  <cp:revision>231</cp:revision>
  <dcterms:created xsi:type="dcterms:W3CDTF">2015-05-25T06:39:33Z</dcterms:created>
  <dcterms:modified xsi:type="dcterms:W3CDTF">2017-01-23T13:28:04Z</dcterms:modified>
</cp:coreProperties>
</file>