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2" r:id="rId3"/>
    <p:sldId id="263" r:id="rId4"/>
    <p:sldId id="264" r:id="rId5"/>
    <p:sldId id="267" r:id="rId6"/>
    <p:sldId id="265" r:id="rId7"/>
    <p:sldId id="271" r:id="rId8"/>
    <p:sldId id="272" r:id="rId9"/>
    <p:sldId id="273" r:id="rId10"/>
    <p:sldId id="266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1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16.11.2020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16.11.2020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16.11.2020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16.11.2020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16.11.2020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16.11.2020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16.11.2020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16.11.2020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16.11.2020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16.11.2020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16.11.2020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16.11.2020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16.11.2020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r>
              <a:rPr lang="ru" sz="3000" dirty="0">
                <a:solidFill>
                  <a:schemeClr val="tx1"/>
                </a:solidFill>
              </a:rPr>
              <a:t>Высокоэффтективная жидкостная хроматография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83497-3C17-4ED4-A203-16FC1E30C75C}"/>
              </a:ext>
            </a:extLst>
          </p:cNvPr>
          <p:cNvSpPr txBox="1"/>
          <p:nvPr/>
        </p:nvSpPr>
        <p:spPr>
          <a:xfrm>
            <a:off x="7492644" y="3880632"/>
            <a:ext cx="238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А.Ю.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Канатьева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AE407-F6A9-4805-9E2E-11A72ECA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2" y="537021"/>
            <a:ext cx="10058400" cy="1371600"/>
          </a:xfrm>
        </p:spPr>
        <p:txBody>
          <a:bodyPr/>
          <a:lstStyle/>
          <a:p>
            <a:r>
              <a:rPr lang="ru-RU" dirty="0"/>
              <a:t>Теория тарелок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FF19E-EF7B-4BC5-A0AF-F7D6E9B20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062" y="1854857"/>
            <a:ext cx="4530993" cy="37490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i="0" u="none" strike="noStrike" baseline="0" dirty="0" err="1">
                <a:latin typeface="Times New Roman,Bold"/>
              </a:rPr>
              <a:t>Хроматограмма</a:t>
            </a:r>
            <a:r>
              <a:rPr lang="ru-RU" sz="1800" b="1" i="0" u="none" strike="noStrike" baseline="0" dirty="0">
                <a:latin typeface="Times New Roman,Bold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это записанная во времени функция концентрации определяемых веществ в подвижной фазе на выходе из колонки - это график функции С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</a:rPr>
              <a:t>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(t)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на выходе из колонки.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Длина таких участков называется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>
                <a:latin typeface="Times New Roman,Bold"/>
              </a:rPr>
              <a:t>"высотой эквивалентной теоретической тарелки" (ВЭТТ)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и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обозначается </a:t>
            </a:r>
            <a:r>
              <a:rPr lang="en-US" dirty="0">
                <a:latin typeface="Times New Roman" panose="02020603050405020304" pitchFamily="18" charset="0"/>
              </a:rPr>
              <a:t>H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Высота эквивалентной теоретической тарелки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вычисляется по формуле</a:t>
            </a:r>
            <a:r>
              <a:rPr lang="ru-RU" dirty="0">
                <a:latin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</a:rPr>
              <a:t>H = L/N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0CADDE-7222-4DC4-BF98-B41BF817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C8A76-71A6-4B9C-8CF9-CEAA8447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55" y="863029"/>
            <a:ext cx="52832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7A7BE4A-E574-4142-B488-D841F33B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955" y="405829"/>
            <a:ext cx="9985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6E48F992-08B8-404D-B141-71E3B9936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55" y="863029"/>
            <a:ext cx="711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AEBEB56A-7517-41D0-B78B-71C0955C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55" y="1320229"/>
            <a:ext cx="16113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0E6C0559-63F5-4F23-8078-7F2CC46A2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755" y="2082229"/>
            <a:ext cx="10715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45770A5F-1396-4069-A399-D114960E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55" y="2920429"/>
            <a:ext cx="13589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2E790348-8A79-4801-98C1-C0403D0E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355" y="3530029"/>
            <a:ext cx="2151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22AA704C-A976-45EA-8528-1DD357B3D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755" y="4368229"/>
            <a:ext cx="8905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1FFC9DB0-8A56-4911-876D-38B77DAE7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355" y="4444429"/>
            <a:ext cx="6746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A5DF53CB-55D9-4E56-A917-1AB946158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55" y="5206429"/>
            <a:ext cx="1143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02F90238-78A4-4D06-9602-C5AD9726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55" y="5282629"/>
            <a:ext cx="14303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>
            <a:extLst>
              <a:ext uri="{FF2B5EF4-FFF2-40B4-BE49-F238E27FC236}">
                <a16:creationId xmlns:a16="http://schemas.microsoft.com/office/drawing/2014/main" id="{25E778A0-0AD6-4EFD-B102-F3CE98DA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55" y="5206429"/>
            <a:ext cx="20066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6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E24EC-F5B2-46A3-95F4-44D000A8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31402"/>
          </a:xfrm>
        </p:spPr>
        <p:txBody>
          <a:bodyPr>
            <a:normAutofit fontScale="90000"/>
          </a:bodyPr>
          <a:lstStyle/>
          <a:p>
            <a:r>
              <a:rPr lang="ru-RU" dirty="0"/>
              <a:t>Кривая Ван </a:t>
            </a:r>
            <a:r>
              <a:rPr lang="ru-RU" dirty="0" err="1"/>
              <a:t>Деемтера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2EC476-F97E-4500-A9B7-CB5BD06F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8A5822F-A65E-4026-B1A4-D0043B2E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70" y="1395756"/>
            <a:ext cx="66294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11C1F47-94BC-4801-9D73-BEE8D1F8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535" y="3676954"/>
            <a:ext cx="1609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45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9B6DA7DB-78A5-4492-8351-AC9086F1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9" name="Picture 2" descr="VanD">
            <a:extLst>
              <a:ext uri="{FF2B5EF4-FFF2-40B4-BE49-F238E27FC236}">
                <a16:creationId xmlns:a16="http://schemas.microsoft.com/office/drawing/2014/main" id="{30812C27-9DF2-43B2-A9DF-83DD0B1BF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41" y="590550"/>
            <a:ext cx="7543800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7C6B9AB-8083-4270-AF29-760D601D3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97" y="5434013"/>
            <a:ext cx="13239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76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85D9F-ACBE-47CA-B4B8-3899914A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148" y="642594"/>
            <a:ext cx="7447052" cy="1371600"/>
          </a:xfrm>
        </p:spPr>
        <p:txBody>
          <a:bodyPr/>
          <a:lstStyle/>
          <a:p>
            <a:r>
              <a:rPr lang="ru-RU" dirty="0"/>
              <a:t>Разрешение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A85CF-EFF6-4C62-84E9-43AE127E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202E1F3-B74B-4BFA-9117-707F166B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10" y="1372457"/>
            <a:ext cx="1695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313E388-1984-416B-B3C2-5589EAEF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10" y="3125057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8">
            <a:extLst>
              <a:ext uri="{FF2B5EF4-FFF2-40B4-BE49-F238E27FC236}">
                <a16:creationId xmlns:a16="http://schemas.microsoft.com/office/drawing/2014/main" id="{F3F5FCAD-81D2-477D-9A07-F52DD24E5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610" y="2363057"/>
            <a:ext cx="6515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Для симметричных пиков центры тяжести можно заменить</a:t>
            </a:r>
          </a:p>
          <a:p>
            <a:pPr eaLnBrk="1" hangingPunct="1"/>
            <a:r>
              <a:rPr lang="ru-RU" altLang="ru-RU"/>
              <a:t> на положение их максимумов: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77267943-6FBD-49AC-9FD0-6FA9EA34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10" y="4344257"/>
            <a:ext cx="18859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ECC925F6-C4B9-424B-98AC-1FA803198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10" y="3582257"/>
            <a:ext cx="1638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1">
            <a:extLst>
              <a:ext uri="{FF2B5EF4-FFF2-40B4-BE49-F238E27FC236}">
                <a16:creationId xmlns:a16="http://schemas.microsoft.com/office/drawing/2014/main" id="{0291DC68-3C11-4473-937A-7DD08E41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510" y="3810857"/>
            <a:ext cx="7361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 учетом связи числа ТТ и ширины пика                           , получим: </a:t>
            </a:r>
          </a:p>
        </p:txBody>
      </p:sp>
      <p:sp>
        <p:nvSpPr>
          <p:cNvPr id="19" name="Прямоугольник 12">
            <a:extLst>
              <a:ext uri="{FF2B5EF4-FFF2-40B4-BE49-F238E27FC236}">
                <a16:creationId xmlns:a16="http://schemas.microsoft.com/office/drawing/2014/main" id="{9A394751-D840-401E-B495-2752D37D5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710" y="5106257"/>
            <a:ext cx="748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Считая ширину двух последовательных пиков одинаковой, получим: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0C1A40D9-3E3B-4229-B2FE-AC25D0D28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10" y="5563457"/>
            <a:ext cx="14001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15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A4009B7B-BFE6-452B-93C6-D6D3AA3A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A87ADE8-830C-4E09-94F3-35093F7C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22" y="1222625"/>
            <a:ext cx="45434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108D5AEF-52EC-4853-9F57-21FE74CF2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22" y="536825"/>
            <a:ext cx="782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Соотношение между длиной колонки, разрешением и селективностью: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FEAC8FF-49CA-4CED-85A0-C761E675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22" y="5489825"/>
            <a:ext cx="13144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7">
            <a:extLst>
              <a:ext uri="{FF2B5EF4-FFF2-40B4-BE49-F238E27FC236}">
                <a16:creationId xmlns:a16="http://schemas.microsoft.com/office/drawing/2014/main" id="{620CEF3A-2C64-4691-83B7-1B47A54C7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22" y="4499225"/>
            <a:ext cx="8755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Для достижения того же разрешения для колонки с низкой селективностью мы </a:t>
            </a:r>
          </a:p>
          <a:p>
            <a:pPr eaLnBrk="1" hangingPunct="1"/>
            <a:r>
              <a:rPr lang="ru-RU" altLang="ru-RU"/>
              <a:t>должны использовать колонку большей длины для компенсации недостатка </a:t>
            </a:r>
          </a:p>
          <a:p>
            <a:pPr eaLnBrk="1" hangingPunct="1"/>
            <a:r>
              <a:rPr lang="ru-RU" altLang="ru-RU"/>
              <a:t>селективности за счет повышения эффективности (и прикладывать для этого </a:t>
            </a:r>
          </a:p>
          <a:p>
            <a:pPr eaLnBrk="1" hangingPunct="1"/>
            <a:r>
              <a:rPr lang="ru-RU" altLang="ru-RU"/>
              <a:t>большее давление)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E5401ACB-5BFE-44E6-9F48-CB21AA76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22" y="3203825"/>
            <a:ext cx="14001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25D74CAE-10D5-4886-AF41-06A0C685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22" y="2060825"/>
            <a:ext cx="18859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9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08234-C2BF-459C-B108-BE71B08A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673" y="978002"/>
            <a:ext cx="3390472" cy="574894"/>
          </a:xfrm>
        </p:spPr>
        <p:txBody>
          <a:bodyPr>
            <a:normAutofit fontScale="90000"/>
          </a:bodyPr>
          <a:lstStyle/>
          <a:p>
            <a:r>
              <a:rPr lang="ru-RU" dirty="0"/>
              <a:t>Удерживание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1D0A9FD-CD9D-4C34-87C5-2C442ADD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80" y="809946"/>
            <a:ext cx="1057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05BD89E-D4AE-4E31-8AFF-7764BC27F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80" y="2410146"/>
            <a:ext cx="25336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801D3FB-8309-4930-88E2-C5BFC3F2E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80" y="3553146"/>
            <a:ext cx="22193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8">
            <a:extLst>
              <a:ext uri="{FF2B5EF4-FFF2-40B4-BE49-F238E27FC236}">
                <a16:creationId xmlns:a16="http://schemas.microsoft.com/office/drawing/2014/main" id="{BCA63FF6-D7EE-4309-9232-C92FC06D7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80" y="505146"/>
            <a:ext cx="898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Коэффициент распределения аналита между подвижной и неподвижной фазами:</a:t>
            </a:r>
          </a:p>
        </p:txBody>
      </p:sp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E732C838-C15F-483D-A191-1B22D2B86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55" y="1648146"/>
            <a:ext cx="8880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При этом фактор удерживания аналита определяется как отношение общего его</a:t>
            </a:r>
          </a:p>
          <a:p>
            <a:pPr eaLnBrk="1" hangingPunct="1"/>
            <a:r>
              <a:rPr lang="ru-RU" altLang="ru-RU"/>
              <a:t>количества вещества в неподвижной фазе к его количеству в подвижной фазе:</a:t>
            </a:r>
          </a:p>
        </p:txBody>
      </p:sp>
      <p:sp>
        <p:nvSpPr>
          <p:cNvPr id="17" name="Прямоугольник 10">
            <a:extLst>
              <a:ext uri="{FF2B5EF4-FFF2-40B4-BE49-F238E27FC236}">
                <a16:creationId xmlns:a16="http://schemas.microsoft.com/office/drawing/2014/main" id="{79578773-24D0-458B-9724-0A9FE12D6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55" y="3172146"/>
            <a:ext cx="7262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Тогда доля аналита в подвижной фазе может быть выражена как:</a:t>
            </a:r>
          </a:p>
        </p:txBody>
      </p: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E525C997-6F9F-4CB0-9FDD-CE74C0314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580" y="4467546"/>
            <a:ext cx="8434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Величина </a:t>
            </a:r>
            <a:r>
              <a:rPr lang="en-US" altLang="ru-RU"/>
              <a:t>Rf</a:t>
            </a:r>
            <a:r>
              <a:rPr lang="ru-RU" altLang="ru-RU"/>
              <a:t> рассматривается как доля времени, которое аналит проводит в</a:t>
            </a:r>
          </a:p>
          <a:p>
            <a:pPr eaLnBrk="1" hangingPunct="1"/>
            <a:r>
              <a:rPr lang="ru-RU" altLang="ru-RU"/>
              <a:t>подвижной фазе. Умножив величину </a:t>
            </a:r>
            <a:r>
              <a:rPr lang="en-US" altLang="ru-RU"/>
              <a:t>Rf</a:t>
            </a:r>
            <a:r>
              <a:rPr lang="ru-RU" altLang="ru-RU"/>
              <a:t> на скорость ПФ можно получить </a:t>
            </a:r>
          </a:p>
          <a:p>
            <a:pPr eaLnBrk="1" hangingPunct="1"/>
            <a:r>
              <a:rPr lang="ru-RU" altLang="ru-RU"/>
              <a:t>среднюю скорость перемещения аналита вдоль колонки: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24CF1AB-E526-419F-B7C5-DB08A076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80" y="5458146"/>
            <a:ext cx="1485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2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F1348B6C-53A1-4DD9-8E70-1C10F62A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280955F-B0F3-4D27-B580-FC6A8230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89" y="1406704"/>
            <a:ext cx="26098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75CD5611-370A-4702-9B81-04F23B43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89" y="644704"/>
            <a:ext cx="8526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 учетом того, что время удерживать является отношением длины колонки к </a:t>
            </a:r>
          </a:p>
          <a:p>
            <a:pPr eaLnBrk="1" hangingPunct="1"/>
            <a:r>
              <a:rPr lang="ru-RU" altLang="ru-RU"/>
              <a:t>скорости движения зоны аналита, получим: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5A3F0BD-BB21-4591-8F23-81FE9026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89" y="2244904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0E0BC63-414C-449C-8956-28080689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89" y="2244904"/>
            <a:ext cx="733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F1E6A3B1-E518-4D8E-BE14-28CCF68C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589" y="2168704"/>
            <a:ext cx="284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F - </a:t>
            </a:r>
            <a:r>
              <a:rPr lang="ru-RU" altLang="ru-RU"/>
              <a:t>объемный расход ПФ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659015E4-9492-47F3-BFD0-00FD30ED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89" y="2778304"/>
            <a:ext cx="164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D1920DB3-63FA-4C9D-B17B-6D4EFF752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89" y="3235504"/>
            <a:ext cx="8115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Полученное уравнение описывает удерживание аналита, который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Участвует только в процессе идеального перераспределения между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четко дифференцированными подвижной и неподвижной фазами.</a:t>
            </a:r>
          </a:p>
        </p:txBody>
      </p:sp>
    </p:spTree>
    <p:extLst>
      <p:ext uri="{BB962C8B-B14F-4D97-AF65-F5344CB8AC3E}">
        <p14:creationId xmlns:p14="http://schemas.microsoft.com/office/powerpoint/2010/main" val="331970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D8422-A2DF-418E-BBD1-6E2C165C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факторы, оказывающие влияние на разделение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AC5D30-D3E4-4D5E-95D8-2CE3941D3A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Нулевой («мертвый») объем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7580A-A7DC-4A4B-8E98-81A6E7B6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57F8350-F454-4F7C-B114-48532D72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04" y="2625046"/>
            <a:ext cx="5234706" cy="308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5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135BC300-4C43-4CE4-BFB1-EA1FBBB3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95799FF-DF0C-430B-A21F-A32ADFC7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39" y="325438"/>
            <a:ext cx="1971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8B81758A-8C20-4DB5-8F31-3A2A5A21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39" y="3048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Для ионных равновесий типа</a:t>
            </a:r>
          </a:p>
          <a:p>
            <a:pPr eaLnBrk="1" hangingPunct="1"/>
            <a:r>
              <a:rPr lang="ru-RU" altLang="ru-RU"/>
              <a:t>константа равновесия имеет вид: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C137904-A989-4275-A566-1E60E736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39" y="609600"/>
            <a:ext cx="1504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E6829B6-948E-410C-A37F-08DBA7BF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9" y="1676400"/>
            <a:ext cx="18383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A36AE73B-9C4E-43FA-9C94-285AE8E1B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39" y="1295400"/>
            <a:ext cx="891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 учетом этого равновесия фактор удерживания аналита будет равен:</a:t>
            </a:r>
          </a:p>
        </p:txBody>
      </p:sp>
      <p:sp>
        <p:nvSpPr>
          <p:cNvPr id="17" name="Прямоугольник 10">
            <a:extLst>
              <a:ext uri="{FF2B5EF4-FFF2-40B4-BE49-F238E27FC236}">
                <a16:creationId xmlns:a16="http://schemas.microsoft.com/office/drawing/2014/main" id="{2415A8EE-7760-4EC1-9A7B-E91424A7F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39" y="1905000"/>
            <a:ext cx="472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Здесь </a:t>
            </a:r>
            <a:r>
              <a:rPr lang="en-US" altLang="ru-RU"/>
              <a:t>k0</a:t>
            </a:r>
            <a:r>
              <a:rPr lang="ru-RU" altLang="ru-RU"/>
              <a:t> – гипотетический фактор удерживания для чистого вещества АН,</a:t>
            </a:r>
          </a:p>
          <a:p>
            <a:pPr eaLnBrk="1" hangingPunct="1"/>
            <a:r>
              <a:rPr lang="en-US" altLang="ru-RU"/>
              <a:t>k</a:t>
            </a:r>
            <a:r>
              <a:rPr lang="ru-RU" altLang="ru-RU"/>
              <a:t>1 – фактор удерживания частицы А-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E86E9A28-1A25-40BA-819D-25EE2B34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9" y="3124200"/>
            <a:ext cx="47275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7D61A36F-ABBB-4FA2-8EC5-13A2F13D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39" y="4495800"/>
            <a:ext cx="1000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13">
            <a:extLst>
              <a:ext uri="{FF2B5EF4-FFF2-40B4-BE49-F238E27FC236}">
                <a16:creationId xmlns:a16="http://schemas.microsoft.com/office/drawing/2014/main" id="{55C810CD-1D87-44E4-9576-3FEEBC28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39" y="41148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 точке перегиба 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22D8CF2E-388A-4D2B-A7AE-FCFE8E329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532" y="3009900"/>
            <a:ext cx="395041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/>
              <a:t>Вторичные </a:t>
            </a:r>
          </a:p>
          <a:p>
            <a:pPr algn="ctr" eaLnBrk="1" hangingPunct="1"/>
            <a:r>
              <a:rPr lang="ru-RU" altLang="ru-RU" sz="4400" dirty="0"/>
              <a:t>равновесия</a:t>
            </a:r>
          </a:p>
        </p:txBody>
      </p:sp>
    </p:spTree>
    <p:extLst>
      <p:ext uri="{BB962C8B-B14F-4D97-AF65-F5344CB8AC3E}">
        <p14:creationId xmlns:p14="http://schemas.microsoft.com/office/powerpoint/2010/main" val="185998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202EF84B-5B13-4BAE-9893-EEE46E0D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CA7B2-F9B4-42F9-B847-E53F28F22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521" y="66782"/>
            <a:ext cx="533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/>
              <a:t>Солевой эффект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5D79B2-4BCA-4796-9A75-E33C89F1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21" y="828782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Для ионных равновесий типа</a:t>
            </a:r>
          </a:p>
          <a:p>
            <a:pPr eaLnBrk="1" hangingPunct="1"/>
            <a:r>
              <a:rPr lang="ru-RU" altLang="ru-RU"/>
              <a:t>константа равновесия имеет вид:</a:t>
            </a:r>
          </a:p>
        </p:txBody>
      </p:sp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A7644058-B9CB-442A-A527-FFA4FC136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121" y="1819382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Общее количество аналита представляет собой сумму количеств сольватированной и несольватированной форм: </a:t>
            </a:r>
          </a:p>
        </p:txBody>
      </p:sp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id="{C1700342-8574-426F-A57D-0EAD5957E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321" y="2581382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доля сольватированного аналита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5557CC7-3828-4F18-8E99-09A94F71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21" y="904982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2428243-F051-40C7-9BDA-1859232DF85C}"/>
              </a:ext>
            </a:extLst>
          </p:cNvPr>
          <p:cNvCxnSpPr/>
          <p:nvPr/>
        </p:nvCxnSpPr>
        <p:spPr>
          <a:xfrm rot="5400000">
            <a:off x="5531715" y="980388"/>
            <a:ext cx="1524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>
            <a:extLst>
              <a:ext uri="{FF2B5EF4-FFF2-40B4-BE49-F238E27FC236}">
                <a16:creationId xmlns:a16="http://schemas.microsoft.com/office/drawing/2014/main" id="{BD031090-2CF7-416C-833B-4E1693C7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21" y="1171682"/>
            <a:ext cx="15430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83D3728-87A7-4430-8874-F3BA47E3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21" y="2124182"/>
            <a:ext cx="211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0A00036E-7A8C-4611-A5AC-A0B42307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1" y="2581382"/>
            <a:ext cx="962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C733D2A-C90B-4791-B5CD-FDE15D011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1" y="3343382"/>
            <a:ext cx="17811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21">
            <a:extLst>
              <a:ext uri="{FF2B5EF4-FFF2-40B4-BE49-F238E27FC236}">
                <a16:creationId xmlns:a16="http://schemas.microsoft.com/office/drawing/2014/main" id="{1B4380D0-14A9-4E1B-80BE-CB9255C24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121" y="3495782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доля несольватированного аналита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FA3A3946-5998-4AE9-BAAE-0DCC5ED3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21" y="4486382"/>
            <a:ext cx="1123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низ 23">
            <a:extLst>
              <a:ext uri="{FF2B5EF4-FFF2-40B4-BE49-F238E27FC236}">
                <a16:creationId xmlns:a16="http://schemas.microsoft.com/office/drawing/2014/main" id="{DD627208-7420-430F-B2CD-41CA690347CB}"/>
              </a:ext>
            </a:extLst>
          </p:cNvPr>
          <p:cNvSpPr/>
          <p:nvPr/>
        </p:nvSpPr>
        <p:spPr>
          <a:xfrm>
            <a:off x="1720921" y="4029182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B3D31C45-CF4E-4FC9-9A5F-0D7FDEC7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21" y="4410182"/>
            <a:ext cx="1457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право 25">
            <a:extLst>
              <a:ext uri="{FF2B5EF4-FFF2-40B4-BE49-F238E27FC236}">
                <a16:creationId xmlns:a16="http://schemas.microsoft.com/office/drawing/2014/main" id="{0246E3F3-C6A9-4B61-B2FE-E0E0C3620A9F}"/>
              </a:ext>
            </a:extLst>
          </p:cNvPr>
          <p:cNvSpPr/>
          <p:nvPr/>
        </p:nvSpPr>
        <p:spPr>
          <a:xfrm>
            <a:off x="2635321" y="4562582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6C543CF0-E326-46B5-BBA5-0FFBD77A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21" y="4562582"/>
            <a:ext cx="1847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трелка вправо 27">
            <a:extLst>
              <a:ext uri="{FF2B5EF4-FFF2-40B4-BE49-F238E27FC236}">
                <a16:creationId xmlns:a16="http://schemas.microsoft.com/office/drawing/2014/main" id="{56093EE2-F1DB-42C6-963F-5BC267FB272E}"/>
              </a:ext>
            </a:extLst>
          </p:cNvPr>
          <p:cNvSpPr/>
          <p:nvPr/>
        </p:nvSpPr>
        <p:spPr>
          <a:xfrm>
            <a:off x="4997521" y="4562582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id="{9004726E-87B0-4A80-B68C-F7A70FC5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21" y="5476982"/>
            <a:ext cx="38957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751B6E8A-B24D-490F-A205-40A02756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21" y="5553182"/>
            <a:ext cx="20193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57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0FD11-EF37-42FE-8AF2-E2D402CC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838950" cy="1371600"/>
          </a:xfrm>
        </p:spPr>
        <p:txBody>
          <a:bodyPr/>
          <a:lstStyle/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Хроматография – это </a:t>
            </a:r>
            <a:r>
              <a:rPr lang="ru-RU" sz="1800" b="0" i="1" u="none" strike="noStrike" baseline="0" dirty="0">
                <a:latin typeface="Times New Roman,Italic"/>
              </a:rPr>
              <a:t>физический метод разделения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в котором</a:t>
            </a:r>
            <a:br>
              <a:rPr lang="ru-RU" sz="1800" b="0" i="0" u="none" strike="noStrike" baseline="0" dirty="0">
                <a:latin typeface="Times New Roman" panose="02020603050405020304" pitchFamily="18" charset="0"/>
              </a:rPr>
            </a:b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разделяемые компоненты распределяются между двумя фазами, одна из которых неподвижна (неподвижная фаза), в то время, как другая (подвижная фаза) движется в определенном направлении.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204D33-B272-4304-80DB-8CC39C2F1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46" y="2014194"/>
            <a:ext cx="1905000" cy="256222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A4C1CBA-6879-4E11-B42B-DAA10B52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16.11.2020</a:t>
            </a:fld>
            <a:endParaRPr lang="en-US"/>
          </a:p>
        </p:txBody>
      </p:sp>
      <p:pic>
        <p:nvPicPr>
          <p:cNvPr id="8" name="Рисунок 7" descr="Изображение выглядит как человек, мужчина, галсту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791EFF2-C578-4195-A861-199619B0D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73" y="2014194"/>
            <a:ext cx="2184400" cy="30226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7BE40D5-7B0C-4FF4-B9D5-7E3559FAC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9" y="2065019"/>
            <a:ext cx="2451696" cy="7090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5EAFAA-2F80-4B56-B48A-AEA554C392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t="4979" r="9583" b="-757"/>
          <a:stretch/>
        </p:blipFill>
        <p:spPr>
          <a:xfrm>
            <a:off x="7710255" y="515461"/>
            <a:ext cx="3154666" cy="46404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60947F-B99C-4AA3-87CD-88B8607851CF}"/>
              </a:ext>
            </a:extLst>
          </p:cNvPr>
          <p:cNvSpPr txBox="1"/>
          <p:nvPr/>
        </p:nvSpPr>
        <p:spPr>
          <a:xfrm>
            <a:off x="592476" y="5132271"/>
            <a:ext cx="10904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Первые работы по хроматографии были выполнены русским ученым Михаилом Семеновичем Цветом в 1899-1901 годах. 21 марта 1903 года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нзаседании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биологического отделения Варшавского общества естествоиспытателей он выступил с лекцией под названием "О новой категории адсорбционных явлений и о применении их к биохимическому анализу". Этот день официально считается днем открытия хроматографии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388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253B9356-7A89-4F0B-B88B-47EFCC38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FF69C1C-64D1-4D08-8BD0-A11D3AA3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73" y="1471612"/>
            <a:ext cx="71818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E155B65F-161B-4466-B543-D6AF92AA8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773" y="557212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Зависимость удерживания основного аналита от концентрации </a:t>
            </a:r>
          </a:p>
          <a:p>
            <a:pPr eaLnBrk="1" hangingPunct="1"/>
            <a:r>
              <a:rPr lang="ru-RU" altLang="ru-RU"/>
              <a:t>противоионов в ПФ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3BF1960E-843D-4DA2-80C9-AC8A067E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73" y="5586412"/>
            <a:ext cx="20193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28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510C1ABB-7EA0-4F09-8A9D-0B31E721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98C8CB-D383-4128-BC43-3C9B54296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8" y="1946918"/>
            <a:ext cx="54864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9EA0D63-0818-481C-BEE3-F312ED11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77" y="1946918"/>
            <a:ext cx="572452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1453E521-143E-45D9-A951-EEF85CE52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022" y="482886"/>
            <a:ext cx="10768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/>
              <a:t>Конкуренция между различными </a:t>
            </a:r>
            <a:r>
              <a:rPr lang="ru-RU" altLang="ru-RU" sz="3200" dirty="0" err="1"/>
              <a:t>противоионами</a:t>
            </a:r>
            <a:endParaRPr lang="ru-RU" altLang="ru-RU" sz="32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6082AED0-137F-4707-BFAF-03EB876B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49" y="5144143"/>
            <a:ext cx="20193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563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/>
            <a:r>
              <a:rPr lang="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F2F6F-B94E-4A04-BA4A-19D6D24C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ru-RU" sz="1600" b="0" i="0" u="none" strike="noStrike" baseline="0"/>
              <a:t>Первый современный жидкостной хроматограф, работающий при высоких давлениях, был разработан венгерско-американским инженером </a:t>
            </a:r>
            <a:r>
              <a:rPr lang="ru-RU" sz="1600" b="0" i="0" u="none" strike="noStrike" baseline="0" err="1"/>
              <a:t>Чабой</a:t>
            </a:r>
            <a:r>
              <a:rPr lang="ru-RU" sz="1600" b="0" i="0" u="none" strike="noStrike" baseline="0"/>
              <a:t> Хорватом (</a:t>
            </a:r>
            <a:r>
              <a:rPr lang="ru-RU" sz="1600" b="0" i="0" u="none" strike="noStrike" baseline="0" err="1"/>
              <a:t>Csaba</a:t>
            </a:r>
            <a:r>
              <a:rPr lang="ru-RU" sz="1600" b="0" i="0" u="none" strike="noStrike" baseline="0"/>
              <a:t> </a:t>
            </a:r>
            <a:r>
              <a:rPr lang="ru-RU" sz="1600" b="0" i="0" u="none" strike="noStrike" baseline="0" err="1"/>
              <a:t>Horváth</a:t>
            </a:r>
            <a:r>
              <a:rPr lang="ru-RU" sz="1600" b="0" i="0" u="none" strike="noStrike" baseline="0"/>
              <a:t>) в 1965 году. Им же было предложено название нового типа хроматографии: "</a:t>
            </a:r>
            <a:r>
              <a:rPr lang="ru-RU" sz="1600" b="0" i="0" u="none" strike="noStrike" baseline="0" err="1"/>
              <a:t>high-performance</a:t>
            </a:r>
            <a:r>
              <a:rPr lang="ru-RU" sz="1600" b="0" i="0" u="none" strike="noStrike" baseline="0"/>
              <a:t> </a:t>
            </a:r>
            <a:r>
              <a:rPr lang="ru-RU" sz="1600" b="0" i="0" u="none" strike="noStrike" baseline="0" err="1"/>
              <a:t>liquid</a:t>
            </a:r>
            <a:r>
              <a:rPr lang="ru-RU" sz="1600" b="0" i="0" u="none" strike="noStrike" baseline="0"/>
              <a:t> </a:t>
            </a:r>
            <a:r>
              <a:rPr lang="ru-RU" sz="1600" b="0" i="0" u="none" strike="noStrike" baseline="0" err="1"/>
              <a:t>chromatography</a:t>
            </a:r>
            <a:r>
              <a:rPr lang="ru-RU" sz="1600" b="0" i="0" u="none" strike="noStrike" baseline="0"/>
              <a:t>" или, сокращенно, HPLC (в переводе на русский "высокоэффективная жидкостная хроматография" или ВЭЖХ).</a:t>
            </a:r>
            <a:endParaRPr lang="ru-RU" sz="16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3F107D-6622-4871-880C-F7945516C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7" y="2978079"/>
            <a:ext cx="3213101" cy="1742814"/>
          </a:xfrm>
          <a:prstGeom prst="rect">
            <a:avLst/>
          </a:prstGeom>
          <a:noFill/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3B5CEA65-582A-4EED-93B4-0E34EB2991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1932563"/>
            <a:ext cx="4664075" cy="371957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48FC3C0-DC3F-4DDD-8871-B584591A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629C2F20-7994-4D1E-A01C-96ECBA4612EB}" type="datetime1">
              <a:rPr lang="ru-RU" smtClean="0"/>
              <a:pPr rtl="0">
                <a:spcAft>
                  <a:spcPts val="600"/>
                </a:spcAft>
              </a:pPr>
              <a:t>16.11.2020</a:t>
            </a:fld>
            <a:endParaRPr lang="en-US"/>
          </a:p>
        </p:txBody>
      </p:sp>
      <p:pic>
        <p:nvPicPr>
          <p:cNvPr id="9" name="Рисунок 8" descr="Изображение выглядит как электроника, маленький, книг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C1EB0DFC-FA4B-4A0C-B544-31BC1F636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24" y="1912907"/>
            <a:ext cx="274182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A82CE-B2B1-4FFE-A49E-D0932569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13249"/>
          </a:xfrm>
        </p:spPr>
        <p:txBody>
          <a:bodyPr/>
          <a:lstStyle/>
          <a:p>
            <a:r>
              <a:rPr lang="ru-RU" sz="1800" b="1" i="0" u="none" strike="noStrike" baseline="0" dirty="0">
                <a:latin typeface="Times New Roman,Bold"/>
              </a:rPr>
              <a:t>ФИЗИЧЕСКИЕ ОСНОВЫ ЖИДКОСТНОЙ ХРОМАТОГРАФИИ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5C1F2-CA06-460C-8316-4EB16AA7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263721"/>
            <a:ext cx="4663440" cy="458843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Изотермы распределения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Процесс удерживания молекул сорбентом может быть представлен как обратимая реакция первого порядка, в которой молекулы исследуемого вещества из раствора переходят в связанное с сорбентом состояние и наоборот М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</a:rPr>
              <a:t>m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   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</a:t>
            </a:r>
            <a:r>
              <a:rPr lang="en-US" sz="1800" b="0" i="0" u="none" strike="noStrike" baseline="-25000" dirty="0" err="1">
                <a:latin typeface="Times New Roman" panose="02020603050405020304" pitchFamily="18" charset="0"/>
              </a:rPr>
              <a:t>s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.</a:t>
            </a:r>
          </a:p>
          <a:p>
            <a:pPr marL="0" indent="0" algn="l"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Через некоторое время в рассматриваемой системе установится равновесие, то есть поток молекул исследуемого вещества, переходящих из связанного состояния в раствор будет равен потоку молекул, переходящих из раствора в связанное с сорбентом состояние.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</a:rPr>
              <a:t>С</a:t>
            </a:r>
            <a:r>
              <a:rPr lang="en-US" baseline="-25000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</a:rPr>
              <a:t>(C</a:t>
            </a:r>
            <a:r>
              <a:rPr lang="en-US" baseline="-25000" dirty="0">
                <a:latin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Если изотерма распределения линейна, она называется </a:t>
            </a:r>
            <a:r>
              <a:rPr lang="ru-RU" sz="1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изотермой Генри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</a:rPr>
              <a:t>С</a:t>
            </a:r>
            <a:r>
              <a:rPr lang="en-US" baseline="-25000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</a:rPr>
              <a:t>K </a:t>
            </a:r>
            <a:r>
              <a:rPr lang="en-US" dirty="0">
                <a:latin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</a:rPr>
              <a:t>m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2E2026-5115-4815-B95A-31CEA080F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222625"/>
            <a:ext cx="4663440" cy="462953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Если количество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центров связывания на поверхности сорбента конечно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и на поверхности сорбента образуется только один слой молекул исследуемого вещества, то процесс захвата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молекул сорбентом должен быть представлен как обратимая реакция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второго порядка: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М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</a:rPr>
              <a:t>m </a:t>
            </a:r>
            <a:r>
              <a:rPr lang="en-US" sz="1800" b="0" i="0" u="none" strike="noStrike" dirty="0">
                <a:latin typeface="Times New Roman" panose="02020603050405020304" pitchFamily="18" charset="0"/>
              </a:rPr>
              <a:t>+ SURFACE     </a:t>
            </a:r>
            <a:r>
              <a:rPr lang="ru-RU" sz="1800" b="0" i="0" u="none" strike="noStrike" dirty="0">
                <a:latin typeface="Times New Roman" panose="02020603050405020304" pitchFamily="18" charset="0"/>
              </a:rPr>
              <a:t>    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M</a:t>
            </a:r>
            <a:r>
              <a:rPr lang="en-US" sz="1800" b="0" i="0" u="none" strike="noStrike" baseline="-25000" dirty="0" err="1">
                <a:latin typeface="Times New Roman" panose="02020603050405020304" pitchFamily="18" charset="0"/>
              </a:rPr>
              <a:t>s</a:t>
            </a:r>
            <a:endParaRPr lang="en-US" sz="1800" b="0" i="0" u="none" strike="noStrike" baseline="-25000" dirty="0">
              <a:latin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</a:rPr>
              <a:t>П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ри очень больших концентрациях исследуемого вещества наблюдается </a:t>
            </a:r>
            <a:r>
              <a:rPr lang="ru-RU" sz="1800" b="1" i="0" u="none" strike="noStrike" baseline="0" dirty="0" err="1">
                <a:latin typeface="Times New Roman,Bold"/>
              </a:rPr>
              <a:t>полислойная</a:t>
            </a:r>
            <a:r>
              <a:rPr lang="ru-RU" sz="1800" b="1" i="0" u="none" strike="noStrike" baseline="0" dirty="0">
                <a:latin typeface="Times New Roman,Bold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адсорбция.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A29A23-B2C6-4528-8E0B-ADE6ED01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69D97E8-C9FF-403B-BF74-4D6FA4975DAC}"/>
              </a:ext>
            </a:extLst>
          </p:cNvPr>
          <p:cNvCxnSpPr>
            <a:cxnSpLocks/>
          </p:cNvCxnSpPr>
          <p:nvPr/>
        </p:nvCxnSpPr>
        <p:spPr>
          <a:xfrm>
            <a:off x="2178121" y="2681556"/>
            <a:ext cx="297951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51430E5-1C47-4EA2-9606-6D06A0AE01A2}"/>
              </a:ext>
            </a:extLst>
          </p:cNvPr>
          <p:cNvCxnSpPr>
            <a:cxnSpLocks/>
          </p:cNvCxnSpPr>
          <p:nvPr/>
        </p:nvCxnSpPr>
        <p:spPr>
          <a:xfrm>
            <a:off x="9183383" y="2875053"/>
            <a:ext cx="297951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91533D-9113-4969-9306-845F524F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13" y="3628595"/>
            <a:ext cx="3802047" cy="27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8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3AF57-9034-4CF3-B973-C5D69848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Изменение формы пика в зависимости от вида изотермы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распределения. </a:t>
            </a: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A – изотерма Генри</a:t>
            </a:r>
            <a:br>
              <a:rPr lang="en-US" sz="1800" b="0" i="0" u="none" strike="noStrike" baseline="0" dirty="0">
                <a:latin typeface="Times New Roman" panose="02020603050405020304" pitchFamily="18" charset="0"/>
              </a:rPr>
            </a:b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B – изотерма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Ленгмюра</a:t>
            </a:r>
            <a:br>
              <a:rPr lang="en-US" sz="1800" dirty="0">
                <a:latin typeface="Times New Roman" panose="02020603050405020304" pitchFamily="18" charset="0"/>
              </a:rPr>
            </a:b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C –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изотерма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полислойной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адсорбции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FE7BB4-F813-4657-A9BD-43CE2006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F35DA0-D51C-4FA8-9897-0467907F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20" y="2014194"/>
            <a:ext cx="6621960" cy="41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0D748-4E9F-4792-A637-DE56BDD2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425918"/>
          </a:xfrm>
        </p:spPr>
        <p:txBody>
          <a:bodyPr>
            <a:noAutofit/>
          </a:bodyPr>
          <a:lstStyle/>
          <a:p>
            <a:r>
              <a:rPr lang="ru-RU" sz="2800" dirty="0"/>
              <a:t>Движение молекул по хроматографической колонке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8E715-9B2C-4E56-B20A-201CED050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8373" y="1466122"/>
            <a:ext cx="4663440" cy="3749040"/>
          </a:xfrm>
        </p:spPr>
        <p:txBody>
          <a:bodyPr>
            <a:normAutofit/>
          </a:bodyPr>
          <a:lstStyle/>
          <a:p>
            <a:pPr algn="l"/>
            <a:r>
              <a:rPr lang="ru-RU" sz="1800" b="1" i="0" u="none" strike="noStrike" baseline="0" dirty="0" err="1">
                <a:latin typeface="Times New Roman,Bold"/>
              </a:rPr>
              <a:t>Элюентная</a:t>
            </a:r>
            <a:r>
              <a:rPr lang="ru-RU" sz="1800" b="1" i="0" u="none" strike="noStrike" baseline="0" dirty="0">
                <a:latin typeface="Times New Roman,Bold"/>
              </a:rPr>
              <a:t> хроматография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–хроматографический метод, в котором смесь веществ периодически вводится в поток подвижной фазы и разделяется в колонке на зоны компонентов, выходящих отдельно друг от друга в порядке увеличения их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сорбируемости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Кроме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элюентной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существуют также фронтальная 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вытеснительная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хроматография, которые применяются значительно реже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13ACE-77EF-4437-B495-6A8D3931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443472-2443-446A-A269-D9B81162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605" y="1466122"/>
            <a:ext cx="6122104" cy="3141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453940-FDA5-45BD-9160-15CFFB36555B}"/>
              </a:ext>
            </a:extLst>
          </p:cNvPr>
          <p:cNvSpPr txBox="1"/>
          <p:nvPr/>
        </p:nvSpPr>
        <p:spPr>
          <a:xfrm>
            <a:off x="5703441" y="4721335"/>
            <a:ext cx="6095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latin typeface="Times New Roman,Bold"/>
              </a:rPr>
              <a:t>Л</a:t>
            </a:r>
            <a:r>
              <a:rPr lang="ru-RU" sz="1800" b="1" i="0" u="none" strike="noStrike" baseline="0" dirty="0">
                <a:latin typeface="Times New Roman,Bold"/>
              </a:rPr>
              <a:t>окально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на небольшом отрезке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хроматографической колонки </a:t>
            </a:r>
            <a:r>
              <a:rPr lang="ru-RU" dirty="0">
                <a:latin typeface="Times New Roman" panose="02020603050405020304" pitchFamily="18" charset="0"/>
              </a:rPr>
              <a:t>устанавливается термодинамическое равновесие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9A515-5047-472F-8489-32D42497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ru-RU" dirty="0" err="1"/>
              <a:t>Хроматограмма</a:t>
            </a:r>
            <a:r>
              <a:rPr lang="ru-RU" dirty="0"/>
              <a:t> и хроматографические параметры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219FF7-134C-470E-94B2-B25582AD5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32144"/>
            <a:ext cx="4663440" cy="2490991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7E294BC-52FE-48C0-BB7A-52861BA07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При постоянных условиях работы и неизменном составе подвижной и неподвижной фаз хроматографической системы (</a:t>
            </a:r>
            <a:r>
              <a:rPr lang="ru-RU" sz="1800" b="1" i="0" u="none" strike="noStrike" baseline="0" dirty="0" err="1">
                <a:latin typeface="Times New Roman,Bold"/>
              </a:rPr>
              <a:t>изократический</a:t>
            </a:r>
            <a:r>
              <a:rPr lang="ru-RU" sz="1800" b="1" i="0" u="none" strike="noStrike" baseline="0" dirty="0">
                <a:latin typeface="Times New Roman,Bold"/>
              </a:rPr>
              <a:t> режим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) время удерживания является величиной постоянной для данного вещества.</a:t>
            </a:r>
          </a:p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Одним из основополагающих параметров в жидкостной хроматографии является </a:t>
            </a:r>
            <a:r>
              <a:rPr lang="ru-RU" sz="1800" b="1" i="0" u="none" strike="noStrike" baseline="0" dirty="0">
                <a:latin typeface="Times New Roman,Bold"/>
              </a:rPr>
              <a:t>фактор удерживания (коэффициент емкости),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равный отношению приведенного объема удерживания к мертвому объему колонки или отношению приведенного времени удерживания к мертвому времени: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9C08DE-C276-4AEE-A743-FC24F18D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9A16848F-27AD-43B9-904C-1CF05D24EB3C}" type="datetime1">
              <a:rPr lang="ru-RU" smtClean="0"/>
              <a:pPr rtl="0">
                <a:spcAft>
                  <a:spcPts val="600"/>
                </a:spcAft>
              </a:pPr>
              <a:t>16.11.2020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90CF88-BEE9-48CA-8BB0-DDAD1BE07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632" y="5740243"/>
            <a:ext cx="2236763" cy="5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9616A-6BAA-449F-90BF-75430BF2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Хроматограмма</a:t>
            </a:r>
            <a:r>
              <a:rPr lang="ru-RU" dirty="0"/>
              <a:t> и хроматографические параметры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72740-CFA7-4830-9588-970D21BB08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ru-RU" sz="1800" b="1" i="0" u="none" strike="noStrike" baseline="0" dirty="0">
                <a:latin typeface="Times New Roman,Bold"/>
              </a:rPr>
              <a:t>Фазовое отношение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φ позволяет связать хроматографический процесс со статическим процессом распределения и далее – с термодинамическими параметрами сорбции. Фазовое отношение находится как отношение </a:t>
            </a:r>
            <a:r>
              <a:rPr lang="ru-RU" sz="1800" b="1" i="0" u="none" strike="noStrike" baseline="0" dirty="0">
                <a:latin typeface="Times New Roman,Bold"/>
              </a:rPr>
              <a:t>объема неподвижной фазы в колонке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Vs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к </a:t>
            </a:r>
            <a:r>
              <a:rPr lang="ru-RU" sz="1800" b="1" i="0" u="none" strike="noStrike" baseline="0" dirty="0">
                <a:latin typeface="Times New Roman,Bold"/>
              </a:rPr>
              <a:t>свободному объему колонки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Vm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29B89B-99A6-4EBB-8379-18DC5FBFA8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Коэффициент емкости связан с </a:t>
            </a:r>
            <a:r>
              <a:rPr lang="ru-RU" sz="1800" b="1" i="0" u="none" strike="noStrike" baseline="0" dirty="0">
                <a:latin typeface="Times New Roman,Bold"/>
              </a:rPr>
              <a:t>коэффициентом распределения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в данной системе: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19F266-EADD-4C8B-9675-D6BEE2B3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1391D0-DD90-450F-9602-A993315FC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523" y="4828784"/>
            <a:ext cx="745588" cy="5189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69C2C6-A315-4F06-824A-79CA1D69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517" y="3065348"/>
            <a:ext cx="815926" cy="3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0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2FCF6630-9EFB-4DE7-B8FD-B89A8A59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16.11.2020</a:t>
            </a:fld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53345DA2-02D6-4611-87CB-38FD0CD4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177" y="975778"/>
            <a:ext cx="5715000" cy="990600"/>
          </a:xfrm>
          <a:prstGeom prst="roundRect">
            <a:avLst>
              <a:gd name="adj" fmla="val 16667"/>
            </a:avLst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Основные хроматографические</a:t>
            </a:r>
          </a:p>
          <a:p>
            <a:pPr algn="ctr" eaLnBrk="1" hangingPunct="1"/>
            <a:r>
              <a:rPr lang="ru-RU" altLang="ru-RU" sz="2400"/>
              <a:t>дескрипторы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50F75F99-A8B7-40C5-B093-402C55C5C7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1377" y="1966378"/>
            <a:ext cx="685800" cy="1219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781CE0F8-B76F-4CE2-9B25-6D77780F0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777" y="3185578"/>
            <a:ext cx="2514600" cy="990600"/>
          </a:xfrm>
          <a:prstGeom prst="roundRect">
            <a:avLst>
              <a:gd name="adj" fmla="val 16667"/>
            </a:avLst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удерживание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C35639EE-87C6-471A-AD37-BEF559CB1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577" y="3185578"/>
            <a:ext cx="2514600" cy="990600"/>
          </a:xfrm>
          <a:prstGeom prst="roundRect">
            <a:avLst>
              <a:gd name="adj" fmla="val 16667"/>
            </a:avLst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эффективность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91868B38-E28B-4289-9C97-6300A2342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177" y="1356778"/>
            <a:ext cx="2514600" cy="990600"/>
          </a:xfrm>
          <a:prstGeom prst="roundRect">
            <a:avLst>
              <a:gd name="adj" fmla="val 16667"/>
            </a:avLst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селективность</a:t>
            </a:r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09D0E36A-6515-49DE-A2AA-6FBCC7A19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177" y="1966378"/>
            <a:ext cx="228600" cy="1219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F9036997-CAD2-4B49-9596-BFAD51960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9577" y="1966378"/>
            <a:ext cx="1143000" cy="1752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AutoShape 13">
            <a:extLst>
              <a:ext uri="{FF2B5EF4-FFF2-40B4-BE49-F238E27FC236}">
                <a16:creationId xmlns:a16="http://schemas.microsoft.com/office/drawing/2014/main" id="{A3FE1CB4-A438-404E-A209-6C2D0F4B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977" y="3718978"/>
            <a:ext cx="2514600" cy="990600"/>
          </a:xfrm>
          <a:prstGeom prst="roundRect">
            <a:avLst>
              <a:gd name="adj" fmla="val 16667"/>
            </a:avLst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разрешение</a:t>
            </a: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id="{E263CCF4-E836-4B64-A683-A4305F562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9177" y="1585378"/>
            <a:ext cx="381000" cy="228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BD0CE90E-59FD-4D31-85D0-AA5145D1E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777" y="419046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" name="Object 15">
            <a:extLst>
              <a:ext uri="{FF2B5EF4-FFF2-40B4-BE49-F238E27FC236}">
                <a16:creationId xmlns:a16="http://schemas.microsoft.com/office/drawing/2014/main" id="{24A6F774-120C-4D3D-8A60-EDB2CF29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573319"/>
              </p:ext>
            </p:extLst>
          </p:nvPr>
        </p:nvGraphicFramePr>
        <p:xfrm>
          <a:off x="1340777" y="4480978"/>
          <a:ext cx="2819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3" imgW="1282700" imgH="431800" progId="Equation.DSMT4">
                  <p:embed/>
                </p:oleObj>
              </mc:Choice>
              <mc:Fallback>
                <p:oleObj name="Equation" r:id="rId3" imgW="1282700" imgH="431800" progId="Equation.DSMT4">
                  <p:embed/>
                  <p:pic>
                    <p:nvPicPr>
                      <p:cNvPr id="1026" name="Object 15">
                        <a:extLst>
                          <a:ext uri="{FF2B5EF4-FFF2-40B4-BE49-F238E27FC236}">
                            <a16:creationId xmlns:a16="http://schemas.microsoft.com/office/drawing/2014/main" id="{F707F585-A175-47A3-8182-A9450B9C62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777" y="4480978"/>
                        <a:ext cx="28194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8">
            <a:extLst>
              <a:ext uri="{FF2B5EF4-FFF2-40B4-BE49-F238E27FC236}">
                <a16:creationId xmlns:a16="http://schemas.microsoft.com/office/drawing/2014/main" id="{ED9C8E89-57D2-4D00-B4FB-9F8B2BC2D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777" y="417141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3" name="Object 17">
            <a:extLst>
              <a:ext uri="{FF2B5EF4-FFF2-40B4-BE49-F238E27FC236}">
                <a16:creationId xmlns:a16="http://schemas.microsoft.com/office/drawing/2014/main" id="{F099D87A-6F57-463B-8FE6-85C09B2B21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899"/>
              </p:ext>
            </p:extLst>
          </p:nvPr>
        </p:nvGraphicFramePr>
        <p:xfrm>
          <a:off x="4541177" y="4328578"/>
          <a:ext cx="1981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5" imgW="876300" imgH="469900" progId="Equation.DSMT4">
                  <p:embed/>
                </p:oleObj>
              </mc:Choice>
              <mc:Fallback>
                <p:oleObj name="Equation" r:id="rId5" imgW="876300" imgH="469900" progId="Equation.DSMT4">
                  <p:embed/>
                  <p:pic>
                    <p:nvPicPr>
                      <p:cNvPr id="1027" name="Object 17">
                        <a:extLst>
                          <a:ext uri="{FF2B5EF4-FFF2-40B4-BE49-F238E27FC236}">
                            <a16:creationId xmlns:a16="http://schemas.microsoft.com/office/drawing/2014/main" id="{9D5E627F-3592-49F0-B8D8-350D81534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177" y="4328578"/>
                        <a:ext cx="19812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0">
            <a:extLst>
              <a:ext uri="{FF2B5EF4-FFF2-40B4-BE49-F238E27FC236}">
                <a16:creationId xmlns:a16="http://schemas.microsoft.com/office/drawing/2014/main" id="{9D75A31F-B5B3-4679-8F7F-6D4F4039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777" y="97577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7" name="Object 19">
            <a:extLst>
              <a:ext uri="{FF2B5EF4-FFF2-40B4-BE49-F238E27FC236}">
                <a16:creationId xmlns:a16="http://schemas.microsoft.com/office/drawing/2014/main" id="{F2C4BF55-D5D8-473A-B630-4FBC7CCF2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41080"/>
              </p:ext>
            </p:extLst>
          </p:nvPr>
        </p:nvGraphicFramePr>
        <p:xfrm>
          <a:off x="8732177" y="2499778"/>
          <a:ext cx="10668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7" imgW="545863" imgH="482391" progId="Equation.DSMT4">
                  <p:embed/>
                </p:oleObj>
              </mc:Choice>
              <mc:Fallback>
                <p:oleObj name="Equation" r:id="rId7" imgW="545863" imgH="482391" progId="Equation.DSMT4">
                  <p:embed/>
                  <p:pic>
                    <p:nvPicPr>
                      <p:cNvPr id="1028" name="Object 19">
                        <a:extLst>
                          <a:ext uri="{FF2B5EF4-FFF2-40B4-BE49-F238E27FC236}">
                            <a16:creationId xmlns:a16="http://schemas.microsoft.com/office/drawing/2014/main" id="{50FF882F-F12B-413C-BC2A-C5E01CC34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177" y="2499778"/>
                        <a:ext cx="1066800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2">
            <a:extLst>
              <a:ext uri="{FF2B5EF4-FFF2-40B4-BE49-F238E27FC236}">
                <a16:creationId xmlns:a16="http://schemas.microsoft.com/office/drawing/2014/main" id="{5394A4CB-26C9-4A95-95A3-895D12D47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777" y="419046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1" name="Object 21">
            <a:extLst>
              <a:ext uri="{FF2B5EF4-FFF2-40B4-BE49-F238E27FC236}">
                <a16:creationId xmlns:a16="http://schemas.microsoft.com/office/drawing/2014/main" id="{7816E5D6-338E-43BF-AD66-BE1257E25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879585"/>
              </p:ext>
            </p:extLst>
          </p:nvPr>
        </p:nvGraphicFramePr>
        <p:xfrm>
          <a:off x="7741577" y="4923890"/>
          <a:ext cx="19812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9" imgW="914400" imgH="431800" progId="Equation.DSMT4">
                  <p:embed/>
                </p:oleObj>
              </mc:Choice>
              <mc:Fallback>
                <p:oleObj name="Equation" r:id="rId9" imgW="914400" imgH="431800" progId="Equation.DSMT4">
                  <p:embed/>
                  <p:pic>
                    <p:nvPicPr>
                      <p:cNvPr id="1029" name="Object 21">
                        <a:extLst>
                          <a:ext uri="{FF2B5EF4-FFF2-40B4-BE49-F238E27FC236}">
                            <a16:creationId xmlns:a16="http://schemas.microsoft.com/office/drawing/2014/main" id="{18492E76-3B3A-4575-8E08-213DC2816B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1577" y="4923890"/>
                        <a:ext cx="198120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6FA87E-AFA5-41B9-A9FB-E5E3946324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1534" y="5466629"/>
            <a:ext cx="3797086" cy="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44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887</Words>
  <Application>Microsoft Office PowerPoint</Application>
  <PresentationFormat>Широкоэкранный</PresentationFormat>
  <Paragraphs>101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Garamond</vt:lpstr>
      <vt:lpstr>Times New Roman</vt:lpstr>
      <vt:lpstr>Times New Roman,Bold</vt:lpstr>
      <vt:lpstr>Times New Roman,Italic</vt:lpstr>
      <vt:lpstr>СавонVTI</vt:lpstr>
      <vt:lpstr>Equation</vt:lpstr>
      <vt:lpstr>Высокоэффтективная жидкостная хроматография</vt:lpstr>
      <vt:lpstr>Хроматография – это физический метод разделения, в котором разделяемые компоненты распределяются между двумя фазами, одна из которых неподвижна (неподвижная фаза), в то время, как другая (подвижная фаза) движется в определенном направлении.</vt:lpstr>
      <vt:lpstr>Первый современный жидкостной хроматограф, работающий при высоких давлениях, был разработан венгерско-американским инженером Чабой Хорватом (Csaba Horváth) в 1965 году. Им же было предложено название нового типа хроматографии: "high-performance liquid chromatography" или, сокращенно, HPLC (в переводе на русский "высокоэффективная жидкостная хроматография" или ВЭЖХ).</vt:lpstr>
      <vt:lpstr>ФИЗИЧЕСКИЕ ОСНОВЫ ЖИДКОСТНОЙ ХРОМАТОГРАФИИ</vt:lpstr>
      <vt:lpstr>Изменение формы пика в зависимости от вида изотермы распределения.  A – изотерма Генри B – изотерма Ленгмюра C – изотерма полислойной адсорбции</vt:lpstr>
      <vt:lpstr>Движение молекул по хроматографической колонке</vt:lpstr>
      <vt:lpstr>Хроматограмма и хроматографические параметры</vt:lpstr>
      <vt:lpstr>Хроматограмма и хроматографические параметры</vt:lpstr>
      <vt:lpstr>Презентация PowerPoint</vt:lpstr>
      <vt:lpstr>Теория тарелок</vt:lpstr>
      <vt:lpstr>Кривая Ван Деемтера</vt:lpstr>
      <vt:lpstr>Презентация PowerPoint</vt:lpstr>
      <vt:lpstr>Разрешение</vt:lpstr>
      <vt:lpstr>Презентация PowerPoint</vt:lpstr>
      <vt:lpstr>Удерживание</vt:lpstr>
      <vt:lpstr>Презентация PowerPoint</vt:lpstr>
      <vt:lpstr>Другие факторы, оказывающие влияние на разделение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Высокоэффтективная жидкостная хроматография</dc:title>
  <dc:creator>Anastasiia Kanateva</dc:creator>
  <cp:lastModifiedBy>Anastasiia Kanateva</cp:lastModifiedBy>
  <cp:revision>16</cp:revision>
  <dcterms:created xsi:type="dcterms:W3CDTF">2020-10-30T08:45:31Z</dcterms:created>
  <dcterms:modified xsi:type="dcterms:W3CDTF">2020-11-16T05:33:36Z</dcterms:modified>
</cp:coreProperties>
</file>