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9"/>
  </p:notesMasterIdLst>
  <p:handoutMasterIdLst>
    <p:handoutMasterId r:id="rId30"/>
  </p:handoutMasterIdLst>
  <p:sldIdLst>
    <p:sldId id="257" r:id="rId2"/>
    <p:sldId id="311" r:id="rId3"/>
    <p:sldId id="310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261" r:id="rId2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233"/>
    <a:srgbClr val="344529"/>
    <a:srgbClr val="2B3922"/>
    <a:srgbClr val="2E3722"/>
    <a:srgbClr val="FCF7F1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17.11.2020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17.11.2020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17.11.2020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17.11.2020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17.11.2020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17.11.2020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17.11.2020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17.11.2020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17.11.2020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17.11.2020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17.11.2020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17.11.2020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17.11.2020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r>
              <a:rPr lang="ru" sz="3000" dirty="0">
                <a:solidFill>
                  <a:schemeClr val="tx1"/>
                </a:solidFill>
              </a:rPr>
              <a:t>Пробоподготовка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83497-3C17-4ED4-A203-16FC1E30C75C}"/>
              </a:ext>
            </a:extLst>
          </p:cNvPr>
          <p:cNvSpPr txBox="1"/>
          <p:nvPr/>
        </p:nvSpPr>
        <p:spPr>
          <a:xfrm>
            <a:off x="7492644" y="3880632"/>
            <a:ext cx="238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latin typeface="Times New Roman" panose="02020603050405020304" pitchFamily="18" charset="0"/>
              </a:rPr>
              <a:t>А.Ю. 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</a:rPr>
              <a:t>Канатьева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9B1636-9575-4B57-97AE-FFC8F3FB7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342" y="762342"/>
            <a:ext cx="4663440" cy="3749040"/>
          </a:xfrm>
        </p:spPr>
        <p:txBody>
          <a:bodyPr/>
          <a:lstStyle/>
          <a:p>
            <a:r>
              <a:rPr lang="ru-RU" dirty="0"/>
              <a:t>Преимущества ЖЖЭ:</a:t>
            </a:r>
          </a:p>
          <a:p>
            <a:pPr lvl="1"/>
            <a:r>
              <a:rPr lang="ru-RU" dirty="0"/>
              <a:t>Простота</a:t>
            </a:r>
          </a:p>
          <a:p>
            <a:pPr lvl="1"/>
            <a:r>
              <a:rPr lang="ru-RU" dirty="0"/>
              <a:t>Универсальность</a:t>
            </a:r>
          </a:p>
          <a:p>
            <a:pPr lvl="1"/>
            <a:r>
              <a:rPr lang="ru-RU" dirty="0"/>
              <a:t>Для больших объемов образца скорость ЖЖЭ выше, чем ТФЭ</a:t>
            </a:r>
          </a:p>
          <a:p>
            <a:r>
              <a:rPr lang="ru-RU" dirty="0"/>
              <a:t>Недостатки ЖЖЭ:</a:t>
            </a:r>
          </a:p>
          <a:p>
            <a:pPr lvl="1"/>
            <a:r>
              <a:rPr lang="ru-RU" dirty="0"/>
              <a:t>Трудоемкость</a:t>
            </a:r>
          </a:p>
          <a:p>
            <a:pPr lvl="1"/>
            <a:r>
              <a:rPr lang="ru-RU" dirty="0"/>
              <a:t>ЖЖЭ часто осложняется образованием эмульсии или геля на границе раздела фаз</a:t>
            </a:r>
          </a:p>
          <a:p>
            <a:pPr lvl="1"/>
            <a:r>
              <a:rPr lang="ru-RU" dirty="0"/>
              <a:t>Невозможно добиться полного извлечения целевых соединений</a:t>
            </a:r>
          </a:p>
          <a:p>
            <a:pPr marL="274320" lvl="1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4A05AE-2B41-4645-AF43-CC01435A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5513" y="762342"/>
            <a:ext cx="4663440" cy="3749040"/>
          </a:xfrm>
        </p:spPr>
        <p:txBody>
          <a:bodyPr/>
          <a:lstStyle/>
          <a:p>
            <a:r>
              <a:rPr lang="ru-RU" dirty="0"/>
              <a:t>Техники ЖЖЭ:</a:t>
            </a:r>
          </a:p>
          <a:p>
            <a:pPr lvl="1"/>
            <a:r>
              <a:rPr lang="ru-RU" dirty="0"/>
              <a:t>Традиционные (макро)</a:t>
            </a:r>
          </a:p>
          <a:p>
            <a:pPr lvl="1"/>
            <a:r>
              <a:rPr lang="ru-RU" dirty="0"/>
              <a:t>Современные (микро) – объем образца не превышает нескольких мл, объем экстрагента – нескольких </a:t>
            </a:r>
            <a:r>
              <a:rPr lang="ru-RU" dirty="0" err="1"/>
              <a:t>мкл</a:t>
            </a:r>
            <a:endParaRPr lang="ru-RU" dirty="0"/>
          </a:p>
          <a:p>
            <a:pPr lvl="1"/>
            <a:r>
              <a:rPr lang="ru-RU" dirty="0"/>
              <a:t>Жидкофазная </a:t>
            </a:r>
            <a:r>
              <a:rPr lang="ru-RU" dirty="0" err="1"/>
              <a:t>микроэкстракция</a:t>
            </a:r>
            <a:r>
              <a:rPr lang="ru-RU" dirty="0"/>
              <a:t> с полой нитью (</a:t>
            </a:r>
            <a:r>
              <a:rPr lang="en-US" dirty="0"/>
              <a:t>LPME-HF)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B3FC98-0DB9-484A-B8F2-B68AB7B0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D44DD-03A9-4D09-9EC6-A7EC04F4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Отгонка и замена растворителя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BBE3996-DC0B-4D2B-83E2-4F28E225B8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92488"/>
            <a:ext cx="4664075" cy="2623542"/>
          </a:xfrm>
        </p:spPr>
      </p:pic>
      <p:pic>
        <p:nvPicPr>
          <p:cNvPr id="9" name="Объект 8" descr="Изображение выглядит как стол, сидит, держ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A1C06D2A-8FB1-407C-870B-F4CA9BADBD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04" y="1982615"/>
            <a:ext cx="2612416" cy="3748087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1DE7100C-018C-478F-9B4E-87E70D91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3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80308-CE3F-4843-A106-DAD24B66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Разрушение эмульсий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6616E-6990-4D4E-9F1F-A01AB7711F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Дисперсные системы:</a:t>
            </a:r>
          </a:p>
          <a:p>
            <a:pPr lvl="1"/>
            <a:r>
              <a:rPr lang="ru-RU" dirty="0"/>
              <a:t>Суспензии</a:t>
            </a:r>
          </a:p>
          <a:p>
            <a:pPr lvl="1"/>
            <a:r>
              <a:rPr lang="ru-RU" dirty="0"/>
              <a:t>Аэрозоли</a:t>
            </a:r>
          </a:p>
          <a:p>
            <a:pPr lvl="1"/>
            <a:r>
              <a:rPr lang="ru-RU" dirty="0"/>
              <a:t>Эмульсии</a:t>
            </a:r>
          </a:p>
          <a:p>
            <a:pPr lvl="1"/>
            <a:r>
              <a:rPr lang="ru-RU" dirty="0"/>
              <a:t>Пены</a:t>
            </a:r>
          </a:p>
          <a:p>
            <a:pPr lvl="1"/>
            <a:r>
              <a:rPr lang="ru-RU" dirty="0"/>
              <a:t>Гели</a:t>
            </a:r>
          </a:p>
          <a:p>
            <a:endParaRPr lang="ru-RU" dirty="0"/>
          </a:p>
          <a:p>
            <a:r>
              <a:rPr lang="ru-RU" dirty="0"/>
              <a:t>При </a:t>
            </a:r>
            <a:r>
              <a:rPr lang="ru-RU" dirty="0" err="1"/>
              <a:t>пробоподготовке</a:t>
            </a:r>
            <a:r>
              <a:rPr lang="ru-RU" dirty="0"/>
              <a:t> образование дисперсной системы любого типа является крайне </a:t>
            </a:r>
            <a:r>
              <a:rPr lang="ru-RU" dirty="0" err="1"/>
              <a:t>неделательным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D5806E-C962-48A7-AA1C-D89661CA02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Вымораживание (гели)</a:t>
            </a:r>
          </a:p>
          <a:p>
            <a:r>
              <a:rPr lang="ru-RU" dirty="0"/>
              <a:t>Осушение (обратные эмульсии)</a:t>
            </a:r>
          </a:p>
          <a:p>
            <a:r>
              <a:rPr lang="ru-RU" dirty="0"/>
              <a:t>Добавление электролитов (прямые эмульсии)</a:t>
            </a:r>
          </a:p>
          <a:p>
            <a:r>
              <a:rPr lang="ru-RU" dirty="0"/>
              <a:t>Изменение рН (прямые эмульсии)</a:t>
            </a:r>
          </a:p>
          <a:p>
            <a:r>
              <a:rPr lang="ru-RU" dirty="0"/>
              <a:t>Нагревание (прямые эмульсии)</a:t>
            </a:r>
          </a:p>
          <a:p>
            <a:r>
              <a:rPr lang="ru-RU" dirty="0"/>
              <a:t>Добавление спиртов (пены)</a:t>
            </a:r>
          </a:p>
          <a:p>
            <a:r>
              <a:rPr lang="ru-RU" dirty="0"/>
              <a:t>Добавление флокулянтов (суспензии)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452204-3E3C-4E0E-8F81-6AFF3CA66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FDB6D-6BDF-4378-8649-E4F8A447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Жидкостная экстракция твердых матриц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900BD-B069-4D21-ABDA-3512187B22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rgbClr val="333333"/>
                </a:solidFill>
              </a:rPr>
              <a:t>А</a:t>
            </a:r>
            <a:r>
              <a:rPr lang="ru-RU" i="0" dirty="0">
                <a:solidFill>
                  <a:srgbClr val="333333"/>
                </a:solidFill>
                <a:effectLst/>
              </a:rPr>
              <a:t>ппарат </a:t>
            </a:r>
            <a:r>
              <a:rPr lang="ru-RU" i="0" dirty="0" err="1">
                <a:solidFill>
                  <a:srgbClr val="333333"/>
                </a:solidFill>
                <a:effectLst/>
              </a:rPr>
              <a:t>Сокслета</a:t>
            </a:r>
            <a:r>
              <a:rPr lang="ru-RU" i="0" dirty="0">
                <a:solidFill>
                  <a:srgbClr val="333333"/>
                </a:solidFill>
                <a:effectLst/>
              </a:rPr>
              <a:t> — прибор для непрерывной экстракции труднорастворимых твёрдых веществ из твёрдых материалов; устанавливается на круглодонную колбу, в которой находится экстрагирующий растворитель, и снабжается обратным холодильником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22865CE-4DA3-470F-9E85-508CF27F4F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2" y="1440755"/>
            <a:ext cx="4447758" cy="4447758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8123F532-6432-46D3-B80D-AD245500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E5ED174-77FE-4A9D-8C42-C37369D7650A}"/>
              </a:ext>
            </a:extLst>
          </p:cNvPr>
          <p:cNvSpPr/>
          <p:nvPr/>
        </p:nvSpPr>
        <p:spPr>
          <a:xfrm>
            <a:off x="9606337" y="5496674"/>
            <a:ext cx="1289407" cy="40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78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F8C20-A4C8-419B-9B58-F0275195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98184"/>
          </a:xfrm>
        </p:spPr>
        <p:txBody>
          <a:bodyPr>
            <a:normAutofit fontScale="90000"/>
          </a:bodyPr>
          <a:lstStyle/>
          <a:p>
            <a:r>
              <a:rPr lang="ru-RU" dirty="0"/>
              <a:t>Ультразвуковая и микроволновая экстракция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52203-25DA-40E6-8930-034164CA2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018" y="1659276"/>
            <a:ext cx="4663440" cy="4787757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>
                <a:solidFill>
                  <a:srgbClr val="000000"/>
                </a:solidFill>
                <a:effectLst/>
              </a:rPr>
              <a:t>Ультразвуковую экстракцию проводят в ультразвуковой ванне. </a:t>
            </a:r>
          </a:p>
          <a:p>
            <a:r>
              <a:rPr lang="ru-RU" b="0" dirty="0">
                <a:solidFill>
                  <a:srgbClr val="000000"/>
                </a:solidFill>
                <a:effectLst/>
              </a:rPr>
              <a:t>Ультразвук ускоряет процесс экстракции и обеспечивает более полное извлечение нужных веществ.</a:t>
            </a:r>
          </a:p>
          <a:p>
            <a:r>
              <a:rPr lang="ru-RU" b="0" dirty="0">
                <a:solidFill>
                  <a:srgbClr val="000000"/>
                </a:solidFill>
                <a:effectLst/>
              </a:rPr>
              <a:t> На эффективность ультразвуковой экстракции влияют:</a:t>
            </a:r>
          </a:p>
          <a:p>
            <a:pPr lvl="1"/>
            <a:r>
              <a:rPr lang="ru-RU" b="0" dirty="0">
                <a:solidFill>
                  <a:srgbClr val="000000"/>
                </a:solidFill>
                <a:effectLst/>
              </a:rPr>
              <a:t>интенсивность и продолжительность ультразвукового облучения,</a:t>
            </a:r>
          </a:p>
          <a:p>
            <a:pPr lvl="1"/>
            <a:r>
              <a:rPr lang="ru-RU" b="0" dirty="0">
                <a:solidFill>
                  <a:srgbClr val="000000"/>
                </a:solidFill>
                <a:effectLst/>
              </a:rPr>
              <a:t>температура, </a:t>
            </a:r>
          </a:p>
          <a:p>
            <a:pPr lvl="1"/>
            <a:r>
              <a:rPr lang="ru-RU" b="0" dirty="0">
                <a:solidFill>
                  <a:srgbClr val="000000"/>
                </a:solidFill>
                <a:effectLst/>
              </a:rPr>
              <a:t>соотношение твердого вещества и растворителя.</a:t>
            </a:r>
          </a:p>
          <a:p>
            <a:endParaRPr lang="ru-RU" b="0" dirty="0">
              <a:solidFill>
                <a:srgbClr val="000000"/>
              </a:solidFill>
              <a:effectLst/>
            </a:endParaRPr>
          </a:p>
          <a:p>
            <a:r>
              <a:rPr lang="ru-RU" b="0" dirty="0">
                <a:solidFill>
                  <a:srgbClr val="000000"/>
                </a:solidFill>
                <a:effectLst/>
              </a:rPr>
              <a:t>Оптимальная частота является 21 – 22 КГц, плотность облучения – до 2 – 2,2 Вт/cм</a:t>
            </a:r>
            <a:r>
              <a:rPr lang="ru-RU" b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ru-RU" b="0" dirty="0">
                <a:solidFill>
                  <a:srgbClr val="000000"/>
                </a:solidFill>
                <a:effectLst/>
              </a:rPr>
              <a:t>, концентрация твердой фазы – не более 10% (соотношение 1:10). </a:t>
            </a:r>
            <a:endParaRPr lang="ru-RU" dirty="0"/>
          </a:p>
          <a:p>
            <a:endParaRPr lang="ru-RU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A273DD-097D-4D23-A6F5-2DC348CF2E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</a:rPr>
              <a:t>М</a:t>
            </a:r>
            <a:r>
              <a:rPr lang="ru-RU" b="0" dirty="0">
                <a:solidFill>
                  <a:srgbClr val="000000"/>
                </a:solidFill>
                <a:effectLst/>
              </a:rPr>
              <a:t>икроволновая экстракция – экстракция органическим растворителем при наложении микроволнового поля.</a:t>
            </a:r>
          </a:p>
          <a:p>
            <a:r>
              <a:rPr lang="ru-RU" dirty="0">
                <a:solidFill>
                  <a:srgbClr val="000000"/>
                </a:solidFill>
              </a:rPr>
              <a:t>Теплотворная мощность зависит от полярности растворителя – экстрагента.</a:t>
            </a:r>
          </a:p>
          <a:p>
            <a:r>
              <a:rPr lang="ru-RU" dirty="0">
                <a:solidFill>
                  <a:srgbClr val="000000"/>
                </a:solidFill>
              </a:rPr>
              <a:t>Микроволновые экстракторы могут быть открытого – за один раз можно экстрагировать один образец - и закрытого типа – </a:t>
            </a:r>
            <a:r>
              <a:rPr lang="ru-RU" dirty="0" err="1">
                <a:solidFill>
                  <a:srgbClr val="000000"/>
                </a:solidFill>
              </a:rPr>
              <a:t>возмрожно</a:t>
            </a:r>
            <a:r>
              <a:rPr lang="ru-RU" dirty="0">
                <a:solidFill>
                  <a:srgbClr val="000000"/>
                </a:solidFill>
              </a:rPr>
              <a:t> одновременное экстрагирование нескольких образцов.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51BA-20B8-4D05-8F82-4899AB5C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6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8BD81-E39E-41C2-98ED-FB28B061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Извлечение летучих компонентов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DCF54-7361-41A8-BB7B-A3359F8E9A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Статическая и динамическая </a:t>
            </a:r>
            <a:r>
              <a:rPr lang="ru-RU" dirty="0" err="1"/>
              <a:t>парофазная</a:t>
            </a:r>
            <a:r>
              <a:rPr lang="ru-RU" dirty="0"/>
              <a:t> экстракция</a:t>
            </a:r>
          </a:p>
          <a:p>
            <a:r>
              <a:rPr lang="ru-RU" dirty="0"/>
              <a:t>Паровая дистилляция</a:t>
            </a:r>
          </a:p>
          <a:p>
            <a:r>
              <a:rPr lang="ru-RU" dirty="0"/>
              <a:t>Твердофазная </a:t>
            </a:r>
            <a:r>
              <a:rPr lang="ru-RU" dirty="0" err="1"/>
              <a:t>микроэкстракция</a:t>
            </a:r>
            <a:r>
              <a:rPr lang="ru-RU" dirty="0"/>
              <a:t> (</a:t>
            </a:r>
            <a:r>
              <a:rPr lang="en-US" dirty="0"/>
              <a:t>SPME)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799526A-5DFB-433C-AEC9-6EC985E1C2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22193" r="57591" b="4331"/>
          <a:stretch/>
        </p:blipFill>
        <p:spPr>
          <a:xfrm>
            <a:off x="5730240" y="1907540"/>
            <a:ext cx="1924050" cy="2070100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6B6D3D4F-F713-4B99-8D13-64FB0507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8C0B65-BE26-476E-9740-505522A2A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1907539"/>
            <a:ext cx="3619500" cy="244919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C58D7E-5BA3-4596-96D4-AF0F5E893C29}"/>
              </a:ext>
            </a:extLst>
          </p:cNvPr>
          <p:cNvSpPr/>
          <p:nvPr/>
        </p:nvSpPr>
        <p:spPr>
          <a:xfrm>
            <a:off x="10337800" y="4071594"/>
            <a:ext cx="787400" cy="151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BDA51E-2FFA-495A-A9DA-6F0CB1EF5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47" y="3629895"/>
            <a:ext cx="3220493" cy="27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5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3380-F95E-4824-8E74-C2AF94422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Адсорбционные методы </a:t>
            </a:r>
            <a:r>
              <a:rPr lang="ru-RU" dirty="0" err="1"/>
              <a:t>пробоподготовки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66FDA-F42F-477F-B3A6-C35EE427E3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Адсорбционная очистка – извлечение из жидких образцов и экстрактов загрязняющих их компонентов матрицы путем адсорбции на малых количествах (до сотен мг) адсорбционных материалов.</a:t>
            </a:r>
          </a:p>
          <a:p>
            <a:r>
              <a:rPr lang="ru-RU" dirty="0"/>
              <a:t>Твердофазная экстракция – извлечение целевых соединений путем адсорбции на малых количествах (до сотен мг) адсорбционных материалов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27FEF6-40A9-4BDD-BBB6-E3F6DD9F78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Последовательность процедуры ТФЭ:</a:t>
            </a:r>
          </a:p>
          <a:p>
            <a:pPr lvl="1"/>
            <a:r>
              <a:rPr lang="ru-RU" dirty="0"/>
              <a:t>Кондиционирование адсорбента</a:t>
            </a:r>
          </a:p>
          <a:p>
            <a:pPr lvl="1"/>
            <a:r>
              <a:rPr lang="ru-RU" dirty="0"/>
              <a:t>Нанесение пробы</a:t>
            </a:r>
          </a:p>
          <a:p>
            <a:pPr lvl="1"/>
            <a:r>
              <a:rPr lang="ru-RU" dirty="0"/>
              <a:t>Промывка адсорбента</a:t>
            </a:r>
          </a:p>
          <a:p>
            <a:pPr lvl="1"/>
            <a:r>
              <a:rPr lang="ru-RU" dirty="0"/>
              <a:t>Сушка </a:t>
            </a:r>
            <a:r>
              <a:rPr lang="ru-RU" dirty="0" err="1"/>
              <a:t>одсорбента</a:t>
            </a:r>
            <a:endParaRPr lang="ru-RU" dirty="0"/>
          </a:p>
          <a:p>
            <a:pPr lvl="1"/>
            <a:r>
              <a:rPr lang="ru-RU" dirty="0"/>
              <a:t>Элюирование целевых соединений</a:t>
            </a:r>
          </a:p>
          <a:p>
            <a:pPr lvl="1"/>
            <a:r>
              <a:rPr lang="ru-RU" dirty="0" err="1"/>
              <a:t>Регенерирование</a:t>
            </a:r>
            <a:r>
              <a:rPr lang="ru-RU" dirty="0"/>
              <a:t> адсорбента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33473-643D-4DFA-B053-14FEFA14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713AD-412B-42BB-ADAB-50143D09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Хроматографические методы подготовки пробы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5892B-C009-4212-B0E5-B1C404AF09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Колоночная ЖХ низкого давления</a:t>
            </a:r>
          </a:p>
          <a:p>
            <a:r>
              <a:rPr lang="ru-RU" dirty="0" err="1"/>
              <a:t>Эксклюзионная</a:t>
            </a:r>
            <a:r>
              <a:rPr lang="ru-RU" dirty="0"/>
              <a:t> ВЭЖХ</a:t>
            </a:r>
          </a:p>
          <a:p>
            <a:r>
              <a:rPr lang="ru-RU" dirty="0"/>
              <a:t>Двумерная ВЭЖХ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4C1FD6-8D6F-41D1-BE0A-3F9978F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9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4F628-E7A4-4ACE-9EC5-7EE645B9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10" y="406288"/>
            <a:ext cx="10058400" cy="1371600"/>
          </a:xfrm>
        </p:spPr>
        <p:txBody>
          <a:bodyPr/>
          <a:lstStyle/>
          <a:p>
            <a:r>
              <a:rPr lang="ru-RU" dirty="0"/>
              <a:t>Алгоритмы подготовки пробы – извлечение из полярных матриц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C95D92-54B2-468F-B929-4254CA9A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3BB8F24-3E34-476D-B614-2BD47E84AD31}"/>
              </a:ext>
            </a:extLst>
          </p:cNvPr>
          <p:cNvSpPr/>
          <p:nvPr/>
        </p:nvSpPr>
        <p:spPr>
          <a:xfrm>
            <a:off x="652409" y="1957227"/>
            <a:ext cx="2224355" cy="83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Нелетучие целевые соединения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B3569D7-9A26-4C78-931D-ED226CE62BF8}"/>
              </a:ext>
            </a:extLst>
          </p:cNvPr>
          <p:cNvSpPr/>
          <p:nvPr/>
        </p:nvSpPr>
        <p:spPr>
          <a:xfrm>
            <a:off x="4703852" y="1970926"/>
            <a:ext cx="2224355" cy="83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Нелетучие и летучие целевые соединения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5475DE9-1A98-42F6-9B5D-5A5185E25F48}"/>
              </a:ext>
            </a:extLst>
          </p:cNvPr>
          <p:cNvSpPr/>
          <p:nvPr/>
        </p:nvSpPr>
        <p:spPr>
          <a:xfrm>
            <a:off x="8875159" y="1970925"/>
            <a:ext cx="2224355" cy="83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Летучие целевые соединения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68DFF8-69C5-469E-AFF5-8159C88247C5}"/>
              </a:ext>
            </a:extLst>
          </p:cNvPr>
          <p:cNvSpPr/>
          <p:nvPr/>
        </p:nvSpPr>
        <p:spPr>
          <a:xfrm>
            <a:off x="708917" y="3138757"/>
            <a:ext cx="2224355" cy="1484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ЖЭ несмешивающимся с водой растворителем: 1. неполярный (гексан)</a:t>
            </a:r>
          </a:p>
          <a:p>
            <a:pPr algn="ctr"/>
            <a:r>
              <a:rPr lang="ru-RU" sz="1400" dirty="0"/>
              <a:t>2. полярный (эфир)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36F478-C64B-4708-BF12-C3F8A974A905}"/>
              </a:ext>
            </a:extLst>
          </p:cNvPr>
          <p:cNvSpPr/>
          <p:nvPr/>
        </p:nvSpPr>
        <p:spPr>
          <a:xfrm>
            <a:off x="1628455" y="4801000"/>
            <a:ext cx="2224355" cy="747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Разрушение коагуляционных структур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C3BED4-7EE7-4B0A-902A-283FCB6B8B0D}"/>
              </a:ext>
            </a:extLst>
          </p:cNvPr>
          <p:cNvSpPr/>
          <p:nvPr/>
        </p:nvSpPr>
        <p:spPr>
          <a:xfrm>
            <a:off x="2933272" y="5627845"/>
            <a:ext cx="2224355" cy="747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АО или ЖХ на полярном адсорбенте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1813323-E1E5-4624-A314-1B042ED0C7C9}"/>
              </a:ext>
            </a:extLst>
          </p:cNvPr>
          <p:cNvSpPr/>
          <p:nvPr/>
        </p:nvSpPr>
        <p:spPr>
          <a:xfrm>
            <a:off x="5505050" y="5773904"/>
            <a:ext cx="1751744" cy="522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НФ ВЭЖХ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63F830B-F66E-497C-83C8-EB7BFA9A79FB}"/>
              </a:ext>
            </a:extLst>
          </p:cNvPr>
          <p:cNvSpPr/>
          <p:nvPr/>
        </p:nvSpPr>
        <p:spPr>
          <a:xfrm>
            <a:off x="3059987" y="3147321"/>
            <a:ext cx="2224355" cy="1484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ЖЭ смешивающимся с водой растворителем (ацетонитрил)</a:t>
            </a:r>
          </a:p>
          <a:p>
            <a:pPr algn="ctr"/>
            <a:r>
              <a:rPr lang="ru-RU" sz="1400" dirty="0"/>
              <a:t>с </a:t>
            </a:r>
            <a:r>
              <a:rPr lang="ru-RU" sz="1400" dirty="0" err="1"/>
              <a:t>высаливанием</a:t>
            </a:r>
            <a:endParaRPr lang="ru-RU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DC94515-D896-4559-ABD1-C14AA4E68009}"/>
              </a:ext>
            </a:extLst>
          </p:cNvPr>
          <p:cNvSpPr/>
          <p:nvPr/>
        </p:nvSpPr>
        <p:spPr>
          <a:xfrm>
            <a:off x="5505050" y="4984678"/>
            <a:ext cx="1751744" cy="522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ОФ ВЭЖХ</a:t>
            </a:r>
          </a:p>
          <a:p>
            <a:pPr algn="ctr"/>
            <a:r>
              <a:rPr lang="en-US" sz="1400" b="1" dirty="0"/>
              <a:t>HILIC</a:t>
            </a:r>
            <a:endParaRPr lang="ru-RU" sz="14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E5CF839-1715-4E39-BD4F-C65374B1AE72}"/>
              </a:ext>
            </a:extLst>
          </p:cNvPr>
          <p:cNvSpPr/>
          <p:nvPr/>
        </p:nvSpPr>
        <p:spPr>
          <a:xfrm>
            <a:off x="5518935" y="3138756"/>
            <a:ext cx="2224355" cy="1484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ТФЭ в режимах:</a:t>
            </a:r>
          </a:p>
          <a:p>
            <a:pPr marL="342900" indent="-342900" algn="ctr">
              <a:buAutoNum type="arabicParenR"/>
            </a:pPr>
            <a:r>
              <a:rPr lang="ru-RU" sz="1200" dirty="0"/>
              <a:t>ОФ</a:t>
            </a:r>
          </a:p>
          <a:p>
            <a:pPr marL="342900" indent="-342900" algn="ctr">
              <a:buAutoNum type="arabicParenR"/>
            </a:pPr>
            <a:r>
              <a:rPr lang="ru-RU" sz="1200" dirty="0"/>
              <a:t>ОФ/</a:t>
            </a:r>
            <a:r>
              <a:rPr lang="ru-RU" sz="1200" dirty="0" err="1"/>
              <a:t>эксклюзионный</a:t>
            </a:r>
            <a:endParaRPr lang="ru-RU" sz="1200" dirty="0"/>
          </a:p>
          <a:p>
            <a:pPr marL="342900" indent="-342900" algn="ctr">
              <a:buAutoNum type="arabicParenR"/>
            </a:pPr>
            <a:r>
              <a:rPr lang="ru-RU" sz="1200" dirty="0"/>
              <a:t>Ионный, ОФ/ионный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D9F47A8-D075-4458-AD43-9140330A8739}"/>
              </a:ext>
            </a:extLst>
          </p:cNvPr>
          <p:cNvSpPr/>
          <p:nvPr/>
        </p:nvSpPr>
        <p:spPr>
          <a:xfrm>
            <a:off x="8938517" y="3151713"/>
            <a:ext cx="2224355" cy="1484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Паровая дистилляция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0C45C41-96B8-4B09-85C7-3C56C0609BDD}"/>
              </a:ext>
            </a:extLst>
          </p:cNvPr>
          <p:cNvCxnSpPr>
            <a:stCxn id="6" idx="4"/>
            <a:endCxn id="11" idx="0"/>
          </p:cNvCxnSpPr>
          <p:nvPr/>
        </p:nvCxnSpPr>
        <p:spPr>
          <a:xfrm>
            <a:off x="1764587" y="2789434"/>
            <a:ext cx="56508" cy="3493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ADE10F04-646A-4533-B55D-CD5B4461D58B}"/>
              </a:ext>
            </a:extLst>
          </p:cNvPr>
          <p:cNvCxnSpPr>
            <a:cxnSpLocks/>
            <a:stCxn id="6" idx="6"/>
            <a:endCxn id="19" idx="0"/>
          </p:cNvCxnSpPr>
          <p:nvPr/>
        </p:nvCxnSpPr>
        <p:spPr>
          <a:xfrm>
            <a:off x="2876764" y="2373331"/>
            <a:ext cx="1295401" cy="7739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CB11263F-82D7-4C31-B4A0-999BB540059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166117" y="4631936"/>
            <a:ext cx="462338" cy="542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3F9BF30-6934-49E9-8AF6-A02B97511F82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199526" y="5551013"/>
            <a:ext cx="733746" cy="4503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7DEFCC2-456E-4B7C-85D6-D26BE973FD16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5157627" y="6001369"/>
            <a:ext cx="347423" cy="336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3ACF198E-7EB7-4C9C-9A7D-B47170EC6DE9}"/>
              </a:ext>
            </a:extLst>
          </p:cNvPr>
          <p:cNvCxnSpPr>
            <a:cxnSpLocks/>
            <a:stCxn id="19" idx="2"/>
            <a:endCxn id="21" idx="1"/>
          </p:cNvCxnSpPr>
          <p:nvPr/>
        </p:nvCxnSpPr>
        <p:spPr>
          <a:xfrm>
            <a:off x="4172165" y="4631936"/>
            <a:ext cx="1332885" cy="6138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2104D5BA-F04E-4BF0-A3A9-72161581E7ED}"/>
              </a:ext>
            </a:extLst>
          </p:cNvPr>
          <p:cNvCxnSpPr>
            <a:cxnSpLocks/>
            <a:stCxn id="8" idx="4"/>
            <a:endCxn id="23" idx="0"/>
          </p:cNvCxnSpPr>
          <p:nvPr/>
        </p:nvCxnSpPr>
        <p:spPr>
          <a:xfrm>
            <a:off x="5816030" y="2803133"/>
            <a:ext cx="815083" cy="335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20719472-5B78-437C-8089-AF97546ABBE7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 flipH="1">
            <a:off x="6380922" y="4623371"/>
            <a:ext cx="250191" cy="361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93C7C112-5F78-4882-86B5-F45BA0EEA5E4}"/>
              </a:ext>
            </a:extLst>
          </p:cNvPr>
          <p:cNvCxnSpPr>
            <a:cxnSpLocks/>
            <a:stCxn id="10" idx="4"/>
            <a:endCxn id="25" idx="0"/>
          </p:cNvCxnSpPr>
          <p:nvPr/>
        </p:nvCxnSpPr>
        <p:spPr>
          <a:xfrm>
            <a:off x="9987337" y="2803132"/>
            <a:ext cx="63358" cy="3485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32C619BE-9353-457E-8429-27CEB20116C4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 flipV="1">
            <a:off x="5284342" y="3881064"/>
            <a:ext cx="234593" cy="8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13F1ACE4-0824-4B86-8AC3-1A9DAAA103F8}"/>
              </a:ext>
            </a:extLst>
          </p:cNvPr>
          <p:cNvCxnSpPr>
            <a:cxnSpLocks/>
            <a:stCxn id="25" idx="2"/>
            <a:endCxn id="21" idx="3"/>
          </p:cNvCxnSpPr>
          <p:nvPr/>
        </p:nvCxnSpPr>
        <p:spPr>
          <a:xfrm flipH="1">
            <a:off x="7256794" y="4636328"/>
            <a:ext cx="2793901" cy="6094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FDF98004-F3E6-4238-946F-DAE0C2DE5F3A}"/>
              </a:ext>
            </a:extLst>
          </p:cNvPr>
          <p:cNvCxnSpPr>
            <a:cxnSpLocks/>
            <a:stCxn id="25" idx="1"/>
            <a:endCxn id="23" idx="3"/>
          </p:cNvCxnSpPr>
          <p:nvPr/>
        </p:nvCxnSpPr>
        <p:spPr>
          <a:xfrm flipH="1" flipV="1">
            <a:off x="7743290" y="3881064"/>
            <a:ext cx="1195227" cy="129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6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14F567E-368A-4AA4-BA08-660CCF61F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10" y="406288"/>
            <a:ext cx="10058400" cy="1371600"/>
          </a:xfrm>
        </p:spPr>
        <p:txBody>
          <a:bodyPr/>
          <a:lstStyle/>
          <a:p>
            <a:r>
              <a:rPr lang="ru-RU" dirty="0"/>
              <a:t>Алгоритмы подготовки пробы – извлечение из неполярных матриц</a:t>
            </a:r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id="{FCC4BF2A-F1C1-4306-BD90-97DE0A89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943862F-0048-41FC-95E0-316046778AAB}"/>
              </a:ext>
            </a:extLst>
          </p:cNvPr>
          <p:cNvSpPr/>
          <p:nvPr/>
        </p:nvSpPr>
        <p:spPr>
          <a:xfrm>
            <a:off x="652409" y="1957227"/>
            <a:ext cx="2224355" cy="83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Полярные целевые соединения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70AD532-566C-40E0-8873-A769549D55BA}"/>
              </a:ext>
            </a:extLst>
          </p:cNvPr>
          <p:cNvSpPr/>
          <p:nvPr/>
        </p:nvSpPr>
        <p:spPr>
          <a:xfrm>
            <a:off x="3768047" y="1960195"/>
            <a:ext cx="2224355" cy="83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Ненасыщенные целевые соединения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6A5A118-C22D-4034-A181-8C880E243669}"/>
              </a:ext>
            </a:extLst>
          </p:cNvPr>
          <p:cNvSpPr/>
          <p:nvPr/>
        </p:nvSpPr>
        <p:spPr>
          <a:xfrm>
            <a:off x="8875159" y="1970925"/>
            <a:ext cx="2224355" cy="83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Летучие целевые соединения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63B23EB-C738-4807-BF03-78995A4C65EF}"/>
              </a:ext>
            </a:extLst>
          </p:cNvPr>
          <p:cNvSpPr/>
          <p:nvPr/>
        </p:nvSpPr>
        <p:spPr>
          <a:xfrm>
            <a:off x="708917" y="3138757"/>
            <a:ext cx="2224355" cy="1484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ЖЭ водой или водно-органической смесью при различных рН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A455CAC-4C25-47D6-97B7-F423B45DD896}"/>
              </a:ext>
            </a:extLst>
          </p:cNvPr>
          <p:cNvSpPr/>
          <p:nvPr/>
        </p:nvSpPr>
        <p:spPr>
          <a:xfrm>
            <a:off x="1628455" y="4801000"/>
            <a:ext cx="2224355" cy="747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Разрушение коагуляционных структур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01F381-00E9-4F40-AC83-A9CDD0CBE4FE}"/>
              </a:ext>
            </a:extLst>
          </p:cNvPr>
          <p:cNvSpPr/>
          <p:nvPr/>
        </p:nvSpPr>
        <p:spPr>
          <a:xfrm>
            <a:off x="2933272" y="5627845"/>
            <a:ext cx="2224355" cy="747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АО на неполярном адсорбенте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4A3C2A-9462-4F42-84A4-D38359D8D924}"/>
              </a:ext>
            </a:extLst>
          </p:cNvPr>
          <p:cNvSpPr/>
          <p:nvPr/>
        </p:nvSpPr>
        <p:spPr>
          <a:xfrm>
            <a:off x="5505050" y="5773904"/>
            <a:ext cx="1751744" cy="522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НФ ВЭЖХ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1322BBA-BCED-43E3-85EA-A422FA795EE8}"/>
              </a:ext>
            </a:extLst>
          </p:cNvPr>
          <p:cNvSpPr/>
          <p:nvPr/>
        </p:nvSpPr>
        <p:spPr>
          <a:xfrm>
            <a:off x="3059987" y="3147321"/>
            <a:ext cx="2224355" cy="1484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ТФЭ в НФ режиме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1E31B5-0670-4F19-9386-B62C79717B19}"/>
              </a:ext>
            </a:extLst>
          </p:cNvPr>
          <p:cNvSpPr/>
          <p:nvPr/>
        </p:nvSpPr>
        <p:spPr>
          <a:xfrm>
            <a:off x="5505050" y="4984678"/>
            <a:ext cx="1751744" cy="522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ОФ ВЭЖХ</a:t>
            </a:r>
          </a:p>
          <a:p>
            <a:pPr algn="ctr"/>
            <a:r>
              <a:rPr lang="en-US" sz="1400" b="1" dirty="0"/>
              <a:t>HILIC</a:t>
            </a:r>
            <a:endParaRPr lang="ru-RU" sz="14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5DF6795-0277-46C3-B87D-18CD823BA4C7}"/>
              </a:ext>
            </a:extLst>
          </p:cNvPr>
          <p:cNvSpPr/>
          <p:nvPr/>
        </p:nvSpPr>
        <p:spPr>
          <a:xfrm>
            <a:off x="5518935" y="3138756"/>
            <a:ext cx="2224355" cy="1484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ТФЭ в режимах:</a:t>
            </a:r>
          </a:p>
          <a:p>
            <a:pPr marL="342900" indent="-342900" algn="ctr">
              <a:buAutoNum type="arabicParenR"/>
            </a:pPr>
            <a:r>
              <a:rPr lang="ru-RU" sz="1200" dirty="0"/>
              <a:t>ПЗ</a:t>
            </a:r>
          </a:p>
          <a:p>
            <a:pPr marL="342900" indent="-342900" algn="ctr">
              <a:buAutoNum type="arabicParenR"/>
            </a:pPr>
            <a:r>
              <a:rPr lang="ru-RU" sz="1200" dirty="0"/>
              <a:t>ПЗ/</a:t>
            </a:r>
            <a:r>
              <a:rPr lang="ru-RU" sz="1200" dirty="0" err="1"/>
              <a:t>эксклюзионный</a:t>
            </a:r>
            <a:endParaRPr lang="ru-RU" sz="12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A7FE65E-C1CC-4B73-A207-19204022EADD}"/>
              </a:ext>
            </a:extLst>
          </p:cNvPr>
          <p:cNvSpPr/>
          <p:nvPr/>
        </p:nvSpPr>
        <p:spPr>
          <a:xfrm>
            <a:off x="8938517" y="3151713"/>
            <a:ext cx="2224355" cy="1484615"/>
          </a:xfrm>
          <a:prstGeom prst="rect">
            <a:avLst/>
          </a:prstGeom>
          <a:solidFill>
            <a:srgbClr val="B8D2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Парофазная</a:t>
            </a:r>
            <a:r>
              <a:rPr lang="ru-RU" sz="1400" dirty="0"/>
              <a:t> экстракция + ГХ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378166A-3FF8-4EC3-AB2C-E5ABDF737104}"/>
              </a:ext>
            </a:extLst>
          </p:cNvPr>
          <p:cNvCxnSpPr>
            <a:stCxn id="8" idx="4"/>
            <a:endCxn id="11" idx="0"/>
          </p:cNvCxnSpPr>
          <p:nvPr/>
        </p:nvCxnSpPr>
        <p:spPr>
          <a:xfrm>
            <a:off x="1764587" y="2789434"/>
            <a:ext cx="56508" cy="3493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8307337-0B98-4B1D-A685-E0CCAEB9058C}"/>
              </a:ext>
            </a:extLst>
          </p:cNvPr>
          <p:cNvCxnSpPr>
            <a:cxnSpLocks/>
            <a:stCxn id="8" idx="6"/>
            <a:endCxn id="15" idx="0"/>
          </p:cNvCxnSpPr>
          <p:nvPr/>
        </p:nvCxnSpPr>
        <p:spPr>
          <a:xfrm>
            <a:off x="2876764" y="2373331"/>
            <a:ext cx="1295401" cy="7739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1E185C1-D87A-4EBF-A2B7-1E6DC8C951A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166117" y="4631936"/>
            <a:ext cx="462338" cy="542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F065A7C-95D8-4D73-A432-B0772A318B8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199526" y="5551013"/>
            <a:ext cx="733746" cy="4503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5636F9B-1219-4AAA-9102-BC17E25993C4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 flipV="1">
            <a:off x="5157627" y="5245814"/>
            <a:ext cx="347423" cy="7555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00F0DD2C-2035-414E-9E9B-8A9C1524E5C6}"/>
              </a:ext>
            </a:extLst>
          </p:cNvPr>
          <p:cNvCxnSpPr>
            <a:cxnSpLocks/>
            <a:stCxn id="15" idx="2"/>
            <a:endCxn id="16" idx="1"/>
          </p:cNvCxnSpPr>
          <p:nvPr/>
        </p:nvCxnSpPr>
        <p:spPr>
          <a:xfrm>
            <a:off x="4172165" y="4631936"/>
            <a:ext cx="1332885" cy="6138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884952A6-396B-4131-9BF3-0C750884F328}"/>
              </a:ext>
            </a:extLst>
          </p:cNvPr>
          <p:cNvCxnSpPr>
            <a:cxnSpLocks/>
            <a:stCxn id="9" idx="4"/>
            <a:endCxn id="17" idx="0"/>
          </p:cNvCxnSpPr>
          <p:nvPr/>
        </p:nvCxnSpPr>
        <p:spPr>
          <a:xfrm>
            <a:off x="4880225" y="2792402"/>
            <a:ext cx="1750888" cy="34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69053D5-7FFD-4B0C-B461-2C632C6B64EB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 flipH="1">
            <a:off x="6380922" y="4623371"/>
            <a:ext cx="250191" cy="361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D2AD279-2F95-49E4-A3C4-3EAB2A90F7AE}"/>
              </a:ext>
            </a:extLst>
          </p:cNvPr>
          <p:cNvCxnSpPr>
            <a:cxnSpLocks/>
            <a:stCxn id="10" idx="4"/>
            <a:endCxn id="18" idx="0"/>
          </p:cNvCxnSpPr>
          <p:nvPr/>
        </p:nvCxnSpPr>
        <p:spPr>
          <a:xfrm>
            <a:off x="9987337" y="2803132"/>
            <a:ext cx="63358" cy="3485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>
            <a:extLst>
              <a:ext uri="{FF2B5EF4-FFF2-40B4-BE49-F238E27FC236}">
                <a16:creationId xmlns:a16="http://schemas.microsoft.com/office/drawing/2014/main" id="{17DC1FA8-FDC3-43F8-B12E-68721E04A72E}"/>
              </a:ext>
            </a:extLst>
          </p:cNvPr>
          <p:cNvSpPr/>
          <p:nvPr/>
        </p:nvSpPr>
        <p:spPr>
          <a:xfrm>
            <a:off x="6396520" y="1960195"/>
            <a:ext cx="2224355" cy="832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Слабо полярные целевые соединения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FF589329-78BC-42FF-8CAD-E3E4DD81768F}"/>
              </a:ext>
            </a:extLst>
          </p:cNvPr>
          <p:cNvCxnSpPr>
            <a:cxnSpLocks/>
            <a:endCxn id="14" idx="3"/>
          </p:cNvCxnSpPr>
          <p:nvPr/>
        </p:nvCxnSpPr>
        <p:spPr>
          <a:xfrm flipH="1">
            <a:off x="7256794" y="4608418"/>
            <a:ext cx="334954" cy="14266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DB90BA2-E255-4E38-8A01-B88A6C2DC1D6}"/>
              </a:ext>
            </a:extLst>
          </p:cNvPr>
          <p:cNvSpPr/>
          <p:nvPr/>
        </p:nvSpPr>
        <p:spPr>
          <a:xfrm>
            <a:off x="7658356" y="5133426"/>
            <a:ext cx="2224355" cy="747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АО на полярном адсорбенте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6C55498E-4E4D-4B04-823F-0D211CE8DC87}"/>
              </a:ext>
            </a:extLst>
          </p:cNvPr>
          <p:cNvCxnSpPr>
            <a:cxnSpLocks/>
            <a:stCxn id="34" idx="5"/>
            <a:endCxn id="40" idx="0"/>
          </p:cNvCxnSpPr>
          <p:nvPr/>
        </p:nvCxnSpPr>
        <p:spPr>
          <a:xfrm>
            <a:off x="8295126" y="2670528"/>
            <a:ext cx="475408" cy="2462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FE6C4F86-328D-4108-A804-D7B936246CA0}"/>
              </a:ext>
            </a:extLst>
          </p:cNvPr>
          <p:cNvCxnSpPr>
            <a:cxnSpLocks/>
            <a:stCxn id="40" idx="1"/>
            <a:endCxn id="14" idx="3"/>
          </p:cNvCxnSpPr>
          <p:nvPr/>
        </p:nvCxnSpPr>
        <p:spPr>
          <a:xfrm flipH="1">
            <a:off x="7256794" y="5506950"/>
            <a:ext cx="401562" cy="528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5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7753-21DC-4E16-88C1-5F3D434A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схема анализа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BC6B8-0800-4DB6-83B8-1330C4277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10178265" cy="374904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dirty="0"/>
              <a:t>1) отбор пробы; </a:t>
            </a:r>
          </a:p>
          <a:p>
            <a:pPr>
              <a:buFontTx/>
              <a:buNone/>
            </a:pPr>
            <a:r>
              <a:rPr lang="ru-RU" altLang="ru-RU" dirty="0"/>
              <a:t>2) первичная </a:t>
            </a:r>
            <a:r>
              <a:rPr lang="ru-RU" altLang="ru-RU" dirty="0" err="1"/>
              <a:t>пробоподготовка</a:t>
            </a:r>
            <a:r>
              <a:rPr lang="ru-RU" altLang="ru-RU" dirty="0"/>
              <a:t> </a:t>
            </a:r>
            <a:r>
              <a:rPr lang="ru-RU" altLang="ru-RU" dirty="0">
                <a:cs typeface="Arial" panose="020B0604020202020204" pitchFamily="34" charset="0"/>
              </a:rPr>
              <a:t>– </a:t>
            </a:r>
            <a:r>
              <a:rPr lang="ru-RU" altLang="ru-RU" dirty="0"/>
              <a:t>обработка пробы с целью консервации измеряемого параметра,  её транспортировка и хранение ; </a:t>
            </a:r>
          </a:p>
          <a:p>
            <a:pPr>
              <a:buFontTx/>
              <a:buNone/>
            </a:pPr>
            <a:r>
              <a:rPr lang="ru-RU" altLang="ru-RU" dirty="0"/>
              <a:t>3) вторичная </a:t>
            </a:r>
            <a:r>
              <a:rPr lang="ru-RU" altLang="ru-RU" dirty="0" err="1"/>
              <a:t>пробоподготовка</a:t>
            </a:r>
            <a:r>
              <a:rPr lang="ru-RU" altLang="ru-RU" dirty="0"/>
              <a:t> </a:t>
            </a:r>
            <a:r>
              <a:rPr lang="ru-RU" altLang="ru-RU" dirty="0">
                <a:cs typeface="Arial" panose="020B0604020202020204" pitchFamily="34" charset="0"/>
              </a:rPr>
              <a:t>–</a:t>
            </a:r>
            <a:r>
              <a:rPr lang="ru-RU" altLang="ru-RU" dirty="0"/>
              <a:t> подготовка пробы к анализу; </a:t>
            </a:r>
          </a:p>
          <a:p>
            <a:pPr>
              <a:buFontTx/>
              <a:buNone/>
            </a:pPr>
            <a:r>
              <a:rPr lang="ru-RU" altLang="ru-RU" dirty="0"/>
              <a:t>4) анализ пробы </a:t>
            </a:r>
            <a:r>
              <a:rPr lang="ru-RU" altLang="ru-RU" dirty="0">
                <a:cs typeface="Arial" panose="020B0604020202020204" pitchFamily="34" charset="0"/>
              </a:rPr>
              <a:t>– </a:t>
            </a:r>
            <a:r>
              <a:rPr lang="ru-RU" altLang="ru-RU" dirty="0"/>
              <a:t>измерение контролируемого параметра; </a:t>
            </a:r>
          </a:p>
          <a:p>
            <a:pPr>
              <a:buFontTx/>
              <a:buNone/>
            </a:pPr>
            <a:r>
              <a:rPr lang="ru-RU" altLang="ru-RU" dirty="0"/>
              <a:t>5) обработка и хранение результатов.</a:t>
            </a:r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55BFEA-ED13-4F90-98B2-135DD9E9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1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A22C0-DB68-46A1-BD6A-BFBBCEFB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>
                <a:latin typeface="+mn-lt"/>
              </a:rPr>
              <a:t>Алгоритм </a:t>
            </a:r>
            <a:r>
              <a:rPr lang="en-US" sz="3200" i="0" dirty="0" err="1">
                <a:solidFill>
                  <a:srgbClr val="AAC600"/>
                </a:solidFill>
                <a:effectLst/>
                <a:latin typeface="+mn-lt"/>
              </a:rPr>
              <a:t>QuEChERS</a:t>
            </a:r>
            <a:r>
              <a:rPr lang="ru-RU" sz="3200" dirty="0">
                <a:solidFill>
                  <a:srgbClr val="000000"/>
                </a:solidFill>
                <a:latin typeface="+mn-lt"/>
              </a:rPr>
              <a:t>:</a:t>
            </a:r>
            <a:br>
              <a:rPr lang="ru-RU" sz="3200" i="0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sz="320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3200" i="0" dirty="0">
                <a:solidFill>
                  <a:srgbClr val="AAC600"/>
                </a:solidFill>
                <a:effectLst/>
                <a:latin typeface="+mn-lt"/>
              </a:rPr>
              <a:t>Qu</a:t>
            </a:r>
            <a:r>
              <a:rPr lang="en-US" sz="3200" i="0" dirty="0">
                <a:solidFill>
                  <a:srgbClr val="000000"/>
                </a:solidFill>
                <a:effectLst/>
                <a:latin typeface="+mn-lt"/>
              </a:rPr>
              <a:t>ick   </a:t>
            </a:r>
            <a:r>
              <a:rPr lang="en-US" sz="3200" i="0" dirty="0">
                <a:solidFill>
                  <a:srgbClr val="AAC600"/>
                </a:solidFill>
                <a:effectLst/>
                <a:latin typeface="+mn-lt"/>
              </a:rPr>
              <a:t>E</a:t>
            </a:r>
            <a:r>
              <a:rPr lang="en-US" sz="3200" i="0" dirty="0">
                <a:solidFill>
                  <a:srgbClr val="000000"/>
                </a:solidFill>
                <a:effectLst/>
                <a:latin typeface="+mn-lt"/>
              </a:rPr>
              <a:t>asy   </a:t>
            </a:r>
            <a:r>
              <a:rPr lang="en-US" sz="3200" i="0" dirty="0">
                <a:solidFill>
                  <a:srgbClr val="AAC600"/>
                </a:solidFill>
                <a:effectLst/>
                <a:latin typeface="+mn-lt"/>
              </a:rPr>
              <a:t>Ch</a:t>
            </a:r>
            <a:r>
              <a:rPr lang="en-US" sz="3200" i="0" dirty="0">
                <a:solidFill>
                  <a:srgbClr val="000000"/>
                </a:solidFill>
                <a:effectLst/>
                <a:latin typeface="+mn-lt"/>
              </a:rPr>
              <a:t>eap   </a:t>
            </a:r>
            <a:r>
              <a:rPr lang="en-US" sz="3200" i="0" dirty="0">
                <a:solidFill>
                  <a:srgbClr val="AAC600"/>
                </a:solidFill>
                <a:effectLst/>
                <a:latin typeface="+mn-lt"/>
              </a:rPr>
              <a:t>E</a:t>
            </a:r>
            <a:r>
              <a:rPr lang="en-US" sz="3200" i="0" dirty="0">
                <a:solidFill>
                  <a:srgbClr val="000000"/>
                </a:solidFill>
                <a:effectLst/>
                <a:latin typeface="+mn-lt"/>
              </a:rPr>
              <a:t>ffective   </a:t>
            </a:r>
            <a:r>
              <a:rPr lang="en-US" sz="3200" i="0" dirty="0">
                <a:solidFill>
                  <a:srgbClr val="AAC600"/>
                </a:solidFill>
                <a:effectLst/>
                <a:latin typeface="+mn-lt"/>
              </a:rPr>
              <a:t>R</a:t>
            </a:r>
            <a:r>
              <a:rPr lang="en-US" sz="3200" i="0" dirty="0">
                <a:solidFill>
                  <a:srgbClr val="000000"/>
                </a:solidFill>
                <a:effectLst/>
                <a:latin typeface="+mn-lt"/>
              </a:rPr>
              <a:t>ugged   </a:t>
            </a:r>
            <a:r>
              <a:rPr lang="en-US" sz="3200" i="0" dirty="0">
                <a:solidFill>
                  <a:srgbClr val="AAC600"/>
                </a:solidFill>
                <a:effectLst/>
                <a:latin typeface="+mn-lt"/>
              </a:rPr>
              <a:t>S</a:t>
            </a:r>
            <a:r>
              <a:rPr lang="en-US" sz="3200" i="0" dirty="0">
                <a:solidFill>
                  <a:srgbClr val="000000"/>
                </a:solidFill>
                <a:effectLst/>
                <a:latin typeface="+mn-lt"/>
              </a:rPr>
              <a:t>afe</a:t>
            </a:r>
            <a:br>
              <a:rPr lang="en-US" sz="320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1800" b="0" i="0" u="none" strike="noStrike" baseline="0" dirty="0">
                <a:latin typeface="TimesNewRomanPSMT"/>
              </a:rPr>
              <a:t>быстрый</a:t>
            </a:r>
            <a:r>
              <a:rPr lang="en-US" sz="1800" b="0" i="0" u="none" strike="noStrike" baseline="0" dirty="0">
                <a:latin typeface="TimesNewRomanPSMT"/>
              </a:rPr>
              <a:t>	         </a:t>
            </a:r>
            <a:r>
              <a:rPr lang="ru-RU" sz="1800" b="0" i="0" u="none" strike="noStrike" baseline="0" dirty="0">
                <a:latin typeface="TimesNewRomanPSMT"/>
              </a:rPr>
              <a:t> простой</a:t>
            </a:r>
            <a:r>
              <a:rPr lang="en-US" sz="1800" b="0" i="0" u="none" strike="noStrike" baseline="0" dirty="0">
                <a:latin typeface="TimesNewRomanPSMT"/>
              </a:rPr>
              <a:t>           </a:t>
            </a:r>
            <a:r>
              <a:rPr lang="ru-RU" sz="1800" b="0" i="0" u="none" strike="noStrike" baseline="0" dirty="0">
                <a:latin typeface="TimesNewRomanPSMT"/>
              </a:rPr>
              <a:t>дешевый</a:t>
            </a:r>
            <a:r>
              <a:rPr lang="en-US" sz="1800" b="0" i="0" u="none" strike="noStrike" baseline="0" dirty="0">
                <a:latin typeface="TimesNewRomanPSMT"/>
              </a:rPr>
              <a:t>               </a:t>
            </a:r>
            <a:r>
              <a:rPr lang="ru-RU" sz="1800" b="0" i="0" u="none" strike="noStrike" baseline="0" dirty="0">
                <a:latin typeface="TimesNewRomanPSMT"/>
              </a:rPr>
              <a:t>эффективный</a:t>
            </a:r>
            <a:r>
              <a:rPr lang="en-US" sz="1800" b="0" i="0" u="none" strike="noStrike" baseline="0" dirty="0">
                <a:latin typeface="TimesNewRomanPSMT"/>
              </a:rPr>
              <a:t>             </a:t>
            </a:r>
            <a:r>
              <a:rPr lang="ru-RU" sz="1800" b="0" i="0" u="none" strike="noStrike" baseline="0" dirty="0">
                <a:latin typeface="TimesNewRomanPSMT"/>
              </a:rPr>
              <a:t>точный</a:t>
            </a:r>
            <a:r>
              <a:rPr lang="en-US" sz="1800" b="0" i="0" u="none" strike="noStrike" baseline="0" dirty="0">
                <a:latin typeface="TimesNewRomanPSMT"/>
              </a:rPr>
              <a:t>                  </a:t>
            </a:r>
            <a:r>
              <a:rPr lang="ru-RU" sz="1800" b="0" i="0" u="none" strike="noStrike" baseline="0" dirty="0">
                <a:latin typeface="TimesNewRomanPSMT"/>
              </a:rPr>
              <a:t>надежный</a:t>
            </a:r>
            <a:br>
              <a:rPr lang="en-US" sz="3200" i="0" dirty="0">
                <a:solidFill>
                  <a:srgbClr val="000000"/>
                </a:solidFill>
                <a:effectLst/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0A4CEA-B6EF-4DE6-8693-CAC22ECF09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sz="2900" b="0" i="0" dirty="0">
                <a:solidFill>
                  <a:srgbClr val="000000"/>
                </a:solidFill>
                <a:effectLst/>
              </a:rPr>
              <a:t>Процедура</a:t>
            </a:r>
            <a:r>
              <a:rPr lang="en-US" sz="29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2900" b="1" i="0" dirty="0" err="1">
                <a:solidFill>
                  <a:srgbClr val="AAC600"/>
                </a:solidFill>
                <a:effectLst/>
              </a:rPr>
              <a:t>QuEChERS</a:t>
            </a:r>
            <a:r>
              <a:rPr lang="en-US" sz="2900" b="0" i="0" dirty="0">
                <a:solidFill>
                  <a:srgbClr val="000000"/>
                </a:solidFill>
                <a:effectLst/>
              </a:rPr>
              <a:t> </a:t>
            </a:r>
            <a:r>
              <a:rPr lang="ru-RU" sz="2900" b="0" i="0" dirty="0">
                <a:solidFill>
                  <a:srgbClr val="000000"/>
                </a:solidFill>
                <a:effectLst/>
              </a:rPr>
              <a:t>включает в себя ряд простых аналитических шагов, позволяющих проводить быструю </a:t>
            </a:r>
            <a:r>
              <a:rPr lang="ru-RU" sz="2900" b="0" i="0" dirty="0" err="1">
                <a:solidFill>
                  <a:srgbClr val="000000"/>
                </a:solidFill>
                <a:effectLst/>
              </a:rPr>
              <a:t>пробоподготовку</a:t>
            </a:r>
            <a:r>
              <a:rPr lang="ru-RU" sz="2900" b="0" i="0" dirty="0">
                <a:solidFill>
                  <a:srgbClr val="000000"/>
                </a:solidFill>
                <a:effectLst/>
              </a:rPr>
              <a:t> и минимизировать вносимую погрешность. </a:t>
            </a:r>
          </a:p>
          <a:p>
            <a:pPr algn="just"/>
            <a:r>
              <a:rPr lang="ru-RU" sz="2900" b="0" i="0" dirty="0">
                <a:solidFill>
                  <a:srgbClr val="000000"/>
                </a:solidFill>
                <a:effectLst/>
              </a:rPr>
              <a:t>Процедура </a:t>
            </a:r>
            <a:r>
              <a:rPr lang="en-US" sz="2900" b="1" i="0" dirty="0" err="1">
                <a:solidFill>
                  <a:srgbClr val="AAC600"/>
                </a:solidFill>
                <a:effectLst/>
              </a:rPr>
              <a:t>QuEChERS</a:t>
            </a:r>
            <a:r>
              <a:rPr lang="en-US" sz="2900" b="0" i="0" dirty="0">
                <a:solidFill>
                  <a:srgbClr val="000000"/>
                </a:solidFill>
                <a:effectLst/>
              </a:rPr>
              <a:t> </a:t>
            </a:r>
            <a:r>
              <a:rPr lang="ru-RU" sz="2900" b="0" i="0" dirty="0">
                <a:solidFill>
                  <a:srgbClr val="000000"/>
                </a:solidFill>
                <a:effectLst/>
              </a:rPr>
              <a:t>позволяет получить пробы, которые напрямую совместимы с ГХ и ВЭЖХ</a:t>
            </a:r>
            <a:r>
              <a:rPr lang="en-US" sz="2900" b="0" i="0" dirty="0">
                <a:solidFill>
                  <a:srgbClr val="000000"/>
                </a:solidFill>
                <a:effectLst/>
              </a:rPr>
              <a:t>.</a:t>
            </a:r>
            <a:endParaRPr lang="ru-RU" sz="2900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2900" b="0" i="0" dirty="0">
                <a:solidFill>
                  <a:srgbClr val="000000"/>
                </a:solidFill>
                <a:effectLst/>
              </a:rPr>
              <a:t>Изначально процедура разработана для анализа ветеринарных препаратов в тканях животных, затем расширена на пестициды в материалах растительного происхождения</a:t>
            </a:r>
            <a:endParaRPr lang="ru-RU" sz="2900" dirty="0"/>
          </a:p>
          <a:p>
            <a:pPr algn="just"/>
            <a:endParaRPr lang="en-US" sz="29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4F193F-3977-4C9B-9AFF-3C3EF1B811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Weigh 10 g of sample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add 10 mL acetonitrile and internal standard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agitate intensively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add NaCl, MgSO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and buffering salts for phase-separation and pH-adjustment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agitate intensively and centrifuge </a:t>
            </a: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⇒ Raw extract</a:t>
            </a:r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take an aliquot of the upper organic phase and subject it to dispersive SPE cleanup (d-SPE) by mixing it with MgSO</a:t>
            </a:r>
            <a:r>
              <a:rPr lang="en-US" b="0" i="0" baseline="-250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and a sorbent (e.g. PSA) to remove water and undesired co-extractives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agitate shortly and centrifuge (optionally add Analyte Protecting Agents) </a:t>
            </a: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⇒ Final extract</a:t>
            </a:r>
            <a:endParaRPr lang="en-US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final extract can be analyzed directly by GC- and / or LC-techniques</a:t>
            </a:r>
          </a:p>
          <a:p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Both, extraction and cleanup can be scaled up or down as desired</a:t>
            </a:r>
            <a:endParaRPr lang="ru-RU" dirty="0"/>
          </a:p>
          <a:p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AFAC05-B8C2-48FA-8063-06698426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8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341C0-5EF7-4FA5-B1BD-DFCB4729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1. Определение различных групп стойких органических загрязнителей в водах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7F40E32-ADB9-4D67-8789-63CDAAAD9D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27" y="2103438"/>
            <a:ext cx="3595820" cy="374808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BCCC55E-01A5-498A-910C-00653C435E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Хроматограммы</a:t>
            </a:r>
            <a:r>
              <a:rPr lang="ru-RU" dirty="0"/>
              <a:t> экстракта сточной воды, загрязненной нефтепродуктами, с добавкой 500 </a:t>
            </a:r>
            <a:r>
              <a:rPr lang="ru-RU" dirty="0" err="1"/>
              <a:t>пг</a:t>
            </a:r>
            <a:r>
              <a:rPr lang="ru-RU" dirty="0"/>
              <a:t> промышленной смеси полихлорированных </a:t>
            </a:r>
            <a:r>
              <a:rPr lang="ru-RU" dirty="0" err="1"/>
              <a:t>терфенилов</a:t>
            </a:r>
            <a:endParaRPr lang="ru-RU" dirty="0"/>
          </a:p>
          <a:p>
            <a:r>
              <a:rPr lang="ru-RU" dirty="0"/>
              <a:t>а – до </a:t>
            </a:r>
            <a:r>
              <a:rPr lang="ru-RU" dirty="0" err="1"/>
              <a:t>очиски</a:t>
            </a:r>
            <a:r>
              <a:rPr lang="ru-RU" dirty="0"/>
              <a:t>, </a:t>
            </a:r>
            <a:r>
              <a:rPr lang="en-US" dirty="0"/>
              <a:t>b</a:t>
            </a:r>
            <a:r>
              <a:rPr lang="ru-RU" dirty="0"/>
              <a:t> – после очистки на окиси алюминия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77E845-B69B-4FC8-B0B5-561978DD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24386-128C-4651-9482-4B6A174D93A3}"/>
              </a:ext>
            </a:extLst>
          </p:cNvPr>
          <p:cNvSpPr txBox="1"/>
          <p:nvPr/>
        </p:nvSpPr>
        <p:spPr>
          <a:xfrm>
            <a:off x="350948" y="6285384"/>
            <a:ext cx="60951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b="0" i="0" dirty="0">
                <a:solidFill>
                  <a:srgbClr val="000000"/>
                </a:solidFill>
                <a:effectLst/>
              </a:rPr>
              <a:t>Сычев К.С. Подготовка пробы в газовой и жидкостной хроматографии. 2012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975331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F0F90-7C9B-4151-85AF-5681AC66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2. Определение пестицидов в растительных матрицах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F2D46A5-C800-471F-9A68-74AF28A284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08208"/>
            <a:ext cx="4664075" cy="373854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87AE11E-8003-46DA-86C1-72D4ED2E32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/>
              <a:t>Хроматограмма</a:t>
            </a:r>
            <a:r>
              <a:rPr lang="ru-RU" dirty="0"/>
              <a:t> образца пюре с добавкой пестицидов на уровне 0,667 мкг/мл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8B4CA1-6885-4BEF-A296-0C28E9F1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4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D8970-5B3E-4398-934B-C3A0CBA1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3. Определение </a:t>
            </a:r>
            <a:r>
              <a:rPr lang="ru-RU" dirty="0" err="1"/>
              <a:t>патулина</a:t>
            </a:r>
            <a:r>
              <a:rPr lang="ru-RU" dirty="0"/>
              <a:t> в соках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FE895A5-89AC-4494-9E1F-0116A40558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04" y="2103438"/>
            <a:ext cx="3683666" cy="374808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412B2E5-F3C2-480C-91A0-A9A1C92B0D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НФ ВЭЖХ </a:t>
            </a:r>
            <a:r>
              <a:rPr lang="ru-RU" dirty="0" err="1"/>
              <a:t>хроматограммы</a:t>
            </a:r>
            <a:r>
              <a:rPr lang="ru-RU" dirty="0"/>
              <a:t> образцов сока </a:t>
            </a:r>
          </a:p>
          <a:p>
            <a:r>
              <a:rPr lang="ru-RU" dirty="0"/>
              <a:t>а) с добавкой </a:t>
            </a:r>
            <a:r>
              <a:rPr lang="ru-RU" dirty="0" err="1"/>
              <a:t>патулина</a:t>
            </a:r>
            <a:r>
              <a:rPr lang="ru-RU" dirty="0"/>
              <a:t> 100 мкг/кг</a:t>
            </a:r>
          </a:p>
          <a:p>
            <a:r>
              <a:rPr lang="ru-RU" dirty="0"/>
              <a:t>б)  без </a:t>
            </a:r>
            <a:r>
              <a:rPr lang="ru-RU" dirty="0" err="1"/>
              <a:t>патулина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461D05-08BB-4AF0-B58A-2ABF79A8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6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5C20C-D193-469B-9E99-7D94BC55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4. Определение фурфурола и его производных в минеральных маслах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5E5AA07-AD75-4EFB-9E37-0BBA81863C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60449"/>
            <a:ext cx="4664075" cy="243406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CFABACA-D6FF-4631-8BD6-2FDBE4EE8D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ОФ ВЭЖХ </a:t>
            </a:r>
            <a:r>
              <a:rPr lang="ru-RU" dirty="0" err="1"/>
              <a:t>хроматограмма</a:t>
            </a:r>
            <a:r>
              <a:rPr lang="ru-RU" dirty="0"/>
              <a:t> минерального масла с добавками производных фурфурола 30 мкг/кг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BF6F24-D2FF-4C9F-9C71-B2E4C8B0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5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D068A-46D0-4203-A200-A05B8133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>
                <a:latin typeface="+mn-lt"/>
              </a:rPr>
              <a:t>Пример 5. </a:t>
            </a:r>
            <a:r>
              <a:rPr lang="ru-RU" sz="2000" i="0" u="none" strike="noStrike" baseline="0" dirty="0">
                <a:latin typeface="+mn-lt"/>
              </a:rPr>
              <a:t>ПРОБОПОДГОТОВКА </a:t>
            </a:r>
            <a:r>
              <a:rPr lang="en-US" sz="2000" i="0" u="none" strike="noStrike" baseline="0" dirty="0" err="1">
                <a:latin typeface="+mn-lt"/>
              </a:rPr>
              <a:t>QuEChERS</a:t>
            </a:r>
            <a:r>
              <a:rPr lang="en-US" sz="2000" i="0" u="none" strike="noStrike" baseline="0" dirty="0">
                <a:latin typeface="+mn-lt"/>
              </a:rPr>
              <a:t> </a:t>
            </a:r>
            <a:r>
              <a:rPr lang="ru-RU" sz="2000" i="0" u="none" strike="noStrike" baseline="0" dirty="0">
                <a:latin typeface="+mn-lt"/>
              </a:rPr>
              <a:t>ПРИ ОДНОВРЕМЕННОМ</a:t>
            </a:r>
            <a:br>
              <a:rPr lang="ru-RU" sz="2000" i="0" u="none" strike="noStrike" baseline="0" dirty="0">
                <a:latin typeface="+mn-lt"/>
              </a:rPr>
            </a:br>
            <a:r>
              <a:rPr lang="ru-RU" sz="2000" i="0" u="none" strike="noStrike" baseline="0" dirty="0">
                <a:latin typeface="+mn-lt"/>
              </a:rPr>
              <a:t>ОПРЕДЕЛЕНИИ ОСТАТОЧНЫХ КОЛИЧЕСТВ АНТИБИОТИКОВ</a:t>
            </a:r>
            <a:br>
              <a:rPr lang="ru-RU" sz="2000" i="0" u="none" strike="noStrike" baseline="0" dirty="0">
                <a:latin typeface="+mn-lt"/>
              </a:rPr>
            </a:br>
            <a:r>
              <a:rPr lang="ru-RU" sz="2000" i="0" u="none" strike="noStrike" baseline="0" dirty="0">
                <a:latin typeface="+mn-lt"/>
              </a:rPr>
              <a:t>ХИНОЛОНОВОГО РЯДА И ХЛОРАМФИНЕКОЛА</a:t>
            </a:r>
            <a:br>
              <a:rPr lang="ru-RU" sz="2000" i="0" u="none" strike="noStrike" baseline="0" dirty="0">
                <a:latin typeface="+mn-lt"/>
              </a:rPr>
            </a:br>
            <a:r>
              <a:rPr lang="ru-RU" sz="2000" i="0" u="none" strike="noStrike" baseline="0" dirty="0">
                <a:latin typeface="+mn-lt"/>
              </a:rPr>
              <a:t>В ПИЩЕВЫХ ПРОДУКТАХ МЕТОДОМ ВЭЖХ-ДМД</a:t>
            </a:r>
            <a:endParaRPr lang="ru-RU" sz="2000" dirty="0"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EB168C-BA28-464E-A945-FE34EBF803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sz="1800" b="0" i="0" u="none" strike="noStrike" baseline="0" dirty="0">
                <a:latin typeface="PragmaticaCondC"/>
              </a:rPr>
              <a:t>Предложен способ одновременного определения 6 антибиотиков </a:t>
            </a:r>
            <a:r>
              <a:rPr lang="ru-RU" sz="1800" b="0" i="0" u="none" strike="noStrike" baseline="0" dirty="0" err="1">
                <a:latin typeface="PragmaticaCondC"/>
              </a:rPr>
              <a:t>хинолонового</a:t>
            </a:r>
            <a:r>
              <a:rPr lang="ru-RU" sz="1800" b="0" i="0" u="none" strike="noStrike" baseline="0" dirty="0">
                <a:latin typeface="PragmaticaCondC"/>
              </a:rPr>
              <a:t> ряда и хлорамфеникола в пищевых продуктах</a:t>
            </a:r>
            <a:r>
              <a:rPr lang="en-US" sz="1800" b="0" i="0" u="none" strike="noStrike" baseline="0" dirty="0">
                <a:latin typeface="PragmaticaCondC"/>
              </a:rPr>
              <a:t> </a:t>
            </a:r>
            <a:r>
              <a:rPr lang="ru-RU" sz="1800" b="0" i="0" u="none" strike="noStrike" baseline="0" dirty="0">
                <a:latin typeface="PragmaticaCondC"/>
              </a:rPr>
              <a:t>методом ВЭЖХ с </a:t>
            </a:r>
            <a:r>
              <a:rPr lang="ru-RU" sz="1800" b="0" i="0" u="none" strike="noStrike" baseline="0" dirty="0" err="1">
                <a:latin typeface="PragmaticaCondC"/>
              </a:rPr>
              <a:t>диодноматричным</a:t>
            </a:r>
            <a:r>
              <a:rPr lang="ru-RU" sz="1800" b="0" i="0" u="none" strike="noStrike" baseline="0" dirty="0">
                <a:latin typeface="PragmaticaCondC"/>
              </a:rPr>
              <a:t> детектированием: </a:t>
            </a:r>
            <a:r>
              <a:rPr lang="ru-RU" sz="1800" b="0" i="0" u="none" strike="noStrike" baseline="0" dirty="0" err="1">
                <a:latin typeface="PragmaticaCondC"/>
              </a:rPr>
              <a:t>энофлоксацина</a:t>
            </a:r>
            <a:r>
              <a:rPr lang="ru-RU" sz="1800" b="0" i="0" u="none" strike="noStrike" baseline="0" dirty="0">
                <a:latin typeface="PragmaticaCondC"/>
              </a:rPr>
              <a:t>, </a:t>
            </a:r>
            <a:r>
              <a:rPr lang="ru-RU" sz="1800" b="0" i="0" u="none" strike="noStrike" baseline="0" dirty="0" err="1">
                <a:latin typeface="PragmaticaCondC"/>
              </a:rPr>
              <a:t>данофлоксацина</a:t>
            </a:r>
            <a:r>
              <a:rPr lang="ru-RU" sz="1800" b="0" i="0" u="none" strike="noStrike" baseline="0" dirty="0">
                <a:latin typeface="PragmaticaCondC"/>
              </a:rPr>
              <a:t>, </a:t>
            </a:r>
            <a:r>
              <a:rPr lang="ru-RU" sz="1800" b="0" i="0" u="none" strike="noStrike" baseline="0" dirty="0" err="1">
                <a:latin typeface="PragmaticaCondC"/>
              </a:rPr>
              <a:t>ломефлоксацина</a:t>
            </a:r>
            <a:r>
              <a:rPr lang="ru-RU" sz="1800" b="0" i="0" u="none" strike="noStrike" baseline="0" dirty="0">
                <a:latin typeface="PragmaticaCondC"/>
              </a:rPr>
              <a:t>, </a:t>
            </a:r>
            <a:r>
              <a:rPr lang="ru-RU" sz="1800" b="0" i="0" u="none" strike="noStrike" baseline="0" dirty="0" err="1">
                <a:latin typeface="PragmaticaCondC"/>
              </a:rPr>
              <a:t>энрофлоксацина</a:t>
            </a:r>
            <a:r>
              <a:rPr lang="ru-RU" sz="1800" b="0" i="0" u="none" strike="noStrike" baseline="0" dirty="0">
                <a:latin typeface="PragmaticaCondC"/>
              </a:rPr>
              <a:t>,</a:t>
            </a:r>
            <a:r>
              <a:rPr lang="en-US" sz="1800" b="0" i="0" u="none" strike="noStrike" baseline="0" dirty="0">
                <a:latin typeface="PragmaticaCondC"/>
              </a:rPr>
              <a:t> </a:t>
            </a:r>
            <a:r>
              <a:rPr lang="ru-RU" sz="1800" b="0" i="0" u="none" strike="noStrike" baseline="0" dirty="0" err="1">
                <a:latin typeface="PragmaticaCondC"/>
              </a:rPr>
              <a:t>дифлоксацина</a:t>
            </a:r>
            <a:r>
              <a:rPr lang="ru-RU" sz="1800" b="0" i="0" u="none" strike="noStrike" baseline="0" dirty="0">
                <a:latin typeface="PragmaticaCondC"/>
              </a:rPr>
              <a:t>, </a:t>
            </a:r>
            <a:r>
              <a:rPr lang="ru-RU" sz="1800" b="0" i="0" u="none" strike="noStrike" baseline="0" dirty="0" err="1">
                <a:latin typeface="PragmaticaCondC"/>
              </a:rPr>
              <a:t>оксолиновой</a:t>
            </a:r>
            <a:r>
              <a:rPr lang="ru-RU" sz="1800" b="0" i="0" u="none" strike="noStrike" baseline="0" dirty="0">
                <a:latin typeface="PragmaticaCondC"/>
              </a:rPr>
              <a:t> кислоты и хлорамфеникола c использованием упрощенной, быстрой и безопасной </a:t>
            </a:r>
            <a:r>
              <a:rPr lang="ru-RU" sz="1800" b="0" i="0" u="none" strike="noStrike" baseline="0" dirty="0" err="1">
                <a:latin typeface="PragmaticaCondC"/>
              </a:rPr>
              <a:t>пробоподготовки</a:t>
            </a:r>
            <a:r>
              <a:rPr lang="ru-RU" sz="1800" b="0" i="0" u="none" strike="noStrike" baseline="0" dirty="0">
                <a:latin typeface="PragmaticaCondC"/>
              </a:rPr>
              <a:t> </a:t>
            </a:r>
            <a:r>
              <a:rPr lang="ru-RU" sz="1800" b="0" i="0" u="none" strike="noStrike" baseline="0" dirty="0" err="1">
                <a:latin typeface="PragmaticaCondC"/>
              </a:rPr>
              <a:t>QuEChERS</a:t>
            </a:r>
            <a:r>
              <a:rPr lang="ru-RU" sz="1800" b="0" i="0" u="none" strike="noStrike" baseline="0" dirty="0">
                <a:latin typeface="PragmaticaCondC"/>
              </a:rPr>
              <a:t>. Пределы обнаружения антибиотиков при</a:t>
            </a:r>
            <a:r>
              <a:rPr lang="en-US" sz="1800" b="0" i="0" u="none" strike="noStrike" baseline="0" dirty="0">
                <a:latin typeface="PragmaticaCondC"/>
              </a:rPr>
              <a:t> </a:t>
            </a:r>
            <a:r>
              <a:rPr lang="ru-RU" sz="1800" b="0" i="0" u="none" strike="noStrike" baseline="0" dirty="0">
                <a:latin typeface="PragmaticaCondC"/>
              </a:rPr>
              <a:t>массе навески 5 г составили 0,002–0,04 мг/кг.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827EA7-9403-4B22-8F86-E8AFE902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9E5611-6E76-4FE0-B5B7-8B7EC478F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" y="2014194"/>
            <a:ext cx="5303520" cy="3544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0D4409-44D8-4BD3-8FD5-79333C77C857}"/>
              </a:ext>
            </a:extLst>
          </p:cNvPr>
          <p:cNvSpPr txBox="1"/>
          <p:nvPr/>
        </p:nvSpPr>
        <p:spPr>
          <a:xfrm>
            <a:off x="643419" y="5732624"/>
            <a:ext cx="6095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0" i="0" u="none" strike="noStrike" baseline="0" dirty="0" err="1"/>
              <a:t>Хроматограмма</a:t>
            </a:r>
            <a:r>
              <a:rPr lang="ru-RU" sz="1400" b="0" i="0" u="none" strike="noStrike" baseline="0" dirty="0"/>
              <a:t> смеси растворов антибиотиков (по 10 мкг/мл): </a:t>
            </a:r>
            <a:r>
              <a:rPr lang="ru-RU" sz="1400" b="0" i="1" u="none" strike="noStrike" baseline="0" dirty="0"/>
              <a:t>1 </a:t>
            </a:r>
            <a:r>
              <a:rPr lang="ru-RU" sz="1400" b="0" i="0" u="none" strike="noStrike" baseline="0" dirty="0"/>
              <a:t>– ЭНО, </a:t>
            </a:r>
            <a:r>
              <a:rPr lang="ru-RU" sz="1400" b="0" i="1" u="none" strike="noStrike" baseline="0" dirty="0"/>
              <a:t>2 </a:t>
            </a:r>
            <a:r>
              <a:rPr lang="ru-RU" sz="1400" b="0" i="0" u="none" strike="noStrike" baseline="0" dirty="0"/>
              <a:t>– ДАНО,</a:t>
            </a:r>
            <a:r>
              <a:rPr lang="en-US" sz="1400" b="0" i="0" u="none" strike="noStrike" baseline="0" dirty="0"/>
              <a:t> </a:t>
            </a:r>
            <a:r>
              <a:rPr lang="ru-RU" sz="1400" b="0" i="1" u="none" strike="noStrike" baseline="0" dirty="0"/>
              <a:t>3 </a:t>
            </a:r>
            <a:r>
              <a:rPr lang="ru-RU" sz="1400" b="0" i="0" u="none" strike="noStrike" baseline="0" dirty="0"/>
              <a:t>– ЛОМЕ, </a:t>
            </a:r>
            <a:r>
              <a:rPr lang="ru-RU" sz="1400" b="0" i="1" u="none" strike="noStrike" baseline="0" dirty="0"/>
              <a:t>4 </a:t>
            </a:r>
            <a:r>
              <a:rPr lang="ru-RU" sz="1400" b="0" i="0" u="none" strike="noStrike" baseline="0" dirty="0"/>
              <a:t>– ЭНРО, </a:t>
            </a:r>
            <a:r>
              <a:rPr lang="ru-RU" sz="1400" b="0" i="1" u="none" strike="noStrike" baseline="0" dirty="0"/>
              <a:t>5 </a:t>
            </a:r>
            <a:r>
              <a:rPr lang="ru-RU" sz="1400" b="0" i="0" u="none" strike="noStrike" baseline="0" dirty="0"/>
              <a:t>– ОКС, </a:t>
            </a:r>
            <a:r>
              <a:rPr lang="ru-RU" sz="1400" b="0" i="1" u="none" strike="noStrike" baseline="0" dirty="0"/>
              <a:t>6 </a:t>
            </a:r>
            <a:r>
              <a:rPr lang="ru-RU" sz="1400" b="0" i="0" u="none" strike="noStrike" baseline="0" dirty="0"/>
              <a:t>– ХЛФ, </a:t>
            </a:r>
            <a:r>
              <a:rPr lang="ru-RU" sz="1400" b="0" i="1" u="none" strike="noStrike" baseline="0" dirty="0"/>
              <a:t>7 </a:t>
            </a:r>
            <a:r>
              <a:rPr lang="ru-RU" sz="1400" b="0" i="0" u="none" strike="noStrike" baseline="0" dirty="0"/>
              <a:t>– ДИ</a:t>
            </a:r>
            <a:endParaRPr lang="ru-RU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2A11E1-9940-4A97-8E1A-D2926E5BA6A9}"/>
              </a:ext>
            </a:extLst>
          </p:cNvPr>
          <p:cNvSpPr txBox="1"/>
          <p:nvPr/>
        </p:nvSpPr>
        <p:spPr>
          <a:xfrm>
            <a:off x="315074" y="630653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0" i="1" u="none" strike="noStrike" baseline="0" dirty="0"/>
              <a:t>Н. М. Волкова и др. </a:t>
            </a:r>
            <a:r>
              <a:rPr lang="ru-RU" sz="1000" b="0" i="1" u="none" strike="noStrike" baseline="0" dirty="0" err="1"/>
              <a:t>Пробоподготовка</a:t>
            </a:r>
            <a:r>
              <a:rPr lang="ru-RU" sz="1000" b="0" i="1" u="none" strike="noStrike" baseline="0" dirty="0"/>
              <a:t> </a:t>
            </a:r>
            <a:r>
              <a:rPr lang="ru-RU" sz="1000" b="0" i="1" u="none" strike="noStrike" baseline="0" dirty="0" err="1"/>
              <a:t>QuEChERS</a:t>
            </a:r>
            <a:r>
              <a:rPr lang="ru-RU" sz="1000" b="0" i="1" u="none" strike="noStrike" baseline="0" dirty="0"/>
              <a:t> при определении количеств антибиотиков</a:t>
            </a:r>
            <a:endParaRPr lang="en-US" sz="1000" b="0" i="1" u="none" strike="noStrike" baseline="0" dirty="0"/>
          </a:p>
          <a:p>
            <a:r>
              <a:rPr lang="ru-RU" sz="1000" b="0" i="1" u="none" strike="noStrike" baseline="0" dirty="0"/>
              <a:t>Известия Саратовского ун-та. Новая сер. Сер. Химия. Биология. Экология. 2013. Т. 13, </a:t>
            </a:r>
            <a:r>
              <a:rPr lang="ru-RU" sz="1000" b="0" i="1" u="none" strike="noStrike" baseline="0" dirty="0" err="1"/>
              <a:t>вып</a:t>
            </a:r>
            <a:r>
              <a:rPr lang="ru-RU" sz="1000" b="0" i="1" u="none" strike="noStrike" baseline="0" dirty="0"/>
              <a:t>. 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8085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F3B90657-50F4-4B82-A5A7-1167CFEF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C74A5E-A206-4421-B41F-0326FD152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925" y="536011"/>
            <a:ext cx="9634762" cy="55745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F0400B-4D01-487E-8EF4-056ED23A52CA}"/>
              </a:ext>
            </a:extLst>
          </p:cNvPr>
          <p:cNvSpPr txBox="1"/>
          <p:nvPr/>
        </p:nvSpPr>
        <p:spPr>
          <a:xfrm>
            <a:off x="315074" y="630653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0" i="1" u="none" strike="noStrike" baseline="0" dirty="0"/>
              <a:t>Н. М. Волкова и др. </a:t>
            </a:r>
            <a:r>
              <a:rPr lang="ru-RU" sz="1000" b="0" i="1" u="none" strike="noStrike" baseline="0" dirty="0" err="1"/>
              <a:t>Пробоподготовка</a:t>
            </a:r>
            <a:r>
              <a:rPr lang="ru-RU" sz="1000" b="0" i="1" u="none" strike="noStrike" baseline="0" dirty="0"/>
              <a:t> </a:t>
            </a:r>
            <a:r>
              <a:rPr lang="ru-RU" sz="1000" b="0" i="1" u="none" strike="noStrike" baseline="0" dirty="0" err="1"/>
              <a:t>QuEChERS</a:t>
            </a:r>
            <a:r>
              <a:rPr lang="ru-RU" sz="1000" b="0" i="1" u="none" strike="noStrike" baseline="0" dirty="0"/>
              <a:t> при определении количеств антибиотиков</a:t>
            </a:r>
            <a:endParaRPr lang="en-US" sz="1000" b="0" i="1" u="none" strike="noStrike" baseline="0" dirty="0"/>
          </a:p>
          <a:p>
            <a:r>
              <a:rPr lang="ru-RU" sz="1000" b="0" i="1" u="none" strike="noStrike" baseline="0" dirty="0"/>
              <a:t>Известия Саратовского ун-та. Новая сер. Сер. Химия. Биология. Экология. 2013. Т. 13, </a:t>
            </a:r>
            <a:r>
              <a:rPr lang="ru-RU" sz="1000" b="0" i="1" u="none" strike="noStrike" baseline="0" dirty="0" err="1"/>
              <a:t>вып</a:t>
            </a:r>
            <a:r>
              <a:rPr lang="ru-RU" sz="1000" b="0" i="1" u="none" strike="noStrike" baseline="0" dirty="0"/>
              <a:t>. 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28174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/>
            <a:r>
              <a:rPr lang="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2C2E8-3670-4C94-A3D0-70FE9510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Отбор и предварительная обработка проб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9CEE9-0886-4DDF-8897-7E59829F3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0C107C7D-5ADC-4025-9019-73471151C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795" y="2144212"/>
            <a:ext cx="10660123" cy="3749040"/>
          </a:xfrm>
        </p:spPr>
        <p:txBody>
          <a:bodyPr/>
          <a:lstStyle/>
          <a:p>
            <a:r>
              <a:rPr lang="ru-RU" b="1" dirty="0"/>
              <a:t>Проба</a:t>
            </a:r>
            <a:r>
              <a:rPr lang="ru-RU" dirty="0"/>
              <a:t> – часть анализируемого материала, представительно отражающая его химический состав</a:t>
            </a:r>
          </a:p>
          <a:p>
            <a:r>
              <a:rPr lang="ru-RU" dirty="0"/>
              <a:t>Отбор жидких проб – жидкость тщательно перемешивают, после чего отбирают часть, необходимую для анализа</a:t>
            </a:r>
          </a:p>
          <a:p>
            <a:r>
              <a:rPr lang="ru-RU" dirty="0"/>
              <a:t>Отбор проб однородного твердого материала – отбирают часть материала, измельчают. Степень измельчения определяется требуемой навеской – чем тоньше размолот образец, тем меньшую навеску можно взять.</a:t>
            </a:r>
          </a:p>
          <a:p>
            <a:r>
              <a:rPr lang="ru-RU" dirty="0"/>
              <a:t>Отбор проб неоднородного твердого материала – отбор состоит из трех этапов: измельчение, просеивание и усреднение пробы (деление), например, методом </a:t>
            </a:r>
            <a:r>
              <a:rPr lang="ru-RU" dirty="0" err="1"/>
              <a:t>квартования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219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32FF1-1F24-40C4-8542-8302B9DF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Главные принципы пробоотбора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0A5CC4-0BA9-4D3C-849E-1F2914597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9772436" cy="3749040"/>
          </a:xfrm>
        </p:spPr>
        <p:txBody>
          <a:bodyPr>
            <a:noAutofit/>
          </a:bodyPr>
          <a:lstStyle/>
          <a:p>
            <a:pPr marL="0" indent="0" defTabSz="449263">
              <a:spcBef>
                <a:spcPts val="700"/>
              </a:spcBef>
              <a:buClr>
                <a:srgbClr val="000000"/>
              </a:buClr>
              <a:buSzPct val="4500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altLang="ru-RU" sz="2400" dirty="0"/>
              <a:t>- </a:t>
            </a:r>
            <a:r>
              <a:rPr lang="en-GB" altLang="ru-RU" sz="2400" dirty="0" err="1"/>
              <a:t>Проба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должна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отражать</a:t>
            </a:r>
            <a:r>
              <a:rPr lang="en-GB" altLang="ru-RU" sz="2400" dirty="0"/>
              <a:t> </a:t>
            </a:r>
            <a:r>
              <a:rPr lang="en-GB" altLang="ru-RU" sz="2400" dirty="0" err="1"/>
              <a:t>условия</a:t>
            </a:r>
            <a:r>
              <a:rPr lang="en-GB" altLang="ru-RU" sz="2400" dirty="0"/>
              <a:t> и </a:t>
            </a:r>
            <a:r>
              <a:rPr lang="en-GB" altLang="ru-RU" sz="2400" dirty="0" err="1"/>
              <a:t>место</a:t>
            </a:r>
            <a:r>
              <a:rPr lang="en-GB" altLang="ru-RU" sz="2400" dirty="0"/>
              <a:t> </a:t>
            </a:r>
            <a:r>
              <a:rPr lang="ru-RU" altLang="ru-RU" sz="2400" dirty="0"/>
              <a:t>отбора</a:t>
            </a:r>
            <a:endParaRPr lang="en-GB" altLang="ru-RU" sz="2400" dirty="0"/>
          </a:p>
          <a:p>
            <a:pPr marL="0" indent="0" defTabSz="449263">
              <a:spcBef>
                <a:spcPts val="700"/>
              </a:spcBef>
              <a:buClr>
                <a:srgbClr val="000000"/>
              </a:buClr>
              <a:buSzPct val="4500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altLang="ru-RU" sz="2400" dirty="0"/>
              <a:t>- </a:t>
            </a:r>
            <a:r>
              <a:rPr lang="en-GB" altLang="ru-RU" sz="2400" dirty="0" err="1"/>
              <a:t>Отбор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пробы</a:t>
            </a:r>
            <a:r>
              <a:rPr lang="en-GB" altLang="ru-RU" sz="2400" dirty="0"/>
              <a:t>, </a:t>
            </a:r>
            <a:r>
              <a:rPr lang="en-GB" altLang="ru-RU" sz="2400" dirty="0" err="1"/>
              <a:t>хранение</a:t>
            </a:r>
            <a:r>
              <a:rPr lang="en-GB" altLang="ru-RU" sz="2400" dirty="0"/>
              <a:t>, </a:t>
            </a:r>
            <a:r>
              <a:rPr lang="en-GB" altLang="ru-RU" sz="2400" dirty="0" err="1"/>
              <a:t>транспортировка</a:t>
            </a:r>
            <a:r>
              <a:rPr lang="en-GB" altLang="ru-RU" sz="2400" dirty="0"/>
              <a:t> и </a:t>
            </a:r>
            <a:r>
              <a:rPr lang="en-GB" altLang="ru-RU" sz="2400" dirty="0" err="1"/>
              <a:t>работа</a:t>
            </a:r>
            <a:r>
              <a:rPr lang="en-GB" altLang="ru-RU" sz="2400" dirty="0"/>
              <a:t> с </a:t>
            </a:r>
            <a:r>
              <a:rPr lang="en-GB" altLang="ru-RU" sz="2400" dirty="0" err="1"/>
              <a:t>ней</a:t>
            </a:r>
            <a:r>
              <a:rPr lang="en-GB" altLang="ru-RU" sz="2400" dirty="0"/>
              <a:t> </a:t>
            </a:r>
            <a:r>
              <a:rPr lang="ru-RU" altLang="ru-RU" sz="2400" dirty="0"/>
              <a:t>не </a:t>
            </a:r>
            <a:r>
              <a:rPr lang="en-GB" altLang="ru-RU" sz="2400" dirty="0" err="1"/>
              <a:t>должны</a:t>
            </a:r>
            <a:r>
              <a:rPr lang="en-GB" altLang="ru-RU" sz="2400" dirty="0"/>
              <a:t> </a:t>
            </a:r>
            <a:r>
              <a:rPr lang="ru-RU" altLang="ru-RU" sz="2400" dirty="0"/>
              <a:t>вносить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изменений</a:t>
            </a:r>
            <a:r>
              <a:rPr lang="en-GB" altLang="ru-RU" sz="2400" dirty="0"/>
              <a:t> в </a:t>
            </a:r>
            <a:r>
              <a:rPr lang="en-GB" altLang="ru-RU" sz="2400" dirty="0" err="1"/>
              <a:t>содержани</a:t>
            </a:r>
            <a:r>
              <a:rPr lang="ru-RU" altLang="ru-RU" sz="2400" dirty="0"/>
              <a:t>е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определяемых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компонентов</a:t>
            </a:r>
            <a:r>
              <a:rPr lang="en-GB" altLang="ru-RU" sz="2400" dirty="0"/>
              <a:t> и в </a:t>
            </a:r>
            <a:r>
              <a:rPr lang="en-GB" altLang="ru-RU" sz="2400" dirty="0" err="1"/>
              <a:t>свойства</a:t>
            </a:r>
            <a:r>
              <a:rPr lang="en-GB" altLang="ru-RU" sz="2400" dirty="0"/>
              <a:t> </a:t>
            </a:r>
            <a:r>
              <a:rPr lang="en-GB" altLang="ru-RU" sz="2400" dirty="0" err="1"/>
              <a:t>самого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анализируемого</a:t>
            </a:r>
            <a:r>
              <a:rPr lang="en-GB" altLang="ru-RU" sz="2400" dirty="0"/>
              <a:t> </a:t>
            </a:r>
            <a:r>
              <a:rPr lang="ru-RU" altLang="ru-RU" sz="2400" dirty="0"/>
              <a:t>образца</a:t>
            </a:r>
            <a:endParaRPr lang="en-GB" altLang="ru-RU" sz="2400" dirty="0"/>
          </a:p>
          <a:p>
            <a:pPr marL="0" indent="0" defTabSz="449263">
              <a:spcBef>
                <a:spcPts val="650"/>
              </a:spcBef>
              <a:buClr>
                <a:srgbClr val="000000"/>
              </a:buClr>
              <a:buSzPct val="4500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altLang="ru-RU" sz="2400" dirty="0"/>
              <a:t>- </a:t>
            </a:r>
            <a:r>
              <a:rPr lang="en-GB" altLang="ru-RU" sz="2400" dirty="0" err="1"/>
              <a:t>Количество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пробы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должн</a:t>
            </a:r>
            <a:r>
              <a:rPr lang="ru-RU" altLang="ru-RU" sz="2400" dirty="0"/>
              <a:t>о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быть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достаточным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для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анализа</a:t>
            </a:r>
            <a:r>
              <a:rPr lang="en-GB" altLang="ru-RU" sz="2400" dirty="0"/>
              <a:t> и </a:t>
            </a:r>
            <a:r>
              <a:rPr lang="en-GB" altLang="ru-RU" sz="2400" dirty="0" err="1"/>
              <a:t>соответствовать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применяемой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методике</a:t>
            </a:r>
            <a:endParaRPr lang="en-GB" altLang="ru-RU" sz="2400" dirty="0"/>
          </a:p>
          <a:p>
            <a:endParaRPr lang="ru-RU" sz="240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8039E-18BF-4BDF-830A-A9EBCA7E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E2591EA-E782-4B9E-9CEB-81AD76C1E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108" y="618504"/>
            <a:ext cx="4663440" cy="3749040"/>
          </a:xfrm>
        </p:spPr>
        <p:txBody>
          <a:bodyPr>
            <a:normAutofit lnSpcReduction="10000"/>
          </a:bodyPr>
          <a:lstStyle/>
          <a:p>
            <a:pPr marL="608013" indent="-608013" defTabSz="449263">
              <a:spcBef>
                <a:spcPts val="800"/>
              </a:spcBef>
              <a:buClr>
                <a:srgbClr val="000000"/>
              </a:buClr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1800" dirty="0" err="1"/>
              <a:t>Выбор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места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отбора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зависит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от</a:t>
            </a:r>
            <a:r>
              <a:rPr lang="en-GB" altLang="ru-RU" sz="1800" dirty="0"/>
              <a:t> </a:t>
            </a:r>
            <a:r>
              <a:rPr lang="en-GB" altLang="ru-RU" sz="1800" dirty="0" err="1"/>
              <a:t>целей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анализа</a:t>
            </a:r>
            <a:endParaRPr lang="en-GB" altLang="ru-RU" sz="1800" dirty="0"/>
          </a:p>
          <a:p>
            <a:pPr marL="0" indent="0" defTabSz="449263">
              <a:spcBef>
                <a:spcPts val="800"/>
              </a:spcBef>
              <a:buClr>
                <a:srgbClr val="000000"/>
              </a:buClr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1800" dirty="0" err="1"/>
              <a:t>Виды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отбора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</a:t>
            </a:r>
            <a:r>
              <a:rPr lang="en-GB" altLang="ru-RU" sz="1800" dirty="0"/>
              <a:t> :</a:t>
            </a:r>
          </a:p>
          <a:p>
            <a:pPr marL="608013" indent="-608013" defTabSz="449263">
              <a:spcBef>
                <a:spcPts val="8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1800" dirty="0" err="1"/>
              <a:t>Разовый</a:t>
            </a:r>
            <a:r>
              <a:rPr lang="en-GB" altLang="ru-RU" sz="1800" dirty="0"/>
              <a:t>;</a:t>
            </a:r>
          </a:p>
          <a:p>
            <a:pPr marL="608013" indent="-608013" defTabSz="449263">
              <a:spcBef>
                <a:spcPts val="8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1800" dirty="0" err="1"/>
              <a:t>Серийный</a:t>
            </a:r>
            <a:r>
              <a:rPr lang="en-GB" altLang="ru-RU" sz="1800" dirty="0"/>
              <a:t>:</a:t>
            </a:r>
            <a:endParaRPr lang="ru-RU" altLang="ru-RU" sz="1800" dirty="0"/>
          </a:p>
          <a:p>
            <a:pPr marL="882333" lvl="1" indent="-608013" defTabSz="449263">
              <a:spcBef>
                <a:spcPts val="8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ru-RU" altLang="ru-RU" dirty="0"/>
              <a:t>З</a:t>
            </a:r>
            <a:r>
              <a:rPr lang="en-GB" altLang="ru-RU" dirty="0" err="1"/>
              <a:t>ональный</a:t>
            </a:r>
            <a:endParaRPr lang="ru-RU" altLang="ru-RU" dirty="0"/>
          </a:p>
          <a:p>
            <a:pPr marL="882333" lvl="1" indent="-608013" defTabSz="449263">
              <a:spcBef>
                <a:spcPts val="8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dirty="0" err="1"/>
              <a:t>временной</a:t>
            </a:r>
            <a:r>
              <a:rPr lang="en-GB" altLang="ru-RU" dirty="0"/>
              <a:t>.</a:t>
            </a:r>
          </a:p>
          <a:p>
            <a:pPr marL="0" indent="0" defTabSz="449263">
              <a:spcBef>
                <a:spcPts val="800"/>
              </a:spcBef>
              <a:buClr>
                <a:srgbClr val="000000"/>
              </a:buClr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1800" dirty="0" err="1"/>
              <a:t>Виды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</a:t>
            </a:r>
            <a:r>
              <a:rPr lang="en-GB" altLang="ru-RU" sz="1800" dirty="0"/>
              <a:t> :</a:t>
            </a:r>
          </a:p>
          <a:p>
            <a:pPr marL="608013" indent="-608013" defTabSz="449263">
              <a:spcBef>
                <a:spcPts val="8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1800" dirty="0" err="1"/>
              <a:t>Простые</a:t>
            </a:r>
            <a:r>
              <a:rPr lang="en-GB" altLang="ru-RU" sz="1800" dirty="0"/>
              <a:t>;</a:t>
            </a:r>
          </a:p>
          <a:p>
            <a:pPr marL="608013" indent="-608013" defTabSz="449263">
              <a:spcBef>
                <a:spcPts val="8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GB" altLang="ru-RU" sz="1800" dirty="0" err="1"/>
              <a:t>Смешанные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B3FCD7-8131-4362-BD2B-6D82E14B6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55D936F-9771-46A1-8B4F-260BAC5CE684}"/>
              </a:ext>
            </a:extLst>
          </p:cNvPr>
          <p:cNvSpPr/>
          <p:nvPr/>
        </p:nvSpPr>
        <p:spPr>
          <a:xfrm>
            <a:off x="7104580" y="549668"/>
            <a:ext cx="1993187" cy="1053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Проба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11DF6C5-5C14-4529-86A0-1B71037AA95B}"/>
              </a:ext>
            </a:extLst>
          </p:cNvPr>
          <p:cNvSpPr/>
          <p:nvPr/>
        </p:nvSpPr>
        <p:spPr>
          <a:xfrm>
            <a:off x="4387065" y="2363056"/>
            <a:ext cx="2142162" cy="924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Точечная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D625EDE-FB4C-492E-B5E3-3BFC55EE79FC}"/>
              </a:ext>
            </a:extLst>
          </p:cNvPr>
          <p:cNvSpPr/>
          <p:nvPr/>
        </p:nvSpPr>
        <p:spPr>
          <a:xfrm>
            <a:off x="9097767" y="2361343"/>
            <a:ext cx="2142162" cy="924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Средняя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C6B3D10-40EE-4FFC-878B-FC7FFFAB9834}"/>
              </a:ext>
            </a:extLst>
          </p:cNvPr>
          <p:cNvSpPr/>
          <p:nvPr/>
        </p:nvSpPr>
        <p:spPr>
          <a:xfrm>
            <a:off x="4385695" y="3982777"/>
            <a:ext cx="2142162" cy="924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Генеральная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40BF3A3-8B3C-435E-A092-7773AC74B94F}"/>
              </a:ext>
            </a:extLst>
          </p:cNvPr>
          <p:cNvSpPr/>
          <p:nvPr/>
        </p:nvSpPr>
        <p:spPr>
          <a:xfrm>
            <a:off x="7030092" y="3984318"/>
            <a:ext cx="2142162" cy="924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Лабораторная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56B41B5-FE5C-4947-9FF0-BA557AAA8393}"/>
              </a:ext>
            </a:extLst>
          </p:cNvPr>
          <p:cNvSpPr/>
          <p:nvPr/>
        </p:nvSpPr>
        <p:spPr>
          <a:xfrm>
            <a:off x="9609762" y="3982777"/>
            <a:ext cx="2142162" cy="924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Аналитическая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5EC0F49-05B7-41CD-95AC-42BC6F28DAAC}"/>
              </a:ext>
            </a:extLst>
          </p:cNvPr>
          <p:cNvSpPr/>
          <p:nvPr/>
        </p:nvSpPr>
        <p:spPr>
          <a:xfrm>
            <a:off x="9609762" y="5207285"/>
            <a:ext cx="2142162" cy="924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Навески, </a:t>
            </a:r>
            <a:r>
              <a:rPr lang="ru-RU" dirty="0" err="1"/>
              <a:t>аликвоты</a:t>
            </a:r>
            <a:endParaRPr lang="ru-RU" dirty="0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5901E92-D132-49E3-8276-545603677F2E}"/>
              </a:ext>
            </a:extLst>
          </p:cNvPr>
          <p:cNvCxnSpPr>
            <a:stCxn id="6" idx="3"/>
            <a:endCxn id="7" idx="0"/>
          </p:cNvCxnSpPr>
          <p:nvPr/>
        </p:nvCxnSpPr>
        <p:spPr>
          <a:xfrm flipH="1">
            <a:off x="5458146" y="1448546"/>
            <a:ext cx="1938329" cy="9145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99D77A3-415E-441E-B707-CF808626867A}"/>
              </a:ext>
            </a:extLst>
          </p:cNvPr>
          <p:cNvCxnSpPr>
            <a:cxnSpLocks/>
            <a:stCxn id="6" idx="5"/>
            <a:endCxn id="9" idx="0"/>
          </p:cNvCxnSpPr>
          <p:nvPr/>
        </p:nvCxnSpPr>
        <p:spPr>
          <a:xfrm>
            <a:off x="8805872" y="1448546"/>
            <a:ext cx="1362976" cy="9127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57D7207-6A47-497D-8474-FC713581FD82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5456776" y="3287730"/>
            <a:ext cx="1370" cy="6950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59D898D-36A6-4D4A-9FC3-ABF8D07604A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456776" y="2806470"/>
            <a:ext cx="3642362" cy="11763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81C6E0A5-ABA0-4E6F-BA02-17B34A366A8B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 flipH="1">
            <a:off x="8101173" y="3286017"/>
            <a:ext cx="2067675" cy="6983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2837CF1-DE2E-4EF4-BAB7-4A79765EBACA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>
            <a:off x="10168848" y="3286017"/>
            <a:ext cx="511995" cy="6967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4014B74-44B6-47E8-AD40-CEC72FE0203F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6527857" y="4445114"/>
            <a:ext cx="502235" cy="15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2BE7B2E3-765D-43E8-AB41-0F4AF1145943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9172254" y="4445114"/>
            <a:ext cx="437508" cy="15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CE9ABF82-1BC0-490A-8EB5-58214B4E0F09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10680843" y="4907451"/>
            <a:ext cx="0" cy="2998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16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0CF82-B3CE-4F49-A66E-B578C3255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Средние пробы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8EEB1-069F-4203-9FFC-FD55C2C50D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ru-RU" sz="1800" dirty="0" err="1"/>
              <a:t>Генеральная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проба</a:t>
            </a:r>
            <a:r>
              <a:rPr lang="en-GB" altLang="ru-RU" sz="1800" dirty="0"/>
              <a:t> – </a:t>
            </a:r>
            <a:r>
              <a:rPr lang="en-GB" altLang="ru-RU" sz="1800" dirty="0" err="1"/>
              <a:t>первичная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грубая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проба</a:t>
            </a:r>
            <a:r>
              <a:rPr lang="en-GB" altLang="ru-RU" sz="1800" dirty="0"/>
              <a:t>, </a:t>
            </a:r>
            <a:r>
              <a:rPr lang="en-GB" altLang="ru-RU" sz="1800" dirty="0" err="1"/>
              <a:t>взятая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из</a:t>
            </a:r>
            <a:r>
              <a:rPr lang="en-GB" altLang="ru-RU" sz="1800" dirty="0"/>
              <a:t> </a:t>
            </a:r>
            <a:r>
              <a:rPr lang="ru-RU" altLang="ru-RU" sz="1800" dirty="0"/>
              <a:t>анализируемого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объекта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путем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объединения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необходимого</a:t>
            </a:r>
            <a:r>
              <a:rPr lang="en-GB" altLang="ru-RU" sz="1800" dirty="0"/>
              <a:t> </a:t>
            </a:r>
            <a:r>
              <a:rPr lang="en-GB" altLang="ru-RU" sz="1800" dirty="0" err="1"/>
              <a:t>числа</a:t>
            </a:r>
            <a:r>
              <a:rPr lang="en-GB" altLang="ru-RU" sz="1800" dirty="0"/>
              <a:t> </a:t>
            </a:r>
            <a:r>
              <a:rPr lang="en-GB" altLang="ru-RU" sz="1800" dirty="0" err="1"/>
              <a:t>точечных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</a:t>
            </a:r>
            <a:endParaRPr lang="ru-RU" altLang="ru-RU" sz="1800" dirty="0"/>
          </a:p>
          <a:p>
            <a:r>
              <a:rPr lang="en-GB" altLang="ru-RU" sz="1800" dirty="0" err="1"/>
              <a:t>Лабораторная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проба</a:t>
            </a:r>
            <a:r>
              <a:rPr lang="en-GB" altLang="ru-RU" sz="1800" dirty="0"/>
              <a:t> –</a:t>
            </a:r>
            <a:r>
              <a:rPr lang="ru-RU" altLang="ru-RU" sz="1800" dirty="0"/>
              <a:t> </a:t>
            </a:r>
            <a:r>
              <a:rPr lang="en-GB" altLang="ru-RU" sz="1800" dirty="0" err="1"/>
              <a:t>проба</a:t>
            </a:r>
            <a:r>
              <a:rPr lang="en-GB" altLang="ru-RU" sz="1800" dirty="0"/>
              <a:t>, </a:t>
            </a:r>
            <a:r>
              <a:rPr lang="en-GB" altLang="ru-RU" sz="1800" dirty="0" err="1"/>
              <a:t>полученная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при</a:t>
            </a:r>
            <a:r>
              <a:rPr lang="en-GB" altLang="ru-RU" sz="1800" dirty="0"/>
              <a:t> </a:t>
            </a:r>
            <a:r>
              <a:rPr lang="en-GB" altLang="ru-RU" sz="1800" dirty="0" err="1"/>
              <a:t>сокращении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генеральной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пробы</a:t>
            </a:r>
            <a:r>
              <a:rPr lang="en-GB" altLang="ru-RU" sz="1800" dirty="0"/>
              <a:t> и </a:t>
            </a:r>
            <a:r>
              <a:rPr lang="en-GB" altLang="ru-RU" sz="1800" dirty="0" err="1"/>
              <a:t>поступившая</a:t>
            </a:r>
            <a:r>
              <a:rPr lang="en-GB" altLang="ru-RU" sz="1800" dirty="0"/>
              <a:t> в </a:t>
            </a:r>
            <a:r>
              <a:rPr lang="en-GB" altLang="ru-RU" sz="1800" dirty="0" err="1"/>
              <a:t>лабораторию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для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анализа</a:t>
            </a:r>
            <a:r>
              <a:rPr lang="en-GB" altLang="ru-RU" sz="1800" dirty="0"/>
              <a:t>. В </a:t>
            </a:r>
            <a:r>
              <a:rPr lang="en-GB" altLang="ru-RU" sz="1800" dirty="0" err="1"/>
              <a:t>лаборатории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ее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делят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на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</a:t>
            </a:r>
            <a:r>
              <a:rPr lang="ru-RU" altLang="ru-RU" sz="1800" dirty="0"/>
              <a:t>у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для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предварительных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испытаний</a:t>
            </a:r>
            <a:r>
              <a:rPr lang="ru-RU" altLang="ru-RU" dirty="0"/>
              <a:t>,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</a:t>
            </a:r>
            <a:r>
              <a:rPr lang="ru-RU" altLang="ru-RU" sz="1800" dirty="0"/>
              <a:t>у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для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арбитражных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анализов</a:t>
            </a:r>
            <a:r>
              <a:rPr lang="ru-RU" altLang="ru-RU" sz="1800" dirty="0"/>
              <a:t> и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анализируем</a:t>
            </a:r>
            <a:r>
              <a:rPr lang="ru-RU" altLang="ru-RU" sz="1800" dirty="0"/>
              <a:t>ую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</a:t>
            </a:r>
            <a:r>
              <a:rPr lang="ru-RU" altLang="ru-RU" sz="1800" dirty="0"/>
              <a:t>у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4C73EB-0F10-4E40-9C3D-A205A7D353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ru-RU" sz="1800" dirty="0" err="1"/>
              <a:t>Анализируемая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проба</a:t>
            </a:r>
            <a:r>
              <a:rPr lang="en-GB" altLang="ru-RU" sz="1800" dirty="0"/>
              <a:t> – </a:t>
            </a:r>
            <a:r>
              <a:rPr lang="en-GB" altLang="ru-RU" sz="1800" dirty="0" err="1"/>
              <a:t>часть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лабораторной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пробы</a:t>
            </a:r>
            <a:r>
              <a:rPr lang="en-GB" altLang="ru-RU" sz="1800" dirty="0"/>
              <a:t>, </a:t>
            </a:r>
            <a:r>
              <a:rPr lang="en-GB" altLang="ru-RU" sz="1800" dirty="0" err="1"/>
              <a:t>применяемая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для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выполнения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аналитических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определений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всех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контролируемых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компонентов</a:t>
            </a:r>
            <a:r>
              <a:rPr lang="ru-RU" altLang="ru-RU" dirty="0"/>
              <a:t>.</a:t>
            </a:r>
          </a:p>
          <a:p>
            <a:r>
              <a:rPr lang="en-GB" altLang="ru-RU" sz="1800" dirty="0" err="1"/>
              <a:t>Из</a:t>
            </a:r>
            <a:r>
              <a:rPr lang="en-GB" altLang="ru-RU" sz="1800" dirty="0"/>
              <a:t> </a:t>
            </a:r>
            <a:r>
              <a:rPr lang="ru-RU" altLang="ru-RU" sz="1800" dirty="0"/>
              <a:t>анализируемой пробы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берутся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отдельные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навески</a:t>
            </a:r>
            <a:r>
              <a:rPr lang="ru-RU" altLang="ru-RU" sz="1800" dirty="0"/>
              <a:t> </a:t>
            </a:r>
            <a:r>
              <a:rPr lang="en-GB" altLang="ru-RU" sz="1800" dirty="0"/>
              <a:t>(</a:t>
            </a:r>
            <a:r>
              <a:rPr lang="en-GB" altLang="ru-RU" sz="1800" dirty="0" err="1"/>
              <a:t>для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твердых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веществ</a:t>
            </a:r>
            <a:r>
              <a:rPr lang="en-GB" altLang="ru-RU" sz="1800" dirty="0"/>
              <a:t>) </a:t>
            </a:r>
            <a:r>
              <a:rPr lang="en-GB" altLang="ru-RU" sz="1800" dirty="0" err="1"/>
              <a:t>или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аликвоты</a:t>
            </a:r>
            <a:r>
              <a:rPr lang="en-GB" altLang="ru-RU" sz="1800" dirty="0"/>
              <a:t> (</a:t>
            </a:r>
            <a:r>
              <a:rPr lang="en-GB" altLang="ru-RU" sz="1800" dirty="0" err="1"/>
              <a:t>для</a:t>
            </a:r>
            <a:r>
              <a:rPr lang="en-GB" altLang="ru-RU" sz="1800" dirty="0"/>
              <a:t> </a:t>
            </a:r>
            <a:r>
              <a:rPr lang="en-GB" altLang="ru-RU" sz="1800" dirty="0" err="1"/>
              <a:t>жидкостей</a:t>
            </a:r>
            <a:r>
              <a:rPr lang="en-GB" altLang="ru-RU" sz="1800" dirty="0"/>
              <a:t> и </a:t>
            </a:r>
            <a:r>
              <a:rPr lang="en-GB" altLang="ru-RU" sz="1800" dirty="0" err="1"/>
              <a:t>газов</a:t>
            </a:r>
            <a:r>
              <a:rPr lang="en-GB" altLang="ru-RU" sz="1800" dirty="0"/>
              <a:t>)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2888F-C875-4681-A849-840FD7A4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A9C244C-3474-4E92-886D-78CDCBAF1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4084" y="710312"/>
            <a:ext cx="4663440" cy="3749040"/>
          </a:xfrm>
        </p:spPr>
        <p:txBody>
          <a:bodyPr/>
          <a:lstStyle/>
          <a:p>
            <a:r>
              <a:rPr lang="ru-RU" dirty="0"/>
              <a:t>1- конденсация или экстракция из газовой фазы</a:t>
            </a:r>
          </a:p>
          <a:p>
            <a:r>
              <a:rPr lang="ru-RU" dirty="0"/>
              <a:t>2 – непосредственный ввод пробы или жидкостная экстракция</a:t>
            </a:r>
          </a:p>
          <a:p>
            <a:r>
              <a:rPr lang="ru-RU" dirty="0"/>
              <a:t>3 – растворение, мокрое разложение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6E3092-4421-4CB1-A348-CB3DFEAF2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A3F8555-002C-4D15-90BC-D57D314F9A1D}"/>
              </a:ext>
            </a:extLst>
          </p:cNvPr>
          <p:cNvSpPr/>
          <p:nvPr/>
        </p:nvSpPr>
        <p:spPr>
          <a:xfrm>
            <a:off x="904126" y="708917"/>
            <a:ext cx="1366463" cy="606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газ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146577B-24FC-4499-97B4-4D971B269448}"/>
              </a:ext>
            </a:extLst>
          </p:cNvPr>
          <p:cNvSpPr/>
          <p:nvPr/>
        </p:nvSpPr>
        <p:spPr>
          <a:xfrm>
            <a:off x="904126" y="1623317"/>
            <a:ext cx="1366463" cy="606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жидкость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9436958-5CF0-4A0E-B117-8382060770D3}"/>
              </a:ext>
            </a:extLst>
          </p:cNvPr>
          <p:cNvSpPr/>
          <p:nvPr/>
        </p:nvSpPr>
        <p:spPr>
          <a:xfrm>
            <a:off x="904125" y="2537717"/>
            <a:ext cx="1366463" cy="606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твердая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7D8EC7B-28DB-4A65-98E8-AFB6B983037F}"/>
              </a:ext>
            </a:extLst>
          </p:cNvPr>
          <p:cNvSpPr/>
          <p:nvPr/>
        </p:nvSpPr>
        <p:spPr>
          <a:xfrm>
            <a:off x="3989798" y="1623317"/>
            <a:ext cx="1366463" cy="606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жидкость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5CF2C-0B44-40EA-9AA0-5A0B4D54EE40}"/>
              </a:ext>
            </a:extLst>
          </p:cNvPr>
          <p:cNvSpPr txBox="1"/>
          <p:nvPr/>
        </p:nvSpPr>
        <p:spPr>
          <a:xfrm>
            <a:off x="509855" y="3244334"/>
            <a:ext cx="2330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Состояние пробы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450EFF-418C-41E5-8CDB-208110F6812A}"/>
              </a:ext>
            </a:extLst>
          </p:cNvPr>
          <p:cNvSpPr txBox="1"/>
          <p:nvPr/>
        </p:nvSpPr>
        <p:spPr>
          <a:xfrm>
            <a:off x="3578061" y="2353051"/>
            <a:ext cx="2330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Форма, вводимая в прибор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D89BC1A-F2F8-434F-994B-CB331E458FB2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2270589" y="1926405"/>
            <a:ext cx="17192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D75DC63-19DD-495A-87B1-E3B41EA5E74E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270588" y="1012004"/>
            <a:ext cx="1719210" cy="9144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0728B2E9-0A79-4A79-891F-7E77BF48E71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270588" y="1926405"/>
            <a:ext cx="1719210" cy="914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76BDD4A-170F-474C-9175-BC9EB581CEF4}"/>
              </a:ext>
            </a:extLst>
          </p:cNvPr>
          <p:cNvSpPr txBox="1"/>
          <p:nvPr/>
        </p:nvSpPr>
        <p:spPr>
          <a:xfrm>
            <a:off x="2917433" y="1066751"/>
            <a:ext cx="313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46BF23-5151-4903-A5F9-B282B96ED7B7}"/>
              </a:ext>
            </a:extLst>
          </p:cNvPr>
          <p:cNvSpPr txBox="1"/>
          <p:nvPr/>
        </p:nvSpPr>
        <p:spPr>
          <a:xfrm>
            <a:off x="2604499" y="1590195"/>
            <a:ext cx="313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0EC9C3-AB11-4BAE-A07C-A27F9C85EB0F}"/>
              </a:ext>
            </a:extLst>
          </p:cNvPr>
          <p:cNvSpPr txBox="1"/>
          <p:nvPr/>
        </p:nvSpPr>
        <p:spPr>
          <a:xfrm>
            <a:off x="2596922" y="2215500"/>
            <a:ext cx="313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461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344FE-AA39-4E48-B5D9-33B61F2A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вторичной </a:t>
            </a:r>
            <a:r>
              <a:rPr lang="ru-RU" dirty="0" err="1"/>
              <a:t>пробоподготовки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237FF-A259-40E2-9456-7E219E42C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9" y="2103120"/>
            <a:ext cx="10578957" cy="3749040"/>
          </a:xfrm>
        </p:spPr>
        <p:txBody>
          <a:bodyPr>
            <a:noAutofit/>
          </a:bodyPr>
          <a:lstStyle/>
          <a:p>
            <a:pPr marL="339725" indent="-339725" defTabSz="4492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3200" dirty="0" err="1"/>
              <a:t>Гомогенизация</a:t>
            </a:r>
            <a:r>
              <a:rPr lang="en-GB" altLang="ru-RU" sz="3200" dirty="0"/>
              <a:t> (</a:t>
            </a:r>
            <a:r>
              <a:rPr lang="en-GB" altLang="ru-RU" sz="3200" dirty="0" err="1"/>
              <a:t>достижение</a:t>
            </a:r>
            <a:r>
              <a:rPr lang="en-GB" altLang="ru-RU" sz="3200" dirty="0"/>
              <a:t> </a:t>
            </a:r>
            <a:r>
              <a:rPr lang="en-GB" altLang="ru-RU" sz="3200" dirty="0" err="1"/>
              <a:t>однородности</a:t>
            </a:r>
            <a:r>
              <a:rPr lang="en-GB" altLang="ru-RU" sz="3200" dirty="0"/>
              <a:t>)</a:t>
            </a:r>
          </a:p>
          <a:p>
            <a:pPr marL="339725" indent="-339725" defTabSz="4492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3200" dirty="0" err="1"/>
              <a:t>Высушивание</a:t>
            </a:r>
            <a:r>
              <a:rPr lang="en-GB" altLang="ru-RU" sz="3200" dirty="0"/>
              <a:t> (</a:t>
            </a:r>
            <a:r>
              <a:rPr lang="en-GB" altLang="ru-RU" sz="3200" dirty="0" err="1"/>
              <a:t>удаление</a:t>
            </a:r>
            <a:r>
              <a:rPr lang="en-GB" altLang="ru-RU" sz="3200" dirty="0"/>
              <a:t> </a:t>
            </a:r>
            <a:r>
              <a:rPr lang="en-GB" altLang="ru-RU" sz="3200" dirty="0" err="1"/>
              <a:t>воды</a:t>
            </a:r>
            <a:r>
              <a:rPr lang="en-GB" altLang="ru-RU" sz="3200" dirty="0"/>
              <a:t>)</a:t>
            </a:r>
          </a:p>
          <a:p>
            <a:pPr marL="339725" indent="-339725" defTabSz="4492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3200" dirty="0" err="1"/>
              <a:t>Вскрытие</a:t>
            </a:r>
            <a:r>
              <a:rPr lang="en-GB" altLang="ru-RU" sz="3200" dirty="0"/>
              <a:t> (</a:t>
            </a:r>
            <a:r>
              <a:rPr lang="en-GB" altLang="ru-RU" sz="3200" dirty="0" err="1"/>
              <a:t>разложение</a:t>
            </a:r>
            <a:r>
              <a:rPr lang="en-GB" altLang="ru-RU" sz="3200" dirty="0"/>
              <a:t> </a:t>
            </a:r>
            <a:r>
              <a:rPr lang="en-GB" altLang="ru-RU" sz="3200" dirty="0" err="1"/>
              <a:t>пробы</a:t>
            </a:r>
            <a:r>
              <a:rPr lang="en-GB" altLang="ru-RU" sz="3200" dirty="0"/>
              <a:t>) и </a:t>
            </a:r>
            <a:r>
              <a:rPr lang="en-GB" altLang="ru-RU" sz="3200" dirty="0" err="1"/>
              <a:t>перевод</a:t>
            </a:r>
            <a:r>
              <a:rPr lang="en-GB" altLang="ru-RU" sz="3200" dirty="0"/>
              <a:t> </a:t>
            </a:r>
            <a:r>
              <a:rPr lang="en-GB" altLang="ru-RU" sz="3200" dirty="0" err="1"/>
              <a:t>ее</a:t>
            </a:r>
            <a:r>
              <a:rPr lang="en-GB" altLang="ru-RU" sz="3200" dirty="0"/>
              <a:t> в </a:t>
            </a:r>
            <a:r>
              <a:rPr lang="en-GB" altLang="ru-RU" sz="3200" dirty="0" err="1"/>
              <a:t>раствор</a:t>
            </a:r>
            <a:endParaRPr lang="en-GB" altLang="ru-RU" sz="3200" dirty="0"/>
          </a:p>
          <a:p>
            <a:pPr marL="339725" indent="-339725" defTabSz="4492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3200" dirty="0" err="1"/>
              <a:t>Обогащение</a:t>
            </a:r>
            <a:r>
              <a:rPr lang="en-GB" altLang="ru-RU" sz="3200" dirty="0"/>
              <a:t> (</a:t>
            </a:r>
            <a:r>
              <a:rPr lang="en-GB" altLang="ru-RU" sz="3200" dirty="0" err="1"/>
              <a:t>концентрирование</a:t>
            </a:r>
            <a:r>
              <a:rPr lang="en-GB" altLang="ru-RU" sz="3200" dirty="0"/>
              <a:t>)</a:t>
            </a:r>
          </a:p>
          <a:p>
            <a:pPr marL="339725" indent="-339725" defTabSz="4492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3200" dirty="0" err="1"/>
              <a:t>Устранение</a:t>
            </a:r>
            <a:r>
              <a:rPr lang="en-GB" altLang="ru-RU" sz="3200" dirty="0"/>
              <a:t> </a:t>
            </a:r>
            <a:r>
              <a:rPr lang="en-GB" altLang="ru-RU" sz="3200" dirty="0" err="1"/>
              <a:t>влияния</a:t>
            </a:r>
            <a:r>
              <a:rPr lang="en-GB" altLang="ru-RU" sz="3200" dirty="0"/>
              <a:t> </a:t>
            </a:r>
            <a:r>
              <a:rPr lang="en-GB" altLang="ru-RU" sz="3200" dirty="0" err="1"/>
              <a:t>мешающих</a:t>
            </a:r>
            <a:r>
              <a:rPr lang="en-GB" altLang="ru-RU" sz="3200" dirty="0"/>
              <a:t> </a:t>
            </a:r>
            <a:r>
              <a:rPr lang="en-GB" altLang="ru-RU" sz="3200" dirty="0" err="1"/>
              <a:t>примесей</a:t>
            </a:r>
            <a:r>
              <a:rPr lang="en-GB" altLang="ru-RU" sz="3200" dirty="0"/>
              <a:t> (</a:t>
            </a:r>
            <a:r>
              <a:rPr lang="en-GB" altLang="ru-RU" sz="3200" dirty="0" err="1"/>
              <a:t>удаление</a:t>
            </a:r>
            <a:r>
              <a:rPr lang="en-GB" altLang="ru-RU" sz="3200" dirty="0"/>
              <a:t> </a:t>
            </a:r>
            <a:r>
              <a:rPr lang="en-GB" altLang="ru-RU" sz="3200" dirty="0" err="1"/>
              <a:t>или</a:t>
            </a:r>
            <a:r>
              <a:rPr lang="en-GB" altLang="ru-RU" sz="3200" dirty="0"/>
              <a:t> </a:t>
            </a:r>
            <a:r>
              <a:rPr lang="en-GB" altLang="ru-RU" sz="3200" dirty="0" err="1"/>
              <a:t>маскирование</a:t>
            </a:r>
            <a:r>
              <a:rPr lang="en-GB" altLang="ru-RU" sz="3200" dirty="0"/>
              <a:t> </a:t>
            </a:r>
            <a:r>
              <a:rPr lang="en-GB" altLang="ru-RU" sz="3200" dirty="0" err="1"/>
              <a:t>примесей</a:t>
            </a:r>
            <a:r>
              <a:rPr lang="en-GB" altLang="ru-RU" sz="3200" dirty="0"/>
              <a:t>)</a:t>
            </a:r>
          </a:p>
          <a:p>
            <a:endParaRPr lang="ru-RU" sz="320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58556-A5F5-4D39-AA36-EAE2A36E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8A048-ACE2-46A6-B91D-6512857C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195" y="457200"/>
            <a:ext cx="10058400" cy="1802655"/>
          </a:xfrm>
        </p:spPr>
        <p:txBody>
          <a:bodyPr>
            <a:noAutofit/>
          </a:bodyPr>
          <a:lstStyle/>
          <a:p>
            <a:r>
              <a:rPr lang="ru-RU" sz="2400" dirty="0"/>
              <a:t>Жидкость-жидкостная экстракция – экстракционная техника, основанная на переводе веществ из одной жидкой фазы в другую при их непосредственном контакте; жидкие фазы не должны смешиваться, их взаимная растворимость должна быть очень мала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A47B81C-443B-4D1C-9F41-1029AF13A1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5" y="2367008"/>
            <a:ext cx="3917460" cy="391746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8BBCD1E-5390-4B0E-B664-12AFE368BF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Цели экстракции – перевести целевые соединения в органический растворитель:</a:t>
            </a:r>
          </a:p>
          <a:p>
            <a:pPr lvl="1"/>
            <a:r>
              <a:rPr lang="ru-RU" dirty="0"/>
              <a:t>С меньшей температурой кипения</a:t>
            </a:r>
          </a:p>
          <a:p>
            <a:pPr lvl="1"/>
            <a:r>
              <a:rPr lang="ru-RU" dirty="0"/>
              <a:t>С меньшей полярностью</a:t>
            </a:r>
          </a:p>
          <a:p>
            <a:pPr lvl="1"/>
            <a:r>
              <a:rPr lang="ru-RU" dirty="0"/>
              <a:t>Более совместимый с применяемым инструментальным методом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30B470-EB58-457E-B8FA-562545E0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17.11.2020</a:t>
            </a:fld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EE4CBFD-8299-4CE4-8293-8CD58037929D}"/>
              </a:ext>
            </a:extLst>
          </p:cNvPr>
          <p:cNvSpPr/>
          <p:nvPr/>
        </p:nvSpPr>
        <p:spPr>
          <a:xfrm>
            <a:off x="2481209" y="3847672"/>
            <a:ext cx="888715" cy="267128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EF0A453-780C-4A48-9734-B66F9681E46C}"/>
              </a:ext>
            </a:extLst>
          </p:cNvPr>
          <p:cNvSpPr/>
          <p:nvPr/>
        </p:nvSpPr>
        <p:spPr>
          <a:xfrm>
            <a:off x="2422989" y="3549229"/>
            <a:ext cx="1003442" cy="26712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04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1489</Words>
  <Application>Microsoft Office PowerPoint</Application>
  <PresentationFormat>Широкоэкранный</PresentationFormat>
  <Paragraphs>215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Garamond</vt:lpstr>
      <vt:lpstr>PragmaticaCondC</vt:lpstr>
      <vt:lpstr>Times New Roman</vt:lpstr>
      <vt:lpstr>TimesNewRomanPSMT</vt:lpstr>
      <vt:lpstr>Verdana</vt:lpstr>
      <vt:lpstr>СавонVTI</vt:lpstr>
      <vt:lpstr>Пробоподготовка</vt:lpstr>
      <vt:lpstr>Общая схема анализа</vt:lpstr>
      <vt:lpstr>Отбор и предварительная обработка проб</vt:lpstr>
      <vt:lpstr>Главные принципы пробоотбора</vt:lpstr>
      <vt:lpstr>Презентация PowerPoint</vt:lpstr>
      <vt:lpstr>Средние пробы</vt:lpstr>
      <vt:lpstr>Презентация PowerPoint</vt:lpstr>
      <vt:lpstr>Задачи вторичной пробоподготовки</vt:lpstr>
      <vt:lpstr>Жидкость-жидкостная экстракция – экстракционная техника, основанная на переводе веществ из одной жидкой фазы в другую при их непосредственном контакте; жидкие фазы не должны смешиваться, их взаимная растворимость должна быть очень мала</vt:lpstr>
      <vt:lpstr>Презентация PowerPoint</vt:lpstr>
      <vt:lpstr>Отгонка и замена растворителя</vt:lpstr>
      <vt:lpstr>Разрушение эмульсий</vt:lpstr>
      <vt:lpstr>Жидкостная экстракция твердых матриц</vt:lpstr>
      <vt:lpstr>Ультразвуковая и микроволновая экстракция</vt:lpstr>
      <vt:lpstr>Извлечение летучих компонентов</vt:lpstr>
      <vt:lpstr>Адсорбционные методы пробоподготовки</vt:lpstr>
      <vt:lpstr>Хроматографические методы подготовки пробы</vt:lpstr>
      <vt:lpstr>Алгоритмы подготовки пробы – извлечение из полярных матриц</vt:lpstr>
      <vt:lpstr>Алгоритмы подготовки пробы – извлечение из неполярных матриц</vt:lpstr>
      <vt:lpstr>Алгоритм QuEChERS:  Quick   Easy   Cheap   Effective   Rugged   Safe быстрый           простой           дешевый               эффективный             точный                  надежный </vt:lpstr>
      <vt:lpstr>Пример 1. Определение различных групп стойких органических загрязнителей в водах</vt:lpstr>
      <vt:lpstr>Пример 2. Определение пестицидов в растительных матрицах</vt:lpstr>
      <vt:lpstr>Пример 3. Определение патулина в соках</vt:lpstr>
      <vt:lpstr>Пример 4. Определение фурфурола и его производных в минеральных маслах</vt:lpstr>
      <vt:lpstr>Пример 5. ПРОБОПОДГОТОВКА QuEChERS ПРИ ОДНОВРЕМЕННОМ ОПРЕДЕЛЕНИИ ОСТАТОЧНЫХ КОЛИЧЕСТВ АНТИБИОТИКОВ ХИНОЛОНОВОГО РЯДА И ХЛОРАМФИНЕКОЛА В ПИЩЕВЫХ ПРОДУКТАХ МЕТОДОМ ВЭЖХ-ДМД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Высокоэффтективная жидкостная хроматография</dc:title>
  <dc:creator>Anastasiia Kanateva</dc:creator>
  <cp:lastModifiedBy>Anastasiia Kanateva</cp:lastModifiedBy>
  <cp:revision>46</cp:revision>
  <dcterms:created xsi:type="dcterms:W3CDTF">2020-10-30T08:45:31Z</dcterms:created>
  <dcterms:modified xsi:type="dcterms:W3CDTF">2020-11-18T04:05:38Z</dcterms:modified>
</cp:coreProperties>
</file>