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0"/>
  </p:notesMasterIdLst>
  <p:handoutMasterIdLst>
    <p:handoutMasterId r:id="rId51"/>
  </p:handoutMasterIdLst>
  <p:sldIdLst>
    <p:sldId id="257" r:id="rId2"/>
    <p:sldId id="310" r:id="rId3"/>
    <p:sldId id="282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261" r:id="rId4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18.11.2020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18.11.2020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18.11.2020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18.11.2020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18.11.2020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18.11.2020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18.11.2020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18.11.2020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r>
              <a:rPr lang="ru" sz="3000" dirty="0">
                <a:solidFill>
                  <a:schemeClr val="tx1"/>
                </a:solidFill>
              </a:rPr>
              <a:t>ПОИСК И РЕШЕНИЕ проблем в ВЭЖХ системах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83497-3C17-4ED4-A203-16FC1E30C75C}"/>
              </a:ext>
            </a:extLst>
          </p:cNvPr>
          <p:cNvSpPr txBox="1"/>
          <p:nvPr/>
        </p:nvSpPr>
        <p:spPr>
          <a:xfrm>
            <a:off x="7492644" y="3880632"/>
            <a:ext cx="2381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А.Ю.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Канатьева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F283B-7ECC-4E04-ACB4-55363518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Потеря разрешения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93727F4-CDB4-4AF9-992A-0A21B0C4EA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2103120"/>
            <a:ext cx="3100387" cy="357332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4250C26-D745-475F-91C5-C901A2CF3F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Загрязнение или деградация подвижной фазы (что приводит к изменению времен удерживания и селективности) </a:t>
            </a:r>
          </a:p>
          <a:p>
            <a:pPr algn="l">
              <a:buFont typeface="+mj-lt"/>
              <a:buAutoNum type="arabicPeriod"/>
            </a:pPr>
            <a:r>
              <a:rPr lang="ru-RU" dirty="0"/>
              <a:t> </a:t>
            </a:r>
            <a:r>
              <a:rPr lang="ru-RU" b="0" i="0" dirty="0">
                <a:effectLst/>
              </a:rPr>
              <a:t>Проблемы с защитной или аналитической колонкой</a:t>
            </a:r>
            <a:endParaRPr lang="en-US" b="0" i="0" dirty="0">
              <a:effectLst/>
            </a:endParaRP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6561EC-ABBA-4038-B5F7-92DBBC216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5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8E6A7-C15E-4C0F-942D-35ADB19B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Расщепление пиков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A294613-1048-4E4E-9561-7A7FEC743D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1850585"/>
            <a:ext cx="3070225" cy="389060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3D9E732-0705-421E-AFDC-1C0C51B32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9220" y="1850585"/>
            <a:ext cx="4663440" cy="374904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Загрязнение защитной колонки или входа аналитическо</a:t>
            </a:r>
            <a:r>
              <a:rPr lang="ru-RU" dirty="0"/>
              <a:t>й колонки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Частично заблокирована </a:t>
            </a:r>
            <a:r>
              <a:rPr lang="ru-RU" b="0" i="0" dirty="0" err="1">
                <a:effectLst/>
              </a:rPr>
              <a:t>фрита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</a:t>
            </a:r>
            <a:r>
              <a:rPr lang="ru-RU" dirty="0"/>
              <a:t>Пустота на входе колонки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Растворитель пробы несовместим с подвижной фазой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528FB-EDDE-47E9-9566-EF463D13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C22A4-40F5-473F-8DA6-5C3F1D23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Хвостование</a:t>
            </a:r>
            <a:r>
              <a:rPr lang="ru-RU" dirty="0"/>
              <a:t> пиков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72D22C7-AB28-444F-8ACA-E86319AA66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1836910"/>
            <a:ext cx="2282825" cy="3953496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3098E6B-82D6-4C91-8778-AC18D483D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7411" y="2103120"/>
            <a:ext cx="6537789" cy="3749040"/>
          </a:xfrm>
        </p:spPr>
        <p:txBody>
          <a:bodyPr>
            <a:normAutofit fontScale="92500" lnSpcReduction="10000"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Проба взаимодействует с активными центрами сорбента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Некорректное значение рН подвижной фазы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Неподходящая колонка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Пустота на входе колонки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Некорректный растворитель пробы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Защитная или аналитическая колонка загрязнена или состарена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Загрязнена или деградирована подвижная фаза 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dirty="0"/>
              <a:t> В пробе есть компоненты, взаимодействующие друг с другом </a:t>
            </a:r>
            <a:endParaRPr lang="en-US" b="0" i="0" dirty="0">
              <a:effectLst/>
            </a:endParaRP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5CE00D-F794-4242-A43E-9DB73C56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0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DEE92-207A-46A2-B5E4-0CFA59AC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Фронтующие</a:t>
            </a:r>
            <a:r>
              <a:rPr lang="ru-RU" dirty="0"/>
              <a:t> пики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CB816AF-869B-4905-B760-D30E2C89AA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35" y="2103438"/>
            <a:ext cx="1763805" cy="374808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EDF1CC5-507C-4A45-9CFC-8026863687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Колонка перегружена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Растворитель пробы несовместим с подвижной фазой 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Образование плеча на хроматографическом пике или рост нулевой линии не всегда является следствием проблем – это может быть пик другого компонента пробы</a:t>
            </a:r>
            <a:endParaRPr lang="en-US" b="0" i="0" dirty="0">
              <a:effectLst/>
            </a:endParaRP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185F8A-B65F-4F4C-BDE8-46E1A82F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13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5808A-F32F-45E4-A997-8A9023E4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Размывание пиков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C6104BB-7737-4908-B5BC-DE48B7345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10" y="1991431"/>
            <a:ext cx="2381321" cy="381258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4787F5B-9F47-4DD4-9216-DE8A2282B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7901" y="2103120"/>
            <a:ext cx="5957299" cy="374904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Детектор работает за пределами линейного динамического диапазона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Установлено слишком низкое значение усиления сигнала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Колонка перегружена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dirty="0"/>
              <a:t> Проба взаимодействует с колонкой 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Слишком высокое значени</a:t>
            </a:r>
            <a:r>
              <a:rPr lang="ru-RU" dirty="0"/>
              <a:t>е постоянной времени детектора или системы сбора данных</a:t>
            </a:r>
            <a:endParaRPr lang="en-US" b="0" i="0" dirty="0">
              <a:effectLst/>
            </a:endParaRP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E62CB4-8BCA-45D4-BACE-8A29A8F6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95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06DC8-4F55-451A-BEEA-036E1211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Дрейф нулевой линии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1F459B0-8D51-4B8F-9A6C-0DDA5039AD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63215"/>
            <a:ext cx="2171700" cy="222885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BEB7B75-DE72-4E55-8E6E-9E8155B82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2939" y="1751744"/>
            <a:ext cx="8214189" cy="4100416"/>
          </a:xfrm>
        </p:spPr>
        <p:txBody>
          <a:bodyPr>
            <a:noAutofit/>
          </a:bodyPr>
          <a:lstStyle/>
          <a:p>
            <a:pPr algn="l">
              <a:buFont typeface="+mj-lt"/>
              <a:buAutoNum type="arabicPeriod"/>
            </a:pPr>
            <a:r>
              <a:rPr lang="ru-RU" sz="1200" b="0" i="0" dirty="0">
                <a:effectLst/>
              </a:rPr>
              <a:t>Флуктуации температуры колонки (даже небольшие изменения часто вызывают циклические колебания нулевой линии, наиболее часто это встречается с использованием рефрактометрического детектора, кондуктометра, УФ детектора на высоких уровнях чувствительности и в режиме </a:t>
            </a:r>
            <a:r>
              <a:rPr lang="ru-RU" sz="1200" b="0" i="0" dirty="0" err="1">
                <a:effectLst/>
              </a:rPr>
              <a:t>косвеного</a:t>
            </a:r>
            <a:r>
              <a:rPr lang="ru-RU" sz="1200" b="0" i="0" dirty="0">
                <a:effectLst/>
              </a:rPr>
              <a:t> фотометрического детектирования)</a:t>
            </a:r>
          </a:p>
          <a:p>
            <a:pPr algn="l">
              <a:buFont typeface="+mj-lt"/>
              <a:buAutoNum type="arabicPeriod"/>
            </a:pPr>
            <a:r>
              <a:rPr lang="ru-RU" sz="1200" dirty="0"/>
              <a:t>Негомогенная подвижная фаза (дрейф в сторону повышения поглощения, в отличие от колебаний, вызванных температурой)</a:t>
            </a:r>
          </a:p>
          <a:p>
            <a:pPr algn="l">
              <a:buFont typeface="+mj-lt"/>
              <a:buAutoNum type="arabicPeriod"/>
            </a:pPr>
            <a:r>
              <a:rPr lang="ru-RU" sz="1200" b="0" i="0" dirty="0">
                <a:effectLst/>
              </a:rPr>
              <a:t>Загрязненная ячейка детектора</a:t>
            </a:r>
            <a:endParaRPr lang="en-US" sz="1200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sz="1200" b="0" i="0" dirty="0">
                <a:effectLst/>
              </a:rPr>
              <a:t>Заблокирован выход детектора (высокое давление может привести к растрескиванию ячейки и дополнительному росту шума)</a:t>
            </a:r>
          </a:p>
          <a:p>
            <a:pPr algn="l">
              <a:buFont typeface="+mj-lt"/>
              <a:buAutoNum type="arabicPeriod"/>
            </a:pPr>
            <a:r>
              <a:rPr lang="ru-RU" sz="1200" b="0" i="0" dirty="0">
                <a:effectLst/>
              </a:rPr>
              <a:t>Проблемы со смешиванием компонентов подвижной фазы или изменения в скорости потока</a:t>
            </a:r>
            <a:endParaRPr lang="en-US" sz="1200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sz="1200" b="0" i="0" dirty="0">
                <a:effectLst/>
              </a:rPr>
              <a:t>Медленное уравновешивание колонки, особенно при смене подвижной фазы</a:t>
            </a:r>
            <a:endParaRPr lang="en-US" sz="1200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sz="1200" b="0" i="0" dirty="0">
                <a:effectLst/>
              </a:rPr>
              <a:t>Загрязненная подвижная фаза, деградация подвижной фазы, подвижная фаза приготовлена из компонентов низкого качества</a:t>
            </a:r>
            <a:endParaRPr lang="en-US" sz="1200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sz="1200" b="0" i="0" dirty="0">
                <a:effectLst/>
              </a:rPr>
              <a:t>Сильно удерживаемые компоненты в составе пробы могут </a:t>
            </a:r>
            <a:r>
              <a:rPr lang="ru-RU" sz="1200" b="0" i="0" dirty="0" err="1">
                <a:effectLst/>
              </a:rPr>
              <a:t>элюироваться</a:t>
            </a:r>
            <a:r>
              <a:rPr lang="ru-RU" sz="1200" b="0" i="0" dirty="0">
                <a:effectLst/>
              </a:rPr>
              <a:t> в виде очень широких пиков, которые можно принять за рост нулевой линии (использование градиента может разрешить проблему)</a:t>
            </a:r>
            <a:endParaRPr lang="en-US" sz="1200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sz="1200" b="0" i="0" dirty="0">
                <a:effectLst/>
              </a:rPr>
              <a:t>УФ детектор работает не на максимуме поглощения</a:t>
            </a:r>
            <a:endParaRPr lang="ru-RU" sz="120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07EBE-44C3-4450-BCB7-0ACE85B7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8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265AE-3494-4A98-A223-057E70BC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Регулярный шум нулевой линии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3312D43-CE31-4EDC-8A38-79CD789989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23" y="2967382"/>
            <a:ext cx="2381250" cy="187642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4505F36-FC33-4094-9934-73D736BD2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9462" y="2103120"/>
            <a:ext cx="6535738" cy="374904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Воздух в подвижной фазе, ячейке детектора или насосе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Пульсация насоса 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Неполное смешивание подвижной фазы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Влияние температуры (колонка работает при повышенной температуре, а детектор не нагревается)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Электрический шум (другие электронные компоненты в той же линии)</a:t>
            </a:r>
          </a:p>
          <a:p>
            <a:pPr algn="l">
              <a:buFont typeface="+mj-lt"/>
              <a:buAutoNum type="arabicPeriod"/>
            </a:pPr>
            <a:r>
              <a:rPr lang="ru-RU" dirty="0"/>
              <a:t> </a:t>
            </a:r>
            <a:r>
              <a:rPr lang="ru-RU" b="0" i="0" dirty="0">
                <a:effectLst/>
              </a:rPr>
              <a:t>Течь</a:t>
            </a:r>
            <a:endParaRPr lang="en-US" b="0" i="0" dirty="0">
              <a:effectLst/>
            </a:endParaRP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AA40DF-DBAB-4BF2-92A6-BF0652C3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6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550D8-B218-4438-AD97-3CD076AA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Нерегулярный шум нулевой линии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D27C852-86FA-41E7-ABA8-AF9A30277D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09" y="2911323"/>
            <a:ext cx="2105025" cy="201930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B9270EC-5DEB-48C8-93B6-639ADBB1D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0009" y="2103120"/>
            <a:ext cx="6815191" cy="3749040"/>
          </a:xfrm>
        </p:spPr>
        <p:txBody>
          <a:bodyPr>
            <a:normAutofit fontScale="92500" lnSpcReduction="10000"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Течь</a:t>
            </a:r>
          </a:p>
          <a:p>
            <a:pPr algn="l">
              <a:buFont typeface="+mj-lt"/>
              <a:buAutoNum type="arabicPeriod"/>
            </a:pPr>
            <a:r>
              <a:rPr lang="ru-RU" dirty="0"/>
              <a:t>Подвижная фаза загрязнена, деградировала или приготовлена из компонентов низкого качества 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Электрические шумы детектора или системы сбора данных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Воздух в системе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Пузырьки воздуха в детекторе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Загрязненная ячейка детектора (даже небольшие загрязнения могут вызвать шум нулевой линии)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Низкая мощность лампы детектора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dirty="0"/>
              <a:t> Частицы материала сорбента вылетают из колонки</a:t>
            </a:r>
            <a:endParaRPr lang="en-US" b="0" i="0" dirty="0">
              <a:effectLst/>
            </a:endParaRP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EFCDD8-9E05-4DCC-82D0-201469F7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40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A1936-633F-466C-B0FD-E9C4DFF2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Широкие пики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0B51559-D340-4EE7-B9B3-CCCA9550C3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2" y="2151838"/>
            <a:ext cx="2009775" cy="347662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D470C4D-2CF1-4821-9CA9-493180E90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2593" y="2103120"/>
            <a:ext cx="7842607" cy="3749040"/>
          </a:xfrm>
        </p:spPr>
        <p:txBody>
          <a:bodyPr>
            <a:normAutofit fontScale="55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Изменился состав ПФ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Слишком низкая скорость потока ПФ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Течь (особенно между колонкой и детектором)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Некорректные настройки детектора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 err="1">
                <a:effectLst/>
              </a:rPr>
              <a:t>Внеколоночные</a:t>
            </a:r>
            <a:r>
              <a:rPr lang="ru-RU" b="0" i="0" dirty="0">
                <a:effectLst/>
              </a:rPr>
              <a:t> эффекты: </a:t>
            </a:r>
          </a:p>
          <a:p>
            <a:pPr marL="0" indent="0" algn="l">
              <a:buNone/>
            </a:pPr>
            <a:r>
              <a:rPr lang="ru-RU" b="0" i="0" dirty="0">
                <a:effectLst/>
              </a:rPr>
              <a:t>              </a:t>
            </a:r>
            <a:r>
              <a:rPr lang="en-US" b="0" i="0" dirty="0">
                <a:effectLst/>
              </a:rPr>
              <a:t>a. </a:t>
            </a:r>
            <a:r>
              <a:rPr lang="ru-RU" b="0" i="0" dirty="0">
                <a:effectLst/>
              </a:rPr>
              <a:t>Перегрузка</a:t>
            </a:r>
            <a:br>
              <a:rPr lang="en-US" b="0" i="0" dirty="0">
                <a:effectLst/>
              </a:rPr>
            </a:br>
            <a:br>
              <a:rPr lang="en-US" b="0" i="0" dirty="0">
                <a:effectLst/>
              </a:rPr>
            </a:br>
            <a:r>
              <a:rPr lang="ru-RU" b="0" i="0" dirty="0">
                <a:effectLst/>
              </a:rPr>
              <a:t>              </a:t>
            </a:r>
            <a:r>
              <a:rPr lang="en-US" b="0" i="0" dirty="0">
                <a:effectLst/>
              </a:rPr>
              <a:t>b. </a:t>
            </a:r>
            <a:r>
              <a:rPr lang="ru-RU" b="0" i="0" dirty="0">
                <a:effectLst/>
              </a:rPr>
              <a:t>Постоянная времени детектора или объем ячейки слишком велики</a:t>
            </a:r>
            <a:r>
              <a:rPr lang="en-US" b="0" i="0" dirty="0">
                <a:effectLst/>
              </a:rPr>
              <a:t>.</a:t>
            </a:r>
            <a:br>
              <a:rPr lang="en-US" b="0" i="0" dirty="0">
                <a:effectLst/>
              </a:rPr>
            </a:br>
            <a:br>
              <a:rPr lang="en-US" b="0" i="0" dirty="0">
                <a:effectLst/>
              </a:rPr>
            </a:br>
            <a:r>
              <a:rPr lang="ru-RU" b="0" i="0" dirty="0">
                <a:effectLst/>
              </a:rPr>
              <a:t>              </a:t>
            </a:r>
            <a:r>
              <a:rPr lang="en-US" b="0" i="0" dirty="0">
                <a:effectLst/>
              </a:rPr>
              <a:t>c. </a:t>
            </a:r>
            <a:r>
              <a:rPr lang="ru-RU" b="0" i="0" dirty="0">
                <a:effectLst/>
              </a:rPr>
              <a:t>Соединительна</a:t>
            </a:r>
            <a:r>
              <a:rPr lang="ru-RU" dirty="0"/>
              <a:t>я линия между колонкой и детектором имеет слишком большую длину или диаметр</a:t>
            </a:r>
            <a:br>
              <a:rPr lang="en-US" b="0" i="0" dirty="0">
                <a:effectLst/>
              </a:rPr>
            </a:br>
            <a:br>
              <a:rPr lang="en-US" b="0" i="0" dirty="0">
                <a:effectLst/>
              </a:rPr>
            </a:br>
            <a:r>
              <a:rPr lang="ru-RU" b="0" i="0" dirty="0">
                <a:effectLst/>
              </a:rPr>
              <a:t>              </a:t>
            </a:r>
            <a:r>
              <a:rPr lang="en-US" b="0" i="0" dirty="0">
                <a:effectLst/>
              </a:rPr>
              <a:t>d. </a:t>
            </a:r>
            <a:r>
              <a:rPr lang="ru-RU" b="0" i="0" dirty="0">
                <a:effectLst/>
              </a:rPr>
              <a:t>Время отклика системы сбора данных слишком велико</a:t>
            </a:r>
            <a:br>
              <a:rPr lang="en-US" b="0" i="0" dirty="0">
                <a:effectLst/>
              </a:rPr>
            </a:br>
            <a:br>
              <a:rPr lang="en-US" b="0" i="0" dirty="0">
                <a:effectLst/>
              </a:rPr>
            </a:br>
            <a:r>
              <a:rPr lang="ru-RU" b="0" i="0" dirty="0">
                <a:effectLst/>
              </a:rPr>
              <a:t>6. Концентрация буфера слишком мала</a:t>
            </a:r>
          </a:p>
          <a:p>
            <a:pPr marL="0" indent="0" algn="l">
              <a:buNone/>
            </a:pPr>
            <a:r>
              <a:rPr lang="ru-RU" b="0" i="0" dirty="0">
                <a:effectLst/>
              </a:rPr>
              <a:t>7. Загрязненная или изношенная защитная или аналитическая колонка</a:t>
            </a:r>
          </a:p>
          <a:p>
            <a:pPr marL="0" indent="0" algn="l">
              <a:buNone/>
            </a:pPr>
            <a:r>
              <a:rPr lang="ru-RU" b="0" i="0" dirty="0">
                <a:effectLst/>
              </a:rPr>
              <a:t>8. Пустота на входе колонки</a:t>
            </a:r>
          </a:p>
          <a:p>
            <a:pPr marL="0" indent="0" algn="l">
              <a:buNone/>
            </a:pPr>
            <a:r>
              <a:rPr lang="ru-RU" dirty="0"/>
              <a:t>9. Пик соответствует двум или больше плохо разрешенным компонентам</a:t>
            </a:r>
          </a:p>
          <a:p>
            <a:pPr marL="0" indent="0" algn="l">
              <a:buNone/>
            </a:pPr>
            <a:r>
              <a:rPr lang="ru-RU" b="0" i="0" dirty="0">
                <a:effectLst/>
              </a:rPr>
              <a:t>10. Температура колонки слишком низкая </a:t>
            </a:r>
            <a:endParaRPr lang="en-US" b="0" i="0" dirty="0">
              <a:effectLst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4CA82B-95F3-448F-A3A3-F0192A66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63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BD7A-097D-4796-A878-4D8D48F7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высоты пиков</a:t>
            </a:r>
          </a:p>
        </p:txBody>
      </p:sp>
      <p:pic>
        <p:nvPicPr>
          <p:cNvPr id="7" name="Объект 6" descr="Изображение выглядит как забор&#10;&#10;Автоматически созданное описание">
            <a:extLst>
              <a:ext uri="{FF2B5EF4-FFF2-40B4-BE49-F238E27FC236}">
                <a16:creationId xmlns:a16="http://schemas.microsoft.com/office/drawing/2014/main" id="{F4430CE2-5D94-4B65-8EC6-0D2B5AC456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06" y="2103120"/>
            <a:ext cx="3028950" cy="355282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B310BB5-2AFC-4498-A466-5C5385A4B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7960" y="2103120"/>
            <a:ext cx="6517240" cy="374904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dirty="0"/>
              <a:t>Загрязненные компоненты пробы или изменения в активности колонки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Течь, особенно между инжектором и входом колонки (удерживание тоже будет меняться) 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Недостаточный объем пробы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Изменились настройки детектора или системы сбора данных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Низкая мощность лампы детектора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Загрязнения в ячейке детектора</a:t>
            </a:r>
            <a:endParaRPr lang="en-US" b="0" i="0" dirty="0">
              <a:effectLst/>
            </a:endParaRP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959A8-0F6F-4014-8789-4130908E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5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2E752-871B-4413-9499-B00CB67C7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ru-RU" dirty="0"/>
              <a:t>Компоненты ВЭЖХ системы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ED90C1C-9138-4809-B50B-ED319459B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69" y="2103120"/>
            <a:ext cx="7511461" cy="3849624"/>
          </a:xfrm>
          <a:noFill/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235397ED-1A91-4096-AA20-5E868BD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9A16848F-27AD-43B9-904C-1CF05D24EB3C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15F2E-36CF-4C6C-98CE-486DC96D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селективности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9669AFD-092A-4D3A-BA5B-2EF9D1DC5B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58" y="2103438"/>
            <a:ext cx="1547759" cy="374808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5BC710B-D37E-450F-8F82-EFF219A0A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3371" y="2103120"/>
            <a:ext cx="6501829" cy="374904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i="0" dirty="0">
                <a:effectLst/>
              </a:rPr>
              <a:t>Изменение ионной силы растворителя, рН, концентраций модификаторов ПФ (особенно если используются ионные растворы)</a:t>
            </a:r>
            <a:endParaRPr lang="en-US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i="0" dirty="0">
                <a:effectLst/>
              </a:rPr>
              <a:t>Смена колонки, новая колонка отличается по селективности </a:t>
            </a:r>
            <a:endParaRPr lang="en-US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i="0" dirty="0">
                <a:effectLst/>
              </a:rPr>
              <a:t>Проба введена в некорректном растворителе или введено избыточное количество сильного растворителя (100-200 </a:t>
            </a:r>
            <a:r>
              <a:rPr lang="ru-RU" i="0" dirty="0" err="1">
                <a:effectLst/>
              </a:rPr>
              <a:t>мкл</a:t>
            </a:r>
            <a:r>
              <a:rPr lang="ru-RU" i="0" dirty="0">
                <a:effectLst/>
              </a:rPr>
              <a:t>)</a:t>
            </a:r>
            <a:endParaRPr lang="en-US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i="0" dirty="0">
                <a:effectLst/>
              </a:rPr>
              <a:t> Изменилась температура колонки</a:t>
            </a:r>
            <a:endParaRPr lang="en-US" i="0" dirty="0">
              <a:effectLst/>
            </a:endParaRP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AF8FDD-3651-4283-ABAF-9AB86BB1C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96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D5CD6-159F-4F50-950E-BCA975D5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Отрицательные пики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C486D6F-9EB4-42DC-A63E-5D52DA5D18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37" y="2277269"/>
            <a:ext cx="2438400" cy="340042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2956356-0298-4AD2-A903-5C27409E9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5160" y="2103120"/>
            <a:ext cx="6060040" cy="374904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Неправильная </a:t>
            </a:r>
            <a:r>
              <a:rPr lang="ru-RU" b="0" i="0" dirty="0" err="1">
                <a:effectLst/>
              </a:rPr>
              <a:t>полюсовка</a:t>
            </a:r>
            <a:r>
              <a:rPr lang="ru-RU" b="0" i="0" dirty="0">
                <a:effectLst/>
              </a:rPr>
              <a:t> системы сбора данных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dirty="0"/>
              <a:t> Индекс рефракции пробы меньше индекса рефракции ПФ (рефрактометр)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Растворитель пробы значительно отличается от подвижной фазы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ПФ поглощает больше, чем компоненты пробы на этой длине волны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E06234-9A16-424D-9803-AFDEAD095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57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82C55-2408-458D-9D8A-0B4996B7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«Лишние» пики</a:t>
            </a:r>
          </a:p>
        </p:txBody>
      </p:sp>
      <p:pic>
        <p:nvPicPr>
          <p:cNvPr id="7" name="Объект 6" descr="Изображение выглядит как антенна&#10;&#10;Автоматически созданное описание">
            <a:extLst>
              <a:ext uri="{FF2B5EF4-FFF2-40B4-BE49-F238E27FC236}">
                <a16:creationId xmlns:a16="http://schemas.microsoft.com/office/drawing/2014/main" id="{7D971C2E-5674-4037-9CDB-0F8ED6672D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78" y="2103438"/>
            <a:ext cx="2525119" cy="374808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92AC6E5-913D-4A4D-BAB9-5DBCC51E03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Загрязнение инжектора или колонки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Поздно </a:t>
            </a:r>
            <a:r>
              <a:rPr lang="ru-RU" b="0" i="0" dirty="0" err="1">
                <a:effectLst/>
              </a:rPr>
              <a:t>элиюруемые</a:t>
            </a:r>
            <a:r>
              <a:rPr lang="ru-RU" b="0" i="0" dirty="0">
                <a:effectLst/>
              </a:rPr>
              <a:t> пики (обычно </a:t>
            </a:r>
            <a:r>
              <a:rPr lang="ru-RU" dirty="0"/>
              <a:t>ш</a:t>
            </a:r>
            <a:r>
              <a:rPr lang="ru-RU" b="0" i="0" dirty="0">
                <a:effectLst/>
              </a:rPr>
              <a:t>ирокие)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26BCB3-169A-49A0-9FE7-EC145313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04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61B2B0CA-29F1-48E8-9036-4AA7C1ED2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1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Амперометрический детектор: рабочий 0,40; очистка 1,3; восстановление  - 0,2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1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ацетонитрил : вода, 80:20, 1% уксусная кислота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19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Колонка С18</a:t>
            </a:r>
          </a:p>
        </p:txBody>
      </p:sp>
      <p:pic>
        <p:nvPicPr>
          <p:cNvPr id="7" name="Picture 2" descr="report">
            <a:extLst>
              <a:ext uri="{FF2B5EF4-FFF2-40B4-BE49-F238E27FC236}">
                <a16:creationId xmlns:a16="http://schemas.microsoft.com/office/drawing/2014/main" id="{AD7D5492-C767-4D1F-ADF8-728717D4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9584" y="2103120"/>
            <a:ext cx="5132832" cy="38496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ED35156-7705-4239-91FA-688E8F74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629C2F20-7994-4D1E-A01C-96ECBA4612EB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  <p:sp>
        <p:nvSpPr>
          <p:cNvPr id="10" name="Прямоугольник 5">
            <a:extLst>
              <a:ext uri="{FF2B5EF4-FFF2-40B4-BE49-F238E27FC236}">
                <a16:creationId xmlns:a16="http://schemas.microsoft.com/office/drawing/2014/main" id="{547B69CA-4889-4CA0-923B-9553115E8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935" y="2280006"/>
            <a:ext cx="50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dirty="0">
                <a:solidFill>
                  <a:srgbClr val="FF0000"/>
                </a:solidFill>
              </a:rPr>
              <a:t>?!</a:t>
            </a:r>
          </a:p>
        </p:txBody>
      </p:sp>
    </p:spTree>
    <p:extLst>
      <p:ext uri="{BB962C8B-B14F-4D97-AF65-F5344CB8AC3E}">
        <p14:creationId xmlns:p14="http://schemas.microsoft.com/office/powerpoint/2010/main" val="2592674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C849F5B-F2CA-4D80-8CBB-B7E65392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pic>
        <p:nvPicPr>
          <p:cNvPr id="5" name="Содержимое 4" descr="14.jpg">
            <a:extLst>
              <a:ext uri="{FF2B5EF4-FFF2-40B4-BE49-F238E27FC236}">
                <a16:creationId xmlns:a16="http://schemas.microsoft.com/office/drawing/2014/main" id="{03DBB8A0-53C0-4AEC-B45D-F1A1AC754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7396" y="556418"/>
            <a:ext cx="4595813" cy="5745163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812553-7033-41D2-9494-FF91274C5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196" y="785018"/>
            <a:ext cx="3048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/>
              <a:t>Фильтрующий элемент на выходе элюента из насоса - в оригинале имеет белый цвет.</a:t>
            </a:r>
          </a:p>
          <a:p>
            <a:endParaRPr lang="ru-RU" altLang="ru-RU" sz="2400"/>
          </a:p>
          <a:p>
            <a:r>
              <a:rPr lang="ru-RU" altLang="ru-RU" sz="2400"/>
              <a:t>Именно этот - после года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180423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AF6C8D8F-F517-4904-8E9F-BB40A470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pic>
        <p:nvPicPr>
          <p:cNvPr id="6" name="Picture 2" descr="report">
            <a:extLst>
              <a:ext uri="{FF2B5EF4-FFF2-40B4-BE49-F238E27FC236}">
                <a16:creationId xmlns:a16="http://schemas.microsoft.com/office/drawing/2014/main" id="{B04623D0-574E-4899-B4D6-9EE4A1C34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1" y="45720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ACFEB52-4ECF-45AC-A76F-6AE598C02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843" y="2719881"/>
            <a:ext cx="35779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dirty="0">
                <a:ea typeface="Times New Roman" panose="02020603050405020304" pitchFamily="18" charset="0"/>
              </a:rPr>
              <a:t>С18</a:t>
            </a:r>
          </a:p>
          <a:p>
            <a:pPr eaLnBrk="0" hangingPunct="0"/>
            <a:r>
              <a:rPr lang="ru-RU" altLang="ru-RU" sz="2400" dirty="0">
                <a:ea typeface="Times New Roman" panose="02020603050405020304" pitchFamily="18" charset="0"/>
              </a:rPr>
              <a:t>ацетонитрил/вода 70/30 </a:t>
            </a:r>
            <a:r>
              <a:rPr lang="ru-RU" altLang="ru-RU" sz="2400" b="1" u="sng" dirty="0">
                <a:solidFill>
                  <a:srgbClr val="FF0000"/>
                </a:solidFill>
                <a:ea typeface="Times New Roman" panose="02020603050405020304" pitchFamily="18" charset="0"/>
              </a:rPr>
              <a:t>(как казалось оператору) </a:t>
            </a:r>
            <a:endParaRPr lang="ru-RU" altLang="ru-RU" sz="2400" b="1" u="sng" dirty="0">
              <a:solidFill>
                <a:srgbClr val="FF0000"/>
              </a:solidFill>
            </a:endParaRPr>
          </a:p>
          <a:p>
            <a:pPr eaLnBrk="0" hangingPunct="0"/>
            <a:r>
              <a:rPr lang="ru-RU" altLang="ru-RU" sz="2400" dirty="0">
                <a:cs typeface="Times New Roman" panose="02020603050405020304" pitchFamily="18" charset="0"/>
              </a:rPr>
              <a:t>0.5 мл/мин</a:t>
            </a:r>
            <a:endParaRPr lang="ru-RU" altLang="ru-RU" sz="2400" dirty="0"/>
          </a:p>
          <a:p>
            <a:pPr eaLnBrk="0" hangingPunct="0"/>
            <a:r>
              <a:rPr lang="ru-RU" altLang="ru-RU" sz="2400" dirty="0">
                <a:cs typeface="Times New Roman" panose="02020603050405020304" pitchFamily="18" charset="0"/>
              </a:rPr>
              <a:t>254 </a:t>
            </a:r>
            <a:r>
              <a:rPr lang="ru-RU" altLang="ru-RU" sz="2400" dirty="0" err="1">
                <a:cs typeface="Times New Roman" panose="02020603050405020304" pitchFamily="18" charset="0"/>
              </a:rPr>
              <a:t>нм</a:t>
            </a:r>
            <a:endParaRPr lang="ru-RU" altLang="ru-RU" sz="2400" dirty="0"/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id="{2425180D-0FDC-4773-801E-9CC73B76A895}"/>
              </a:ext>
            </a:extLst>
          </p:cNvPr>
          <p:cNvSpPr/>
          <p:nvPr/>
        </p:nvSpPr>
        <p:spPr>
          <a:xfrm>
            <a:off x="8102029" y="533400"/>
            <a:ext cx="33528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Реально – концентрация воды намного выше.</a:t>
            </a:r>
          </a:p>
        </p:txBody>
      </p:sp>
    </p:spTree>
    <p:extLst>
      <p:ext uri="{BB962C8B-B14F-4D97-AF65-F5344CB8AC3E}">
        <p14:creationId xmlns:p14="http://schemas.microsoft.com/office/powerpoint/2010/main" val="545620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0AF18262-E9E5-4639-902D-9BFA9715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8BDB2E5-EEC7-4DC5-BAFC-0456B9D2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10911156" cy="1143000"/>
          </a:xfrm>
        </p:spPr>
        <p:txBody>
          <a:bodyPr/>
          <a:lstStyle/>
          <a:p>
            <a:r>
              <a:rPr lang="ru-RU" altLang="ru-RU"/>
              <a:t>Коллапс неподвижной фазы?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37EB2606-3753-4719-8B52-223190E6F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10911156" cy="4525963"/>
          </a:xfrm>
        </p:spPr>
        <p:txBody>
          <a:bodyPr>
            <a:normAutofit/>
          </a:bodyPr>
          <a:lstStyle/>
          <a:p>
            <a:r>
              <a:rPr lang="ru-RU" altLang="ru-RU" sz="2800" dirty="0"/>
              <a:t>«Складывание» гидрофобных хвостов С18 в элюенте с большим содержанием воды.</a:t>
            </a:r>
          </a:p>
          <a:p>
            <a:r>
              <a:rPr lang="ru-RU" altLang="ru-RU" sz="2800" dirty="0"/>
              <a:t>Резкое уменьшение удерживания и эффективности.</a:t>
            </a:r>
          </a:p>
          <a:p>
            <a:endParaRPr lang="ru-RU" altLang="ru-RU" sz="2800" dirty="0"/>
          </a:p>
          <a:p>
            <a:r>
              <a:rPr lang="ru-RU" altLang="ru-RU" sz="2800" dirty="0"/>
              <a:t>Промыть большим количеством органического растворителя (не менее, чем 7 объемов колонки).</a:t>
            </a:r>
          </a:p>
        </p:txBody>
      </p:sp>
    </p:spTree>
    <p:extLst>
      <p:ext uri="{BB962C8B-B14F-4D97-AF65-F5344CB8AC3E}">
        <p14:creationId xmlns:p14="http://schemas.microsoft.com/office/powerpoint/2010/main" val="183822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247F01F-D8AB-4A39-926C-02341625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D14376B-F756-4CC8-975C-263C7837B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36283"/>
            <a:ext cx="8229600" cy="1143000"/>
          </a:xfrm>
        </p:spPr>
        <p:txBody>
          <a:bodyPr/>
          <a:lstStyle/>
          <a:p>
            <a:r>
              <a:rPr lang="ru-RU" altLang="ru-RU" sz="2400" b="1"/>
              <a:t>Антоцианы черноплодной рябины – как должна выглядеть хроматограмма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4DBE574-3092-4E26-96BC-CB84DBE1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61845"/>
            <a:ext cx="60579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521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82C115D-2CEC-4442-B9E9-52A06E06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90BF35B-4083-4434-8AB4-57F949A6C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1" y="500856"/>
            <a:ext cx="78486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97FE7290-B1E4-447C-99EC-063F5629C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3961" y="1415256"/>
            <a:ext cx="50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>
                <a:solidFill>
                  <a:srgbClr val="FF0000"/>
                </a:solidFill>
              </a:rPr>
              <a:t>?!</a:t>
            </a:r>
          </a:p>
        </p:txBody>
      </p:sp>
      <p:sp>
        <p:nvSpPr>
          <p:cNvPr id="10" name="Прямоугольник 5">
            <a:extLst>
              <a:ext uri="{FF2B5EF4-FFF2-40B4-BE49-F238E27FC236}">
                <a16:creationId xmlns:a16="http://schemas.microsoft.com/office/drawing/2014/main" id="{75D70227-A65B-4AC1-A65C-A63B8DFB4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5561" y="1720056"/>
            <a:ext cx="5507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/>
              <a:t>Забит выходной капилляр из детектора</a:t>
            </a:r>
          </a:p>
        </p:txBody>
      </p:sp>
    </p:spTree>
    <p:extLst>
      <p:ext uri="{BB962C8B-B14F-4D97-AF65-F5344CB8AC3E}">
        <p14:creationId xmlns:p14="http://schemas.microsoft.com/office/powerpoint/2010/main" val="2817380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1043F1BD-9325-41C3-87AA-D7CBCAEE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9792065-60B3-48DE-98A8-508CD9D8B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10" y="203200"/>
            <a:ext cx="83058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0659F4B6-09D4-4F11-A67B-04E3ED201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8510" y="5080000"/>
            <a:ext cx="5973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/>
              <a:t>Забит кран-дозатор + сработал датчик течи</a:t>
            </a:r>
          </a:p>
        </p:txBody>
      </p:sp>
    </p:spTree>
    <p:extLst>
      <p:ext uri="{BB962C8B-B14F-4D97-AF65-F5344CB8AC3E}">
        <p14:creationId xmlns:p14="http://schemas.microsoft.com/office/powerpoint/2010/main" val="291058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D5A11-B953-4BDB-A4D8-327343262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может пойти не так в ВЭЖХ системе?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2CEECF-B64D-428E-A6DA-1B6CC52D9E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Насос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Колонка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Детектор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Система обработки данных</a:t>
            </a:r>
          </a:p>
          <a:p>
            <a:endParaRPr lang="ru-RU" sz="2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CDFC12-408E-4F94-A73F-4ECB5BB164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Проблемы могут возникнуть в любой части системы!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01E413-0ED6-4E9D-BAF0-BAA849091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56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E710A6C1-A49C-4FF6-B356-C421EC68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pic>
        <p:nvPicPr>
          <p:cNvPr id="5" name="Содержимое 3" descr="12.jpg">
            <a:extLst>
              <a:ext uri="{FF2B5EF4-FFF2-40B4-BE49-F238E27FC236}">
                <a16:creationId xmlns:a16="http://schemas.microsoft.com/office/drawing/2014/main" id="{998150DE-B7F1-4A47-AC7C-FDB8D2649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0440" y="431006"/>
            <a:ext cx="5995988" cy="5995988"/>
          </a:xfrm>
        </p:spPr>
      </p:pic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F608A0C7-F762-4133-9FBC-08BA96FDD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0240" y="1955006"/>
            <a:ext cx="2036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/>
              <a:t>датчик течи</a:t>
            </a:r>
            <a:endParaRPr lang="ru-RU" altLang="ru-RU" sz="280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8791C12-1EDB-4DE4-82C0-F8A55B1BEE78}"/>
              </a:ext>
            </a:extLst>
          </p:cNvPr>
          <p:cNvCxnSpPr/>
          <p:nvPr/>
        </p:nvCxnSpPr>
        <p:spPr>
          <a:xfrm rot="10800000" flipV="1">
            <a:off x="5755240" y="2564606"/>
            <a:ext cx="2209800" cy="1066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796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ACD9883E-D20F-4A71-A237-5577159E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pic>
        <p:nvPicPr>
          <p:cNvPr id="5" name="Picture 2" descr="report">
            <a:extLst>
              <a:ext uri="{FF2B5EF4-FFF2-40B4-BE49-F238E27FC236}">
                <a16:creationId xmlns:a16="http://schemas.microsoft.com/office/drawing/2014/main" id="{CC96C8A1-D9E3-4531-8D92-C273BE155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34" y="559942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B3B35D1-3204-4245-904A-AD74A466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9397" y="1223015"/>
            <a:ext cx="31130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dirty="0">
                <a:latin typeface="+mj-lt"/>
                <a:ea typeface="Times New Roman" pitchFamily="18" charset="0"/>
              </a:rPr>
              <a:t>С18</a:t>
            </a:r>
            <a:endParaRPr lang="ru-RU" sz="2400" dirty="0">
              <a:latin typeface="+mj-lt"/>
            </a:endParaRPr>
          </a:p>
          <a:p>
            <a:pPr eaLnBrk="0" hangingPunct="0">
              <a:defRPr/>
            </a:pPr>
            <a:r>
              <a:rPr lang="ru-RU" sz="2400" strike="sngStrike" dirty="0" err="1">
                <a:latin typeface="+mj-lt"/>
                <a:ea typeface="Times New Roman" pitchFamily="18" charset="0"/>
              </a:rPr>
              <a:t>ацетонитрил</a:t>
            </a:r>
            <a:r>
              <a:rPr lang="ru-RU" sz="2400" strike="sngStrike" dirty="0">
                <a:latin typeface="+mj-lt"/>
                <a:ea typeface="Times New Roman" pitchFamily="18" charset="0"/>
              </a:rPr>
              <a:t>/вода 70/30</a:t>
            </a:r>
            <a:endParaRPr lang="ru-RU" sz="2400" b="1" u="sng" strike="sngStrike" dirty="0">
              <a:solidFill>
                <a:srgbClr val="FF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ru-RU" sz="2400" dirty="0">
                <a:latin typeface="+mj-lt"/>
                <a:ea typeface="Times New Roman" pitchFamily="18" charset="0"/>
              </a:rPr>
              <a:t>0.5 мл/мин</a:t>
            </a:r>
            <a:endParaRPr lang="ru-RU" sz="2400" dirty="0">
              <a:latin typeface="+mj-lt"/>
            </a:endParaRPr>
          </a:p>
          <a:p>
            <a:pPr eaLnBrk="0" hangingPunct="0">
              <a:defRPr/>
            </a:pPr>
            <a:r>
              <a:rPr lang="ru-RU" sz="2400" dirty="0">
                <a:latin typeface="+mj-lt"/>
                <a:ea typeface="Times New Roman" pitchFamily="18" charset="0"/>
              </a:rPr>
              <a:t>254 нм</a:t>
            </a:r>
            <a:endParaRPr lang="ru-RU" sz="2400" dirty="0">
              <a:latin typeface="+mj-lt"/>
            </a:endParaRPr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95367752-4135-4282-89A0-034C01EB0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634" y="4827142"/>
            <a:ext cx="3568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>
                <a:ea typeface="Times New Roman" panose="02020603050405020304" pitchFamily="18" charset="0"/>
              </a:rPr>
              <a:t>изатин</a:t>
            </a:r>
          </a:p>
          <a:p>
            <a:r>
              <a:rPr lang="ru-RU" altLang="ru-RU">
                <a:ea typeface="Times New Roman" panose="02020603050405020304" pitchFamily="18" charset="0"/>
              </a:rPr>
              <a:t>(концентрации – в области Генри)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E05224-A08B-48D2-9422-A63D0B4D4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678" y="2138710"/>
            <a:ext cx="218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Это мы уже видели?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FEB40E8-04A3-4DD1-A341-55B3E749405A}"/>
              </a:ext>
            </a:extLst>
          </p:cNvPr>
          <p:cNvCxnSpPr/>
          <p:nvPr/>
        </p:nvCxnSpPr>
        <p:spPr>
          <a:xfrm rot="10800000" flipV="1">
            <a:off x="3856234" y="712342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793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47983A8-DD45-4A6D-997B-3F5A7A38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74C7715-87E8-455F-AC8D-905FAE13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157" y="295186"/>
            <a:ext cx="8229600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Еще про странные пики </a:t>
            </a:r>
            <a:br>
              <a:rPr lang="ru-RU" dirty="0"/>
            </a:br>
            <a:r>
              <a:rPr lang="ru-RU" sz="2000" dirty="0"/>
              <a:t>(и немного про ионы)</a:t>
            </a: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4A55D7CD-0933-4921-9CE8-A58C1D259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57" y="1544548"/>
            <a:ext cx="5248275" cy="4733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739689C-054F-4A95-910A-A8179A464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7957" y="1468348"/>
            <a:ext cx="316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Перегрузка колонки по сульфатам – фронтующий пик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18F6BE1-0131-469C-96FF-79BF9ACA2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757" y="4211548"/>
            <a:ext cx="3276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Колонка </a:t>
            </a:r>
            <a:r>
              <a:rPr lang="en-US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Dionex IonPac AS</a:t>
            </a: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22 </a:t>
            </a:r>
            <a:r>
              <a:rPr lang="en-US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Anion</a:t>
            </a: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Exchange</a:t>
            </a: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 4мм*250мм</a:t>
            </a:r>
            <a:endParaRPr lang="ru-RU" altLang="ru-RU" sz="90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hangingPunct="0"/>
            <a:r>
              <a:rPr lang="en-US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Cross-linking (%DVB): 55% Functional Group: Alkanol quaternary ammonium ion</a:t>
            </a:r>
            <a:endParaRPr lang="ru-RU" altLang="ru-RU" sz="900">
              <a:latin typeface="Arial" panose="020B0604020202020204" pitchFamily="34" charset="0"/>
            </a:endParaRPr>
          </a:p>
          <a:p>
            <a:pPr eaLnBrk="0" hangingPunct="0"/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Элюент 4,5 ммоль карбонат натрия/ 1,4 ммоль гидрокарбонат натрия</a:t>
            </a:r>
            <a:endParaRPr lang="ru-RU" altLang="ru-RU" sz="900">
              <a:latin typeface="Arial" panose="020B0604020202020204" pitchFamily="34" charset="0"/>
            </a:endParaRPr>
          </a:p>
          <a:p>
            <a:pPr eaLnBrk="0" hangingPunct="0"/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Температура 30 градусов</a:t>
            </a:r>
            <a:endParaRPr lang="ru-RU" altLang="ru-RU" sz="900">
              <a:latin typeface="Arial" panose="020B0604020202020204" pitchFamily="34" charset="0"/>
            </a:endParaRPr>
          </a:p>
          <a:p>
            <a:pPr eaLnBrk="0" hangingPunct="0"/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Скорость потока 1,2 мл/мин</a:t>
            </a:r>
            <a:endParaRPr lang="ru-RU" altLang="ru-RU" sz="900">
              <a:latin typeface="Arial" panose="020B0604020202020204" pitchFamily="34" charset="0"/>
            </a:endParaRPr>
          </a:p>
          <a:p>
            <a:pPr eaLnBrk="0" hangingPunct="0"/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Объем вводимой пробы 25 мкл</a:t>
            </a:r>
            <a:endParaRPr lang="ru-RU" altLang="ru-RU" sz="110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eaLnBrk="0" hangingPunct="0"/>
            <a:r>
              <a:rPr lang="ru-RU" altLang="ru-RU" sz="1100">
                <a:latin typeface="Arial" panose="020B0604020202020204" pitchFamily="34" charset="0"/>
                <a:cs typeface="Calibri" panose="020F0502020204030204" pitchFamily="34" charset="0"/>
              </a:rPr>
              <a:t>Подавление фоновой электропроводности с помощью электролитического подавителя</a:t>
            </a:r>
            <a:r>
              <a:rPr lang="ru-RU" altLang="ru-RU" sz="900">
                <a:latin typeface="Arial" panose="020B0604020202020204" pitchFamily="34" charset="0"/>
              </a:rPr>
              <a:t> 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" name="Стрелка вниз 6">
            <a:extLst>
              <a:ext uri="{FF2B5EF4-FFF2-40B4-BE49-F238E27FC236}">
                <a16:creationId xmlns:a16="http://schemas.microsoft.com/office/drawing/2014/main" id="{8D84CA22-7C75-4057-8B46-808E6A3128B1}"/>
              </a:ext>
            </a:extLst>
          </p:cNvPr>
          <p:cNvSpPr/>
          <p:nvPr/>
        </p:nvSpPr>
        <p:spPr>
          <a:xfrm>
            <a:off x="4406757" y="1239748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24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E8F0E18E-CF04-49C6-BDE4-7179A7E1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C23B3F1-48F8-4747-A2A6-2DA8FF69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613" y="372242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Ноу</a:t>
            </a:r>
            <a:r>
              <a:rPr lang="ru-RU" dirty="0"/>
              <a:t> </a:t>
            </a:r>
            <a:r>
              <a:rPr lang="ru-RU" dirty="0" err="1"/>
              <a:t>хау</a:t>
            </a:r>
            <a:r>
              <a:rPr lang="ru-RU" dirty="0"/>
              <a:t> – анализ воздуха с помощью ВЭЖХ</a:t>
            </a:r>
          </a:p>
        </p:txBody>
      </p:sp>
      <p:pic>
        <p:nvPicPr>
          <p:cNvPr id="6" name="Содержимое 3" descr="IMG_5319.JPG">
            <a:extLst>
              <a:ext uri="{FF2B5EF4-FFF2-40B4-BE49-F238E27FC236}">
                <a16:creationId xmlns:a16="http://schemas.microsoft.com/office/drawing/2014/main" id="{DE78EDA3-4F01-41A8-9A85-C022D085B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8576" y="1697804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982455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A0DC0687-A523-4860-A55F-7153815B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pic>
        <p:nvPicPr>
          <p:cNvPr id="5" name="Содержимое 3" descr="5.jpg">
            <a:extLst>
              <a:ext uri="{FF2B5EF4-FFF2-40B4-BE49-F238E27FC236}">
                <a16:creationId xmlns:a16="http://schemas.microsoft.com/office/drawing/2014/main" id="{B8A50052-9961-4142-A7BB-1B7DAF311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719" y="960438"/>
            <a:ext cx="8045450" cy="4525962"/>
          </a:xfrm>
        </p:spPr>
      </p:pic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6A065B66-7BF1-4E38-95D5-B74D2E649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119" y="4572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Вакуумный дегазатор - сломан насос. </a:t>
            </a:r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42F9F35F-2976-48FC-8B74-7E277BD4D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1119" y="5943600"/>
            <a:ext cx="448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А некоторые фазу вообще не дегазируют </a:t>
            </a:r>
            <a:r>
              <a:rPr lang="ru-RU" altLang="ru-RU">
                <a:sym typeface="Wingdings" panose="05000000000000000000" pitchFamily="2" charset="2"/>
              </a:rPr>
              <a:t>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647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89E8BD02-C73A-4D10-8512-A2FFD4DF2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9CFB32B-1AF0-4CBA-AC0D-8AF0569C9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919" y="295186"/>
            <a:ext cx="8229600" cy="1143000"/>
          </a:xfrm>
        </p:spPr>
        <p:txBody>
          <a:bodyPr/>
          <a:lstStyle/>
          <a:p>
            <a:r>
              <a:rPr lang="ru-RU" altLang="ru-RU"/>
              <a:t>Что с давлением?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6412D8B5-E1C2-4A1B-8B47-D9B0463E0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19" y="1468348"/>
            <a:ext cx="5248275" cy="4733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35CF519-DC7F-4AA0-B3D1-97746C562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805935"/>
              </p:ext>
            </p:extLst>
          </p:nvPr>
        </p:nvGraphicFramePr>
        <p:xfrm>
          <a:off x="4142119" y="1773148"/>
          <a:ext cx="2133600" cy="1270003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No.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Peak Name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0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min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0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3,11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Ftoride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4,42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Chloride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0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5,25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Nitrite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0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7,01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Nitrate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6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10,30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>
                          <a:latin typeface="Arial"/>
                        </a:rPr>
                        <a:t>Sylfate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49D67D57-37A4-4B45-8A1F-5DC3C6C44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519" y="4211548"/>
            <a:ext cx="28956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Колонка </a:t>
            </a:r>
            <a:r>
              <a:rPr lang="en-US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Dionex IonPac AS</a:t>
            </a: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22 </a:t>
            </a:r>
            <a:r>
              <a:rPr lang="en-US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Anion</a:t>
            </a: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Exchange</a:t>
            </a: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 4мм*250мм</a:t>
            </a:r>
            <a:endParaRPr lang="ru-RU" altLang="ru-RU" sz="90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hangingPunct="0"/>
            <a:r>
              <a:rPr lang="en-US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Cross-linking (%DVB): 55% Functional Group: Alkanol quaternary ammonium ion</a:t>
            </a:r>
            <a:endParaRPr lang="ru-RU" altLang="ru-RU" sz="900">
              <a:latin typeface="Arial" panose="020B0604020202020204" pitchFamily="34" charset="0"/>
            </a:endParaRPr>
          </a:p>
          <a:p>
            <a:pPr eaLnBrk="0" hangingPunct="0"/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Элюент 4,5 ммоль карбонат натрия/ 1,4 ммоль гидрокарбонат натрия</a:t>
            </a:r>
            <a:endParaRPr lang="ru-RU" altLang="ru-RU" sz="900">
              <a:latin typeface="Arial" panose="020B0604020202020204" pitchFamily="34" charset="0"/>
            </a:endParaRPr>
          </a:p>
          <a:p>
            <a:pPr eaLnBrk="0" hangingPunct="0"/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Температура 30 градусов</a:t>
            </a:r>
            <a:endParaRPr lang="ru-RU" altLang="ru-RU" sz="900">
              <a:latin typeface="Arial" panose="020B0604020202020204" pitchFamily="34" charset="0"/>
            </a:endParaRPr>
          </a:p>
          <a:p>
            <a:pPr eaLnBrk="0" hangingPunct="0"/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Скорость потока 1,2 мл/мин</a:t>
            </a:r>
            <a:endParaRPr lang="ru-RU" altLang="ru-RU" sz="900">
              <a:latin typeface="Arial" panose="020B0604020202020204" pitchFamily="34" charset="0"/>
            </a:endParaRPr>
          </a:p>
          <a:p>
            <a:pPr eaLnBrk="0" hangingPunct="0"/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Объем вводимой пробы 25 мкл</a:t>
            </a:r>
            <a:endParaRPr lang="ru-RU" altLang="ru-RU" sz="110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eaLnBrk="0" hangingPunct="0"/>
            <a:r>
              <a:rPr lang="ru-RU" altLang="ru-RU" sz="1100">
                <a:latin typeface="Arial" panose="020B0604020202020204" pitchFamily="34" charset="0"/>
                <a:cs typeface="Calibri" panose="020F0502020204030204" pitchFamily="34" charset="0"/>
              </a:rPr>
              <a:t>Подавление фоновой электропроводности с помощью электролитического подавителя</a:t>
            </a:r>
            <a:r>
              <a:rPr lang="ru-RU" altLang="ru-RU" sz="900">
                <a:latin typeface="Arial" panose="020B0604020202020204" pitchFamily="34" charset="0"/>
              </a:rPr>
              <a:t> 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BE18AC74-4359-405A-BB0D-83DF15457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719" y="1468348"/>
            <a:ext cx="263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600" b="1">
                <a:solidFill>
                  <a:srgbClr val="00B050"/>
                </a:solidFill>
              </a:rPr>
              <a:t>Все в порядке</a:t>
            </a:r>
          </a:p>
        </p:txBody>
      </p:sp>
    </p:spTree>
    <p:extLst>
      <p:ext uri="{BB962C8B-B14F-4D97-AF65-F5344CB8AC3E}">
        <p14:creationId xmlns:p14="http://schemas.microsoft.com/office/powerpoint/2010/main" val="2618214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40CAFF1C-D5C6-4588-B5C1-9B42FA3D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0E9FA07F-802C-4F53-BE9D-0E944C34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64" y="1625886"/>
            <a:ext cx="5248275" cy="4733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6121904-6D67-4558-B420-88DA5F755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728009"/>
              </p:ext>
            </p:extLst>
          </p:nvPr>
        </p:nvGraphicFramePr>
        <p:xfrm>
          <a:off x="2171064" y="2083086"/>
          <a:ext cx="2133600" cy="908051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1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No.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Peak Name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Arial"/>
                        </a:rPr>
                        <a:t>min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4,54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Chloride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1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5,29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latin typeface="Arial"/>
                        </a:rPr>
                        <a:t>Nitrite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6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Arial"/>
                        </a:rPr>
                        <a:t>6,72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latin typeface="Arial"/>
                        </a:rPr>
                        <a:t>Nitrate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7A8C7BBC-44CD-4677-99B8-B31FFFB74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64" y="254286"/>
            <a:ext cx="5248275" cy="4733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4DC9BE-5E2F-4739-87AF-01D8FA19F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464" y="254286"/>
            <a:ext cx="263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600" b="1">
                <a:solidFill>
                  <a:srgbClr val="FF0000"/>
                </a:solidFill>
              </a:rPr>
              <a:t>А теперь нет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FD4156A-5A68-4983-88E2-A8E9FB8C8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4" y="5435886"/>
            <a:ext cx="325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Та же проба, а вот с давлением явно непорядок</a:t>
            </a:r>
          </a:p>
          <a:p>
            <a:r>
              <a:rPr lang="ru-RU" altLang="ru-RU"/>
              <a:t>(засорен фильтр перед колонкой)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DD6CC13-B8D0-4241-AB87-DF97E4D3D042}"/>
              </a:ext>
            </a:extLst>
          </p:cNvPr>
          <p:cNvCxnSpPr/>
          <p:nvPr/>
        </p:nvCxnSpPr>
        <p:spPr>
          <a:xfrm rot="16200000" flipV="1">
            <a:off x="8343264" y="4826286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59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A114C0C-8C0A-4D73-8A18-AE94FAF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078C72F-575F-49E9-9D38-79C8BA61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76" y="707205"/>
            <a:ext cx="6557481" cy="411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Уже все вышло?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0CC5F74-F3B3-41F3-8219-CD17BCA1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058" y="2236144"/>
            <a:ext cx="5486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10229D5-8CF1-4CA1-B3E7-4F4EA290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116" y="527693"/>
            <a:ext cx="54864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id="{EE3112EA-4796-4D6F-9F0B-A08319F08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2240" y="4933601"/>
            <a:ext cx="325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Давление резко выросло.</a:t>
            </a:r>
          </a:p>
          <a:p>
            <a:r>
              <a:rPr lang="ru-RU" altLang="ru-RU" dirty="0"/>
              <a:t>Забит капилляр на входе детектора и кран-дозатор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A0D0E765-9AA2-43F4-B846-DBEEAB061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7" y="1752690"/>
            <a:ext cx="5486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52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D7227669-B50F-4C4C-8C20-CBB4BF2B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8165654-BCD2-4428-956A-7A5C2534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082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ru-RU" altLang="ru-RU" sz="2800" dirty="0"/>
              <a:t>Бонус к давлению – нестабильная нулевая линия</a:t>
            </a: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E155B4F5-694F-41E2-8AB7-719433011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6045"/>
            <a:ext cx="5248275" cy="4733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C3A9CC41-FF79-483E-9A64-AE4570000C81}"/>
              </a:ext>
            </a:extLst>
          </p:cNvPr>
          <p:cNvSpPr/>
          <p:nvPr/>
        </p:nvSpPr>
        <p:spPr>
          <a:xfrm>
            <a:off x="2438400" y="3719245"/>
            <a:ext cx="23622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DB3C007-B3C4-4540-A9F9-EF9AAD4898DB}"/>
              </a:ext>
            </a:extLst>
          </p:cNvPr>
          <p:cNvCxnSpPr/>
          <p:nvPr/>
        </p:nvCxnSpPr>
        <p:spPr>
          <a:xfrm rot="5400000">
            <a:off x="3924300" y="937945"/>
            <a:ext cx="33528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40F7E7-17FB-4DD7-8D28-CD44DCBC9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72" y="1518970"/>
            <a:ext cx="4646612" cy="419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75238C-28EF-46E7-990A-A76DFC113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8310" y="1688038"/>
            <a:ext cx="1363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Потек насос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9E02237-3EDE-4136-9A2A-BD91141A164B}"/>
              </a:ext>
            </a:extLst>
          </p:cNvPr>
          <p:cNvCxnSpPr/>
          <p:nvPr/>
        </p:nvCxnSpPr>
        <p:spPr>
          <a:xfrm rot="10800000" flipV="1">
            <a:off x="8487310" y="1840438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887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BA43D55E-AED7-44CB-8A0A-A0D995B73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D54E18B-2932-4586-B145-649C0B62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1027415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Совсем нестабильная нулевая линия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A5ACCAC-D6E4-4F89-9C45-16DA638AA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381125"/>
            <a:ext cx="903745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79165A42-F1B5-46E0-9780-0E1BBFCD4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9" y="2209800"/>
            <a:ext cx="354561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Колонка не уравновешена.</a:t>
            </a:r>
          </a:p>
          <a:p>
            <a:endParaRPr lang="ru-RU" altLang="ru-RU"/>
          </a:p>
          <a:p>
            <a:r>
              <a:rPr lang="ru-RU" altLang="ru-RU"/>
              <a:t>Нужно просто подождать!</a:t>
            </a:r>
          </a:p>
        </p:txBody>
      </p:sp>
    </p:spTree>
    <p:extLst>
      <p:ext uri="{BB962C8B-B14F-4D97-AF65-F5344CB8AC3E}">
        <p14:creationId xmlns:p14="http://schemas.microsoft.com/office/powerpoint/2010/main" val="317349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CC453-A5DD-4DD3-8143-BCDC6384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Защита колонки</a:t>
            </a: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D5F3584-392B-41BD-AC7A-33A729579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64" y="735242"/>
            <a:ext cx="4623286" cy="5310531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26748D36-7AAE-4FEA-A918-ACBF1AC0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07797A4E-E249-4CC3-8EC4-4BFEE8B7A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28120"/>
              </p:ext>
            </p:extLst>
          </p:nvPr>
        </p:nvGraphicFramePr>
        <p:xfrm>
          <a:off x="760288" y="2471410"/>
          <a:ext cx="5537547" cy="259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355">
                  <a:extLst>
                    <a:ext uri="{9D8B030D-6E8A-4147-A177-3AD203B41FA5}">
                      <a16:colId xmlns:a16="http://schemas.microsoft.com/office/drawing/2014/main" val="691745474"/>
                    </a:ext>
                  </a:extLst>
                </a:gridCol>
                <a:gridCol w="1541096">
                  <a:extLst>
                    <a:ext uri="{9D8B030D-6E8A-4147-A177-3AD203B41FA5}">
                      <a16:colId xmlns:a16="http://schemas.microsoft.com/office/drawing/2014/main" val="3193849718"/>
                    </a:ext>
                  </a:extLst>
                </a:gridCol>
                <a:gridCol w="1541096">
                  <a:extLst>
                    <a:ext uri="{9D8B030D-6E8A-4147-A177-3AD203B41FA5}">
                      <a16:colId xmlns:a16="http://schemas.microsoft.com/office/drawing/2014/main" val="3971244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Arial" panose="020B0604020202020204" pitchFamily="34" charset="0"/>
                        </a:rPr>
                        <a:t>Тип колонки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4763" anchor="ctr"/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ru-RU" dirty="0">
                          <a:effectLst/>
                          <a:latin typeface="Arial" panose="020B0604020202020204" pitchFamily="34" charset="0"/>
                        </a:rPr>
                        <a:t>Размеры</a:t>
                      </a:r>
                      <a:br>
                        <a:rPr lang="en-US" dirty="0">
                          <a:effectLst/>
                          <a:latin typeface="Arial" panose="020B0604020202020204" pitchFamily="34" charset="0"/>
                        </a:rPr>
                      </a:b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4763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Arial" panose="020B0604020202020204" pitchFamily="34" charset="0"/>
                        </a:rPr>
                        <a:t>Емкость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4763" anchor="ctr"/>
                </a:tc>
                <a:extLst>
                  <a:ext uri="{0D108BD9-81ED-4DB2-BD59-A6C34878D82A}">
                    <a16:rowId xmlns:a16="http://schemas.microsoft.com/office/drawing/2014/main" val="3002803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Arial" panose="020B0604020202020204" pitchFamily="34" charset="0"/>
                        </a:rPr>
                        <a:t>Аналитическая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857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25 </a:t>
                      </a:r>
                      <a:r>
                        <a:rPr lang="ru-RU" dirty="0">
                          <a:effectLst/>
                          <a:latin typeface="Arial" panose="020B0604020202020204" pitchFamily="34" charset="0"/>
                        </a:rPr>
                        <a:t>см</a:t>
                      </a:r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 x 4.6 </a:t>
                      </a:r>
                      <a:r>
                        <a:rPr lang="ru-RU" dirty="0">
                          <a:effectLst/>
                          <a:latin typeface="Arial" panose="020B0604020202020204" pitchFamily="34" charset="0"/>
                        </a:rPr>
                        <a:t>мм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85725" marT="19050" marB="19050" anchor="ctr"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effectLst/>
                          <a:latin typeface="Arial" panose="020B0604020202020204" pitchFamily="34" charset="0"/>
                        </a:rPr>
                        <a:t>&lt;500 </a:t>
                      </a:r>
                      <a:r>
                        <a:rPr lang="ru-RU" dirty="0">
                          <a:effectLst/>
                          <a:latin typeface="Arial" panose="020B0604020202020204" pitchFamily="34" charset="0"/>
                        </a:rPr>
                        <a:t>мкг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85725" marT="19050" marB="19050" anchor="ctr"/>
                </a:tc>
                <a:extLst>
                  <a:ext uri="{0D108BD9-81ED-4DB2-BD59-A6C34878D82A}">
                    <a16:rowId xmlns:a16="http://schemas.microsoft.com/office/drawing/2014/main" val="41501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>
                          <a:effectLst/>
                          <a:latin typeface="Arial" panose="020B0604020202020204" pitchFamily="34" charset="0"/>
                        </a:rPr>
                        <a:t>Полупрепаративная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857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25 </a:t>
                      </a:r>
                      <a:r>
                        <a:rPr lang="ru-RU" dirty="0">
                          <a:effectLst/>
                          <a:latin typeface="Arial" panose="020B0604020202020204" pitchFamily="34" charset="0"/>
                        </a:rPr>
                        <a:t>см</a:t>
                      </a:r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 x 10 </a:t>
                      </a:r>
                      <a:r>
                        <a:rPr lang="ru-RU" dirty="0">
                          <a:effectLst/>
                          <a:latin typeface="Arial" panose="020B0604020202020204" pitchFamily="34" charset="0"/>
                        </a:rPr>
                        <a:t>мм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857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&lt;100 </a:t>
                      </a:r>
                      <a:r>
                        <a:rPr lang="ru-RU" dirty="0">
                          <a:effectLst/>
                          <a:latin typeface="Arial" panose="020B0604020202020204" pitchFamily="34" charset="0"/>
                        </a:rPr>
                        <a:t>мг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85725" marT="19050" marB="19050" anchor="ctr"/>
                </a:tc>
                <a:extLst>
                  <a:ext uri="{0D108BD9-81ED-4DB2-BD59-A6C34878D82A}">
                    <a16:rowId xmlns:a16="http://schemas.microsoft.com/office/drawing/2014/main" val="194622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>
                          <a:effectLst/>
                          <a:latin typeface="Arial" panose="020B0604020202020204" pitchFamily="34" charset="0"/>
                        </a:rPr>
                        <a:t>Препаративная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85725" marT="19050" marB="19050" anchor="ctr"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  <a:latin typeface="Arial" panose="020B0604020202020204" pitchFamily="34" charset="0"/>
                        </a:rPr>
                        <a:t>25 </a:t>
                      </a:r>
                      <a:r>
                        <a:rPr lang="ru-RU" dirty="0">
                          <a:effectLst/>
                          <a:latin typeface="Arial" panose="020B0604020202020204" pitchFamily="34" charset="0"/>
                        </a:rPr>
                        <a:t>см</a:t>
                      </a:r>
                      <a:r>
                        <a:rPr lang="fi-FI" dirty="0">
                          <a:effectLst/>
                          <a:latin typeface="Arial" panose="020B0604020202020204" pitchFamily="34" charset="0"/>
                        </a:rPr>
                        <a:t> x 21</a:t>
                      </a:r>
                      <a:r>
                        <a:rPr lang="ru-RU" dirty="0">
                          <a:effectLst/>
                          <a:latin typeface="Arial" panose="020B0604020202020204" pitchFamily="34" charset="0"/>
                        </a:rPr>
                        <a:t> мм</a:t>
                      </a:r>
                      <a:endParaRPr lang="fi-FI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8572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&lt;500 </a:t>
                      </a:r>
                      <a:r>
                        <a:rPr lang="ru-RU" dirty="0">
                          <a:effectLst/>
                          <a:latin typeface="Arial" panose="020B0604020202020204" pitchFamily="34" charset="0"/>
                        </a:rPr>
                        <a:t>мг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85725" marT="19050" marB="19050" anchor="ctr"/>
                </a:tc>
                <a:extLst>
                  <a:ext uri="{0D108BD9-81ED-4DB2-BD59-A6C34878D82A}">
                    <a16:rowId xmlns:a16="http://schemas.microsoft.com/office/drawing/2014/main" val="3124892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626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AF781BDB-95A1-4127-AAC3-BDC1547A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C222B26-BEE9-40A8-9B18-63C4EA52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83" y="541179"/>
            <a:ext cx="8229600" cy="563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Проблемы с элюентом</a:t>
            </a: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28A65423-10BD-4C1A-B9BA-5A3B66F11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85" y="1778660"/>
            <a:ext cx="4719262" cy="42563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CF8A8B36-1DD6-4499-BCFF-6DBCDCB0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043" y="1756025"/>
            <a:ext cx="4562475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id="{050ECCF0-A6CE-4309-B90D-0C2E25274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984" y="2464460"/>
            <a:ext cx="978967" cy="37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10 мин</a:t>
            </a:r>
          </a:p>
        </p:txBody>
      </p:sp>
      <p:sp>
        <p:nvSpPr>
          <p:cNvPr id="9" name="Прямоугольник 6">
            <a:extLst>
              <a:ext uri="{FF2B5EF4-FFF2-40B4-BE49-F238E27FC236}">
                <a16:creationId xmlns:a16="http://schemas.microsoft.com/office/drawing/2014/main" id="{7BFDE527-6076-4A34-AC5F-C8F4BADE9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5043" y="2975225"/>
            <a:ext cx="75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9 мин</a:t>
            </a:r>
          </a:p>
        </p:txBody>
      </p:sp>
    </p:spTree>
    <p:extLst>
      <p:ext uri="{BB962C8B-B14F-4D97-AF65-F5344CB8AC3E}">
        <p14:creationId xmlns:p14="http://schemas.microsoft.com/office/powerpoint/2010/main" val="2163470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F88409E-7F4A-4B28-91EF-ECA41A84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348923-F1AA-4FCC-AA69-7F4376348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2320"/>
            <a:ext cx="5486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C129EBD-E462-4011-B269-55720A205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868" y="2677408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А= 10%НСООН+90%Н2О, B=10%НСООН+40%Н2О+50%АСN</a:t>
            </a:r>
            <a:endParaRPr lang="ru-RU" altLang="ru-RU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EE77FB51-3E60-4A4D-80F1-E76F41542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1890445"/>
            <a:ext cx="5008562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DD34F123-B091-44F3-8C83-692378617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4944" y="2508250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А= 10ч. НСООН+92 ч. Н2О+8ч. АСN,</a:t>
            </a:r>
          </a:p>
          <a:p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B=5 ч.НСООН+92 ч. Н2О+4ч. АСN</a:t>
            </a:r>
            <a:endParaRPr lang="ru-RU" altLang="ru-RU" sz="120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7A53833-7110-47EF-A4CD-48B1DC4FB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919" y="419367"/>
            <a:ext cx="3657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dirty="0">
                <a:cs typeface="Times New Roman" panose="02020603050405020304" pitchFamily="18" charset="0"/>
              </a:rPr>
              <a:t>Температура термостата колонки 40°С</a:t>
            </a:r>
            <a:endParaRPr lang="ru-RU" altLang="ru-RU" sz="1400" dirty="0"/>
          </a:p>
          <a:p>
            <a:pPr eaLnBrk="0" hangingPunct="0"/>
            <a:r>
              <a:rPr lang="ru-RU" altLang="ru-RU" sz="1400" dirty="0">
                <a:cs typeface="Times New Roman" panose="02020603050405020304" pitchFamily="18" charset="0"/>
              </a:rPr>
              <a:t>Объем вводимой пробы 5 </a:t>
            </a:r>
            <a:r>
              <a:rPr lang="ru-RU" altLang="ru-RU" sz="1400" dirty="0" err="1">
                <a:cs typeface="Times New Roman" panose="02020603050405020304" pitchFamily="18" charset="0"/>
              </a:rPr>
              <a:t>мкл</a:t>
            </a:r>
            <a:endParaRPr lang="ru-RU" altLang="ru-RU" sz="1400" dirty="0">
              <a:ea typeface="Times New Roman" panose="02020603050405020304" pitchFamily="18" charset="0"/>
            </a:endParaRPr>
          </a:p>
          <a:p>
            <a:pPr eaLnBrk="0" hangingPunct="0"/>
            <a:r>
              <a:rPr lang="ru-RU" altLang="ru-RU" sz="1400" dirty="0">
                <a:ea typeface="Times New Roman" panose="02020603050405020304" pitchFamily="18" charset="0"/>
              </a:rPr>
              <a:t>Скорость потока 0.02 мл/мин, 0.1 мл/мин</a:t>
            </a:r>
            <a:r>
              <a:rPr lang="ru-RU" altLang="ru-RU" sz="1400" dirty="0"/>
              <a:t> </a:t>
            </a:r>
          </a:p>
          <a:p>
            <a:pPr eaLnBrk="0" hangingPunct="0"/>
            <a:r>
              <a:rPr lang="ru-RU" altLang="ru-RU" sz="1400" dirty="0"/>
              <a:t>Колонка </a:t>
            </a:r>
            <a:r>
              <a:rPr lang="en-US" altLang="ru-RU" sz="1400" dirty="0"/>
              <a:t>Discovery</a:t>
            </a:r>
            <a:r>
              <a:rPr lang="ru-RU" altLang="ru-RU" sz="1400" dirty="0"/>
              <a:t> 7,5 см </a:t>
            </a:r>
            <a:r>
              <a:rPr lang="en-US" altLang="ru-RU" sz="1400" dirty="0"/>
              <a:t>x</a:t>
            </a:r>
            <a:r>
              <a:rPr lang="ru-RU" altLang="ru-RU" sz="1400" dirty="0"/>
              <a:t> 2,1 мм с неподвижной фазой С18 размером пор 3 мкм</a:t>
            </a:r>
          </a:p>
        </p:txBody>
      </p:sp>
    </p:spTree>
    <p:extLst>
      <p:ext uri="{BB962C8B-B14F-4D97-AF65-F5344CB8AC3E}">
        <p14:creationId xmlns:p14="http://schemas.microsoft.com/office/powerpoint/2010/main" val="1848818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F557302-F5B8-42B0-BAB7-4C4D3EC1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pic>
        <p:nvPicPr>
          <p:cNvPr id="5" name="Содержимое 3" descr="3.jpg">
            <a:extLst>
              <a:ext uri="{FF2B5EF4-FFF2-40B4-BE49-F238E27FC236}">
                <a16:creationId xmlns:a16="http://schemas.microsoft.com/office/drawing/2014/main" id="{CB7B83C9-8AC9-4D61-9723-EB808B082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2639" y="614737"/>
            <a:ext cx="8045450" cy="4525963"/>
          </a:xfrm>
        </p:spPr>
      </p:pic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ABDCFBED-A8E6-4F43-953D-8938C3F3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639" y="5339137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Залипает клапан в насосе, что приводит к неправильной отработке градиента и подсосу элюента во время анализа.</a:t>
            </a:r>
          </a:p>
        </p:txBody>
      </p:sp>
    </p:spTree>
    <p:extLst>
      <p:ext uri="{BB962C8B-B14F-4D97-AF65-F5344CB8AC3E}">
        <p14:creationId xmlns:p14="http://schemas.microsoft.com/office/powerpoint/2010/main" val="4161545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7B30FB6-542A-417B-BFBE-3A0A47A8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7F42E49-8D25-4EF7-B720-19273B28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822" y="3571982"/>
            <a:ext cx="3962400" cy="1143000"/>
          </a:xfrm>
        </p:spPr>
        <p:txBody>
          <a:bodyPr/>
          <a:lstStyle/>
          <a:p>
            <a:r>
              <a:rPr lang="ru-RU" altLang="ru-RU" sz="3200"/>
              <a:t>Длина волны детектора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4968589-085D-4B34-9D2B-DC307EC0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22" y="66782"/>
            <a:ext cx="41910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525B2EF-A967-4EE8-98EE-7A3726E7E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422" y="219182"/>
            <a:ext cx="43529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A045E78-18D8-4642-BDBC-5870CA5AB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63" y="3301429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6">
            <a:extLst>
              <a:ext uri="{FF2B5EF4-FFF2-40B4-BE49-F238E27FC236}">
                <a16:creationId xmlns:a16="http://schemas.microsoft.com/office/drawing/2014/main" id="{6AE7E86F-C605-463B-9AD4-2C83BA078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7422" y="1285982"/>
            <a:ext cx="86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254 нм</a:t>
            </a:r>
          </a:p>
        </p:txBody>
      </p:sp>
      <p:sp>
        <p:nvSpPr>
          <p:cNvPr id="10" name="Прямоугольник 7">
            <a:extLst>
              <a:ext uri="{FF2B5EF4-FFF2-40B4-BE49-F238E27FC236}">
                <a16:creationId xmlns:a16="http://schemas.microsoft.com/office/drawing/2014/main" id="{3549902F-8A3A-4D89-A48E-E89696C25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422" y="1362182"/>
            <a:ext cx="86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330 нм</a:t>
            </a:r>
          </a:p>
        </p:txBody>
      </p:sp>
      <p:sp>
        <p:nvSpPr>
          <p:cNvPr id="11" name="Прямоугольник 8">
            <a:extLst>
              <a:ext uri="{FF2B5EF4-FFF2-40B4-BE49-F238E27FC236}">
                <a16:creationId xmlns:a16="http://schemas.microsoft.com/office/drawing/2014/main" id="{C1CC98BC-D140-4816-AE4F-D7CF26218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222" y="4410182"/>
            <a:ext cx="86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520 нм</a:t>
            </a:r>
          </a:p>
        </p:txBody>
      </p:sp>
      <p:sp>
        <p:nvSpPr>
          <p:cNvPr id="12" name="Прямоугольник 9">
            <a:extLst>
              <a:ext uri="{FF2B5EF4-FFF2-40B4-BE49-F238E27FC236}">
                <a16:creationId xmlns:a16="http://schemas.microsoft.com/office/drawing/2014/main" id="{E7D2325F-869D-450B-96E8-36D6BF573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663" y="6030912"/>
            <a:ext cx="1412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0,02 мл/мин</a:t>
            </a:r>
          </a:p>
        </p:txBody>
      </p:sp>
    </p:spTree>
    <p:extLst>
      <p:ext uri="{BB962C8B-B14F-4D97-AF65-F5344CB8AC3E}">
        <p14:creationId xmlns:p14="http://schemas.microsoft.com/office/powerpoint/2010/main" val="4256637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3C559691-057A-4CE3-B1C6-2093374E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3850FC3-8223-4F48-80F0-73D837D6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4" y="404812"/>
            <a:ext cx="37004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4266E34-6D20-448D-BC11-276E1F16E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16" y="404812"/>
            <a:ext cx="37338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1EEA7CF-F816-49C3-B202-3FB8AAC3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7" y="3300412"/>
            <a:ext cx="39624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EB6239C-20BE-42A1-A728-1ECA6137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833" y="3844247"/>
            <a:ext cx="396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Длина волны детектора + скорость потока ПФ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FE68A507-9AA4-4230-89EF-5E639BD20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303" y="1368175"/>
            <a:ext cx="86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254 нм</a:t>
            </a:r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EADCEC0B-1473-4ADF-B1C2-AF7C01A82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303" y="1444375"/>
            <a:ext cx="86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330 нм</a:t>
            </a:r>
          </a:p>
        </p:txBody>
      </p:sp>
      <p:sp>
        <p:nvSpPr>
          <p:cNvPr id="11" name="Прямоугольник 9">
            <a:extLst>
              <a:ext uri="{FF2B5EF4-FFF2-40B4-BE49-F238E27FC236}">
                <a16:creationId xmlns:a16="http://schemas.microsoft.com/office/drawing/2014/main" id="{63D6795F-43D8-4041-83D1-3D8904A50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103" y="4492375"/>
            <a:ext cx="86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520 нм</a:t>
            </a:r>
          </a:p>
        </p:txBody>
      </p:sp>
      <p:sp>
        <p:nvSpPr>
          <p:cNvPr id="12" name="Прямоугольник 10">
            <a:extLst>
              <a:ext uri="{FF2B5EF4-FFF2-40B4-BE49-F238E27FC236}">
                <a16:creationId xmlns:a16="http://schemas.microsoft.com/office/drawing/2014/main" id="{335A2BBD-1085-4026-9F7C-9266035BF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903" y="5850096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0,1 мл/мин</a:t>
            </a:r>
          </a:p>
        </p:txBody>
      </p:sp>
    </p:spTree>
    <p:extLst>
      <p:ext uri="{BB962C8B-B14F-4D97-AF65-F5344CB8AC3E}">
        <p14:creationId xmlns:p14="http://schemas.microsoft.com/office/powerpoint/2010/main" val="177129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1B25A4B9-3EE7-4D56-8DD8-AC105D7D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45551CF-3720-466E-9EC5-599B2AB2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5" y="811609"/>
            <a:ext cx="8229600" cy="487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Еще про детектор (диодно-матричный) и немного про давление</a:t>
            </a:r>
          </a:p>
        </p:txBody>
      </p:sp>
      <p:pic>
        <p:nvPicPr>
          <p:cNvPr id="6" name="Содержимое 3" descr="8.jpg">
            <a:extLst>
              <a:ext uri="{FF2B5EF4-FFF2-40B4-BE49-F238E27FC236}">
                <a16:creationId xmlns:a16="http://schemas.microsoft.com/office/drawing/2014/main" id="{5EF5F7F0-D197-405C-9AA2-39AC7EF0A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438" y="1800889"/>
            <a:ext cx="5472113" cy="3078162"/>
          </a:xfrm>
        </p:spPr>
      </p:pic>
      <p:pic>
        <p:nvPicPr>
          <p:cNvPr id="7" name="Рисунок 4" descr="15.jpg">
            <a:extLst>
              <a:ext uri="{FF2B5EF4-FFF2-40B4-BE49-F238E27FC236}">
                <a16:creationId xmlns:a16="http://schemas.microsoft.com/office/drawing/2014/main" id="{BBBEEAC9-1FD5-4024-9316-AC172E370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38" y="174403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id="{1B4B8AE9-5CD4-4387-A6E2-288AC2F86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755" y="5144909"/>
            <a:ext cx="72037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Проточная ячейка диодно-матричного детектора. </a:t>
            </a:r>
          </a:p>
          <a:p>
            <a:endParaRPr lang="ru-RU" altLang="ru-RU" dirty="0"/>
          </a:p>
          <a:p>
            <a:r>
              <a:rPr lang="ru-RU" altLang="ru-RU" dirty="0"/>
              <a:t>После детектора повесили нагрузку, что привело к повышению давления в ячейке и выходу её из строя.</a:t>
            </a:r>
          </a:p>
        </p:txBody>
      </p:sp>
    </p:spTree>
    <p:extLst>
      <p:ext uri="{BB962C8B-B14F-4D97-AF65-F5344CB8AC3E}">
        <p14:creationId xmlns:p14="http://schemas.microsoft.com/office/powerpoint/2010/main" val="3315497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D426FC6-2AEC-44E2-9E5E-AE09CFCC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18.11.2020</a:t>
            </a:fld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BB53A31-7210-4C30-8D5D-662AF90C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081" y="367106"/>
            <a:ext cx="8229600" cy="1143000"/>
          </a:xfrm>
        </p:spPr>
        <p:txBody>
          <a:bodyPr/>
          <a:lstStyle/>
          <a:p>
            <a:r>
              <a:rPr lang="ru-RU" altLang="ru-RU" sz="1800"/>
              <a:t>В проточной ячейке при неправильной эксплуатаци могут образовываться твёрдые осадки. Если промывка в токе растворителя не  помогает, приходится чистить нитью смоченной в растворителе.</a:t>
            </a:r>
          </a:p>
        </p:txBody>
      </p:sp>
      <p:pic>
        <p:nvPicPr>
          <p:cNvPr id="6" name="Содержимое 3" descr="1.jpg">
            <a:extLst>
              <a:ext uri="{FF2B5EF4-FFF2-40B4-BE49-F238E27FC236}">
                <a16:creationId xmlns:a16="http://schemas.microsoft.com/office/drawing/2014/main" id="{30606AE1-EC01-4818-BEE4-4D5A1AEC8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156" y="1692668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11686612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A0279BD-A7C0-4343-8D8E-F27D5F4D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/>
              <a:t>И на десерт</a:t>
            </a:r>
          </a:p>
        </p:txBody>
      </p:sp>
      <p:pic>
        <p:nvPicPr>
          <p:cNvPr id="6" name="Содержимое 3" descr="17.jpg">
            <a:extLst>
              <a:ext uri="{FF2B5EF4-FFF2-40B4-BE49-F238E27FC236}">
                <a16:creationId xmlns:a16="http://schemas.microsoft.com/office/drawing/2014/main" id="{09DF463F-3931-496C-BC3E-5A21AD8C32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r="3" b="5942"/>
          <a:stretch/>
        </p:blipFill>
        <p:spPr>
          <a:xfrm>
            <a:off x="1066800" y="2103120"/>
            <a:ext cx="4663440" cy="3749040"/>
          </a:xfrm>
          <a:noFill/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A0BD692C-FA7C-4175-81E9-4E2D9F5CE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760" y="2103120"/>
            <a:ext cx="4663440" cy="3749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ru-RU" altLang="ru-RU">
                <a:latin typeface="+mn-lt"/>
              </a:rPr>
              <a:t>Это был кран обратной промывки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0C463D-A728-4E73-B79A-5E7674529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629C2F20-7994-4D1E-A01C-96ECBA4612EB}" type="datetime1">
              <a:rPr lang="ru-RU" smtClean="0"/>
              <a:pPr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763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/>
            <a:r>
              <a:rPr lang="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B6B77-97EB-4F4F-A972-CD0363C6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ru-RU" dirty="0"/>
              <a:t>Нет пиков или очень маленькие пики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3B4EACB-393B-4D3E-87AD-ECB8602CB5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63" y="2103120"/>
            <a:ext cx="1602714" cy="3749040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3BD5936-530C-49CA-9218-66FED3F1E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/>
          </a:bodyPr>
          <a:lstStyle/>
          <a:p>
            <a:pPr algn="l" fontAlgn="t">
              <a:buFont typeface="+mj-lt"/>
              <a:buAutoNum type="arabicPeriod"/>
            </a:pPr>
            <a:r>
              <a:rPr lang="ru-RU" b="0" i="0" dirty="0">
                <a:effectLst/>
              </a:rPr>
              <a:t> Выключена лампа детектора</a:t>
            </a:r>
            <a:endParaRPr lang="en-US" b="0" i="0" dirty="0">
              <a:effectLst/>
            </a:endParaRPr>
          </a:p>
          <a:p>
            <a:pPr algn="l" fontAlgn="t">
              <a:buFont typeface="+mj-lt"/>
              <a:buAutoNum type="arabicPeriod"/>
            </a:pPr>
            <a:r>
              <a:rPr lang="ru-RU" b="0" i="0" dirty="0">
                <a:effectLst/>
              </a:rPr>
              <a:t> Отсутствует или нарушено электрическое соединение между детектором и системой сбора данных </a:t>
            </a:r>
          </a:p>
          <a:p>
            <a:pPr algn="l" fontAlgn="t">
              <a:buFont typeface="+mj-lt"/>
              <a:buAutoNum type="arabicPeriod"/>
            </a:pPr>
            <a:r>
              <a:rPr lang="ru-RU" dirty="0"/>
              <a:t> </a:t>
            </a:r>
            <a:r>
              <a:rPr lang="ru-RU" b="0" i="0" dirty="0">
                <a:effectLst/>
              </a:rPr>
              <a:t>Нет потока подвижной фазы</a:t>
            </a:r>
            <a:endParaRPr lang="en-US" b="0" i="0" dirty="0">
              <a:effectLst/>
            </a:endParaRPr>
          </a:p>
          <a:p>
            <a:pPr algn="l" fontAlgn="t">
              <a:buFont typeface="+mj-lt"/>
              <a:buAutoNum type="arabicPeriod"/>
            </a:pPr>
            <a:r>
              <a:rPr lang="ru-RU" b="0" i="0" dirty="0">
                <a:effectLst/>
              </a:rPr>
              <a:t> Нет пробы, загрязненная проба или некорректная проба</a:t>
            </a:r>
            <a:endParaRPr lang="en-US" b="0" i="0" dirty="0">
              <a:effectLst/>
            </a:endParaRPr>
          </a:p>
          <a:p>
            <a:pPr algn="l" fontAlgn="t">
              <a:buFont typeface="+mj-lt"/>
              <a:buAutoNum type="arabicPeriod"/>
            </a:pPr>
            <a:r>
              <a:rPr lang="ru-RU" b="0" i="0" dirty="0">
                <a:effectLst/>
              </a:rPr>
              <a:t> Слишком грубая настройка уровня чувствительности детектора</a:t>
            </a:r>
            <a:endParaRPr lang="en-US" b="0" i="0" dirty="0">
              <a:effectLst/>
            </a:endParaRPr>
          </a:p>
          <a:p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ED765-890C-4A9B-870F-0AD2F957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629C2F20-7994-4D1E-A01C-96ECBA4612EB}" type="datetime1">
              <a:rPr lang="ru-RU" smtClean="0"/>
              <a:pPr rtl="0">
                <a:spcAft>
                  <a:spcPts val="600"/>
                </a:spcAft>
              </a:pPr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AF25E-99E0-42C0-B7B8-79970E97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Отсутствует поток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B4459C3-FCE9-434E-9275-391B7528A9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5" y="2343944"/>
            <a:ext cx="1876425" cy="326707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ABE7DD1-3703-4A49-8934-246C890AEC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Выключен насос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Поток остановлен или заблокирован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Течь</a:t>
            </a:r>
          </a:p>
          <a:p>
            <a:pPr algn="l">
              <a:buFont typeface="+mj-lt"/>
              <a:buAutoNum type="arabicPeriod"/>
            </a:pPr>
            <a:r>
              <a:rPr lang="ru-RU" dirty="0"/>
              <a:t> В головке насоса находится воздух (как следствие флуктуаций давления)</a:t>
            </a:r>
            <a:endParaRPr lang="en-US" b="0" i="0" dirty="0">
              <a:effectLst/>
            </a:endParaRP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B3311-0E2E-4B23-BCE8-52C9140E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3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797E3-89CC-422F-8075-D2B5B955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Давление отсутствует или ниже обычного</a:t>
            </a:r>
          </a:p>
        </p:txBody>
      </p:sp>
      <p:pic>
        <p:nvPicPr>
          <p:cNvPr id="7" name="Объект 6" descr="Изображение выглядит как объект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C7572A7-F649-4E7B-BAE2-DFF8ABF058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03" y="2103438"/>
            <a:ext cx="1626068" cy="374808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1A3E015-43D2-4493-982B-2537D9338D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Течь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Прекращен или заблокирован поток подвижной фазы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В головке насоса воздушная пробка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Течь в фитинге на входе колонки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Воздушная пробка в других частях системы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Изношена прокладка насоса – течь в головке насоса 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dirty="0"/>
              <a:t> Неисправный обратный клапан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Брак прокладки насоса</a:t>
            </a:r>
            <a:endParaRPr lang="en-US" b="0" i="0" dirty="0">
              <a:effectLst/>
            </a:endParaRP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9E2628-DAAD-49F9-88D6-DE77B8B0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7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709D7-E5B4-4CBC-8D60-2DB42DAA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Давление выше обычного </a:t>
            </a:r>
          </a:p>
        </p:txBody>
      </p:sp>
      <p:pic>
        <p:nvPicPr>
          <p:cNvPr id="7" name="Объект 6" descr="Изображение выглядит как объек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688B7AB0-4FE0-4863-9F84-1F21A5728D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59" y="2103438"/>
            <a:ext cx="1786557" cy="374808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BFB2801-AB05-4030-80D6-25EA33AA0C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Проблемы с насосом, инжектором, фильтрами или соединительными линиями</a:t>
            </a:r>
            <a:endParaRPr lang="en-US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effectLst/>
              </a:rPr>
              <a:t> Проблемы с защитной или аналитической колонкой</a:t>
            </a:r>
            <a:endParaRPr lang="en-US" b="0" i="0" dirty="0">
              <a:effectLst/>
            </a:endParaRP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3D7D60-FE1B-4704-A327-329E96E1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7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2D6F6-7676-43A4-ACA1-6278D7FD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Изменение времен удерживания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F566BB7-D132-44C1-B6FF-86DDB7BC37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09" y="2103438"/>
            <a:ext cx="2042456" cy="374808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65C38E8-86EC-451A-B986-60A029B4D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4135" y="1825719"/>
            <a:ext cx="5911065" cy="3749040"/>
          </a:xfrm>
        </p:spPr>
        <p:txBody>
          <a:bodyPr>
            <a:noAutofit/>
          </a:bodyPr>
          <a:lstStyle/>
          <a:p>
            <a:pPr algn="l">
              <a:buFont typeface="+mj-lt"/>
              <a:buAutoNum type="arabicPeriod"/>
            </a:pPr>
            <a:r>
              <a:rPr lang="ru-RU" sz="1400" b="0" i="0" dirty="0">
                <a:effectLst/>
              </a:rPr>
              <a:t>Течь</a:t>
            </a:r>
            <a:endParaRPr lang="en-US" sz="1400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sz="1400" b="0" i="0" dirty="0">
                <a:effectLst/>
              </a:rPr>
              <a:t>Изменение состава подвижно фазы (даже небольшие изменения могут привести к сдвигу значений времен удерживания)</a:t>
            </a:r>
            <a:endParaRPr lang="en-US" sz="1400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sz="1400" b="0" i="0" dirty="0">
                <a:effectLst/>
              </a:rPr>
              <a:t>Воздушная пробка в насосе (времена удерживания могут вырасти или уменьшиться без какой-то закономерности) </a:t>
            </a:r>
            <a:endParaRPr lang="en-US" sz="1400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sz="1400" dirty="0"/>
              <a:t>Колебания температуры колонки (особенно для ионообменных систем) </a:t>
            </a:r>
            <a:endParaRPr lang="en-US" sz="1400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sz="1400" b="0" i="0" dirty="0">
                <a:effectLst/>
              </a:rPr>
              <a:t>Перегрузка колонки (время удерживания уменьшается, когда масса </a:t>
            </a:r>
            <a:r>
              <a:rPr lang="ru-RU" sz="1400" b="0" i="0" dirty="0" err="1">
                <a:effectLst/>
              </a:rPr>
              <a:t>сорбата</a:t>
            </a:r>
            <a:r>
              <a:rPr lang="ru-RU" sz="1400" b="0" i="0" dirty="0">
                <a:effectLst/>
              </a:rPr>
              <a:t>, введенная в колонку, превышает ее емкость) </a:t>
            </a:r>
            <a:endParaRPr lang="en-US" sz="1400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sz="1400" b="0" i="0" dirty="0">
                <a:effectLst/>
              </a:rPr>
              <a:t>Растворитель пробы несовместим с подвижной фазой</a:t>
            </a:r>
            <a:endParaRPr lang="en-US" sz="1400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sz="1400" b="0" i="0" dirty="0">
                <a:effectLst/>
              </a:rPr>
              <a:t>Проблемы с колонкой (однако нужно помнить, что при старении колонки времена удерживания обычно уменьшаются) </a:t>
            </a:r>
            <a:endParaRPr lang="ru-RU" sz="140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3327D5-938C-4AC4-A069-8AF08565D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18.11.2020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56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1643</Words>
  <Application>Microsoft Office PowerPoint</Application>
  <PresentationFormat>Широкоэкранный</PresentationFormat>
  <Paragraphs>311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Century Gothic</vt:lpstr>
      <vt:lpstr>Garamond</vt:lpstr>
      <vt:lpstr>Times New Roman</vt:lpstr>
      <vt:lpstr>СавонVTI</vt:lpstr>
      <vt:lpstr>ПОИСК И РЕШЕНИЕ проблем в ВЭЖХ системах</vt:lpstr>
      <vt:lpstr>Компоненты ВЭЖХ системы</vt:lpstr>
      <vt:lpstr>Что может пойти не так в ВЭЖХ системе?</vt:lpstr>
      <vt:lpstr>Защита колонки</vt:lpstr>
      <vt:lpstr>Нет пиков или очень маленькие пики</vt:lpstr>
      <vt:lpstr>Отсутствует поток</vt:lpstr>
      <vt:lpstr>Давление отсутствует или ниже обычного</vt:lpstr>
      <vt:lpstr>Давление выше обычного </vt:lpstr>
      <vt:lpstr>Изменение времен удерживания</vt:lpstr>
      <vt:lpstr>Потеря разрешения</vt:lpstr>
      <vt:lpstr>Расщепление пиков</vt:lpstr>
      <vt:lpstr>Хвостование пиков </vt:lpstr>
      <vt:lpstr>Фронтующие пики</vt:lpstr>
      <vt:lpstr>Размывание пиков</vt:lpstr>
      <vt:lpstr>Дрейф нулевой линии</vt:lpstr>
      <vt:lpstr>Регулярный шум нулевой линии</vt:lpstr>
      <vt:lpstr>Нерегулярный шум нулевой линии</vt:lpstr>
      <vt:lpstr>Широкие пики</vt:lpstr>
      <vt:lpstr>Изменение высоты пиков</vt:lpstr>
      <vt:lpstr>Изменение селективности</vt:lpstr>
      <vt:lpstr>Отрицательные пики</vt:lpstr>
      <vt:lpstr>«Лишние» пики</vt:lpstr>
      <vt:lpstr>Презентация PowerPoint</vt:lpstr>
      <vt:lpstr>Презентация PowerPoint</vt:lpstr>
      <vt:lpstr>Презентация PowerPoint</vt:lpstr>
      <vt:lpstr>Коллапс неподвижной фазы?</vt:lpstr>
      <vt:lpstr>Антоцианы черноплодной рябины – как должна выглядеть хроматограмма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Еще про странные пики  (и немного про ионы)</vt:lpstr>
      <vt:lpstr>Ноу хау – анализ воздуха с помощью ВЭЖХ</vt:lpstr>
      <vt:lpstr>Презентация PowerPoint</vt:lpstr>
      <vt:lpstr>Что с давлением?</vt:lpstr>
      <vt:lpstr>Презентация PowerPoint</vt:lpstr>
      <vt:lpstr>Уже все вышло?</vt:lpstr>
      <vt:lpstr>Бонус к давлению – нестабильная нулевая линия</vt:lpstr>
      <vt:lpstr>Совсем нестабильная нулевая линия</vt:lpstr>
      <vt:lpstr>Проблемы с элюентом</vt:lpstr>
      <vt:lpstr>Презентация PowerPoint</vt:lpstr>
      <vt:lpstr>Презентация PowerPoint</vt:lpstr>
      <vt:lpstr>Длина волны детектора</vt:lpstr>
      <vt:lpstr>Длина волны детектора + скорость потока ПФ</vt:lpstr>
      <vt:lpstr>Еще про детектор (диодно-матричный) и немного про давление</vt:lpstr>
      <vt:lpstr>В проточной ячейке при неправильной эксплуатаци могут образовываться твёрдые осадки. Если промывка в токе растворителя не  помогает, приходится чистить нитью смоченной в растворителе.</vt:lpstr>
      <vt:lpstr>И на десерт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И РЕШЕНИЕ проблем с ВЭЖХ системами</dc:title>
  <dc:creator>Anastasiia Kanateva</dc:creator>
  <cp:lastModifiedBy>Anastasiia Kanateva</cp:lastModifiedBy>
  <cp:revision>17</cp:revision>
  <dcterms:created xsi:type="dcterms:W3CDTF">2020-11-18T04:11:15Z</dcterms:created>
  <dcterms:modified xsi:type="dcterms:W3CDTF">2020-11-19T09:49:02Z</dcterms:modified>
</cp:coreProperties>
</file>