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91"/>
  </p:notesMasterIdLst>
  <p:sldIdLst>
    <p:sldId id="317" r:id="rId2"/>
    <p:sldId id="321" r:id="rId3"/>
    <p:sldId id="322" r:id="rId4"/>
    <p:sldId id="325" r:id="rId5"/>
    <p:sldId id="319" r:id="rId6"/>
    <p:sldId id="324" r:id="rId7"/>
    <p:sldId id="373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6" r:id="rId18"/>
    <p:sldId id="407" r:id="rId19"/>
    <p:sldId id="408" r:id="rId20"/>
    <p:sldId id="410" r:id="rId21"/>
    <p:sldId id="411" r:id="rId22"/>
    <p:sldId id="412" r:id="rId23"/>
    <p:sldId id="413" r:id="rId24"/>
    <p:sldId id="421" r:id="rId25"/>
    <p:sldId id="422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328" r:id="rId34"/>
    <p:sldId id="327" r:id="rId35"/>
    <p:sldId id="371" r:id="rId36"/>
    <p:sldId id="372" r:id="rId37"/>
    <p:sldId id="263" r:id="rId38"/>
    <p:sldId id="350" r:id="rId39"/>
    <p:sldId id="337" r:id="rId40"/>
    <p:sldId id="339" r:id="rId41"/>
    <p:sldId id="336" r:id="rId42"/>
    <p:sldId id="345" r:id="rId43"/>
    <p:sldId id="340" r:id="rId44"/>
    <p:sldId id="341" r:id="rId45"/>
    <p:sldId id="342" r:id="rId46"/>
    <p:sldId id="343" r:id="rId47"/>
    <p:sldId id="344" r:id="rId48"/>
    <p:sldId id="300" r:id="rId49"/>
    <p:sldId id="349" r:id="rId50"/>
    <p:sldId id="347" r:id="rId51"/>
    <p:sldId id="348" r:id="rId52"/>
    <p:sldId id="346" r:id="rId53"/>
    <p:sldId id="333" r:id="rId54"/>
    <p:sldId id="332" r:id="rId55"/>
    <p:sldId id="334" r:id="rId56"/>
    <p:sldId id="351" r:id="rId57"/>
    <p:sldId id="352" r:id="rId58"/>
    <p:sldId id="377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7" r:id="rId70"/>
    <p:sldId id="364" r:id="rId71"/>
    <p:sldId id="375" r:id="rId72"/>
    <p:sldId id="365" r:id="rId73"/>
    <p:sldId id="366" r:id="rId74"/>
    <p:sldId id="374" r:id="rId75"/>
    <p:sldId id="368" r:id="rId76"/>
    <p:sldId id="376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  <p:sldId id="390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286" autoAdjust="0"/>
  </p:normalViewPr>
  <p:slideViewPr>
    <p:cSldViewPr snapToGrid="0">
      <p:cViewPr varScale="1">
        <p:scale>
          <a:sx n="42" d="100"/>
          <a:sy n="42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07589-4BD9-426C-9070-50E31AB07C5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273A2-2833-4B88-8A4D-9206D21B1C9E}">
      <dgm:prSet phldrT="[Текст]" custT="1"/>
      <dgm:spPr/>
      <dgm:t>
        <a:bodyPr/>
        <a:lstStyle/>
        <a:p>
          <a:r>
            <a:rPr lang="ru-RU" sz="1600" b="0" i="0" dirty="0" smtClean="0"/>
            <a:t>об изменении состава работников, принимающих участие в работах в соответствии с областью аккредитации</a:t>
          </a:r>
          <a:endParaRPr lang="ru-RU" sz="1600" dirty="0"/>
        </a:p>
      </dgm:t>
    </dgm:pt>
    <dgm:pt modelId="{A9C28E1D-255D-4A52-8A3A-9B41EAC3F163}" type="parTrans" cxnId="{1785E852-765A-4209-8C74-F3C62B3C76B6}">
      <dgm:prSet/>
      <dgm:spPr/>
      <dgm:t>
        <a:bodyPr/>
        <a:lstStyle/>
        <a:p>
          <a:endParaRPr lang="ru-RU"/>
        </a:p>
      </dgm:t>
    </dgm:pt>
    <dgm:pt modelId="{FAE92997-C9B5-413F-9FB8-26FC869BD27C}" type="sibTrans" cxnId="{1785E852-765A-4209-8C74-F3C62B3C76B6}">
      <dgm:prSet/>
      <dgm:spPr/>
      <dgm:t>
        <a:bodyPr/>
        <a:lstStyle/>
        <a:p>
          <a:endParaRPr lang="ru-RU"/>
        </a:p>
      </dgm:t>
    </dgm:pt>
    <dgm:pt modelId="{87AC1B7B-4DC6-4E83-A0AD-119EF44BC25A}">
      <dgm:prSet phldrT="[Текст]" custT="1"/>
      <dgm:spPr/>
      <dgm:t>
        <a:bodyPr/>
        <a:lstStyle/>
        <a:p>
          <a:r>
            <a:rPr lang="ru-RU" sz="1600" b="0" i="0" dirty="0" smtClean="0"/>
            <a:t>об изменении компетентности работников, принимающих участие в работах в соответствии с областью аккредитации (копии документов об образовании, повышении квалификации)</a:t>
          </a:r>
          <a:endParaRPr lang="ru-RU" sz="1600" dirty="0"/>
        </a:p>
      </dgm:t>
    </dgm:pt>
    <dgm:pt modelId="{D99CE75E-2976-4400-9438-BE013A54EEF9}" type="parTrans" cxnId="{F4457F32-C9D8-4EC5-A7DB-6D33565B2BBF}">
      <dgm:prSet/>
      <dgm:spPr/>
      <dgm:t>
        <a:bodyPr/>
        <a:lstStyle/>
        <a:p>
          <a:endParaRPr lang="ru-RU"/>
        </a:p>
      </dgm:t>
    </dgm:pt>
    <dgm:pt modelId="{B489EC7C-05C6-4E38-948B-AFE70A831810}" type="sibTrans" cxnId="{F4457F32-C9D8-4EC5-A7DB-6D33565B2BBF}">
      <dgm:prSet/>
      <dgm:spPr/>
      <dgm:t>
        <a:bodyPr/>
        <a:lstStyle/>
        <a:p>
          <a:endParaRPr lang="ru-RU"/>
        </a:p>
      </dgm:t>
    </dgm:pt>
    <dgm:pt modelId="{45741293-491C-40EC-8A89-775F5DE90EEE}">
      <dgm:prSet phldrT="[Текст]" custT="1"/>
      <dgm:spPr/>
      <dgm:t>
        <a:bodyPr/>
        <a:lstStyle/>
        <a:p>
          <a:r>
            <a:rPr lang="ru-RU" sz="1600" b="0" i="0" dirty="0" smtClean="0"/>
            <a:t>об изменении прав собственности, владения и (или) пользования на испытательное оборудование, необходимое для выполнения работ в соответствии с областью аккредитации</a:t>
          </a:r>
          <a:endParaRPr lang="ru-RU" sz="1600" dirty="0"/>
        </a:p>
      </dgm:t>
    </dgm:pt>
    <dgm:pt modelId="{9D549C14-4D27-478F-9399-080E9FADA882}" type="parTrans" cxnId="{2C2B4090-F725-44EE-A64F-E5041A437980}">
      <dgm:prSet/>
      <dgm:spPr/>
      <dgm:t>
        <a:bodyPr/>
        <a:lstStyle/>
        <a:p>
          <a:endParaRPr lang="ru-RU"/>
        </a:p>
      </dgm:t>
    </dgm:pt>
    <dgm:pt modelId="{F1C64230-97C8-4230-B669-420E13478A64}" type="sibTrans" cxnId="{2C2B4090-F725-44EE-A64F-E5041A437980}">
      <dgm:prSet/>
      <dgm:spPr/>
      <dgm:t>
        <a:bodyPr/>
        <a:lstStyle/>
        <a:p>
          <a:endParaRPr lang="ru-RU"/>
        </a:p>
      </dgm:t>
    </dgm:pt>
    <dgm:pt modelId="{A3B25B05-9B8A-46E6-BE69-0C4060A29614}" type="pres">
      <dgm:prSet presAssocID="{01E07589-4BD9-426C-9070-50E31AB07C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3B32A-693D-4A7E-A98F-1E89F427C73E}" type="pres">
      <dgm:prSet presAssocID="{788273A2-2833-4B88-8A4D-9206D21B1C9E}" presName="parentLin" presStyleCnt="0"/>
      <dgm:spPr/>
    </dgm:pt>
    <dgm:pt modelId="{2E74B4C2-0C30-4E96-8473-A9F840E19EE5}" type="pres">
      <dgm:prSet presAssocID="{788273A2-2833-4B88-8A4D-9206D21B1C9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BEFCC1-DCEB-41AC-8509-D5DA5FE5ACD1}" type="pres">
      <dgm:prSet presAssocID="{788273A2-2833-4B88-8A4D-9206D21B1C9E}" presName="parentText" presStyleLbl="node1" presStyleIdx="0" presStyleCnt="3" custScaleX="142857" custScaleY="231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C96DE-F306-4598-9174-6EE78BAE231D}" type="pres">
      <dgm:prSet presAssocID="{788273A2-2833-4B88-8A4D-9206D21B1C9E}" presName="negativeSpace" presStyleCnt="0"/>
      <dgm:spPr/>
    </dgm:pt>
    <dgm:pt modelId="{E0A72D52-0C02-416B-BE21-3A748A1C8575}" type="pres">
      <dgm:prSet presAssocID="{788273A2-2833-4B88-8A4D-9206D21B1C9E}" presName="childText" presStyleLbl="conFgAcc1" presStyleIdx="0" presStyleCnt="3">
        <dgm:presLayoutVars>
          <dgm:bulletEnabled val="1"/>
        </dgm:presLayoutVars>
      </dgm:prSet>
      <dgm:spPr/>
    </dgm:pt>
    <dgm:pt modelId="{AF8D601E-9235-4102-953F-C2724DACBB70}" type="pres">
      <dgm:prSet presAssocID="{FAE92997-C9B5-413F-9FB8-26FC869BD27C}" presName="spaceBetweenRectangles" presStyleCnt="0"/>
      <dgm:spPr/>
    </dgm:pt>
    <dgm:pt modelId="{23A5A936-E319-415E-92ED-077225582B87}" type="pres">
      <dgm:prSet presAssocID="{87AC1B7B-4DC6-4E83-A0AD-119EF44BC25A}" presName="parentLin" presStyleCnt="0"/>
      <dgm:spPr/>
    </dgm:pt>
    <dgm:pt modelId="{1D8F4258-21A6-4590-BBE7-A02F101D940B}" type="pres">
      <dgm:prSet presAssocID="{87AC1B7B-4DC6-4E83-A0AD-119EF44BC2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BB3A9B-AC1F-4B4A-AE44-44EEBB7EB8AD}" type="pres">
      <dgm:prSet presAssocID="{87AC1B7B-4DC6-4E83-A0AD-119EF44BC25A}" presName="parentText" presStyleLbl="node1" presStyleIdx="1" presStyleCnt="3" custScaleX="142857" custScaleY="320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20ACE-BF5F-4322-8549-C3B700F679A3}" type="pres">
      <dgm:prSet presAssocID="{87AC1B7B-4DC6-4E83-A0AD-119EF44BC25A}" presName="negativeSpace" presStyleCnt="0"/>
      <dgm:spPr/>
    </dgm:pt>
    <dgm:pt modelId="{B9651FEB-0496-45D6-9BA4-6C83A72E8980}" type="pres">
      <dgm:prSet presAssocID="{87AC1B7B-4DC6-4E83-A0AD-119EF44BC25A}" presName="childText" presStyleLbl="conFgAcc1" presStyleIdx="1" presStyleCnt="3">
        <dgm:presLayoutVars>
          <dgm:bulletEnabled val="1"/>
        </dgm:presLayoutVars>
      </dgm:prSet>
      <dgm:spPr/>
    </dgm:pt>
    <dgm:pt modelId="{57418D5F-BEA4-4CD7-979A-11D36DB5F3A2}" type="pres">
      <dgm:prSet presAssocID="{B489EC7C-05C6-4E38-948B-AFE70A831810}" presName="spaceBetweenRectangles" presStyleCnt="0"/>
      <dgm:spPr/>
    </dgm:pt>
    <dgm:pt modelId="{F639F057-E6EF-4065-B4B2-B0AC65730303}" type="pres">
      <dgm:prSet presAssocID="{45741293-491C-40EC-8A89-775F5DE90EEE}" presName="parentLin" presStyleCnt="0"/>
      <dgm:spPr/>
    </dgm:pt>
    <dgm:pt modelId="{2ECB8854-B8B0-4451-98DA-B00F52D434AD}" type="pres">
      <dgm:prSet presAssocID="{45741293-491C-40EC-8A89-775F5DE90E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E5F1C26-F737-43F3-BF09-683A009E1264}" type="pres">
      <dgm:prSet presAssocID="{45741293-491C-40EC-8A89-775F5DE90EEE}" presName="parentText" presStyleLbl="node1" presStyleIdx="2" presStyleCnt="3" custScaleX="142857" custScaleY="438505" custLinFactNeighborX="1589" custLinFactNeighborY="-14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90C3A-9499-4E29-9901-973773211E92}" type="pres">
      <dgm:prSet presAssocID="{45741293-491C-40EC-8A89-775F5DE90EEE}" presName="negativeSpace" presStyleCnt="0"/>
      <dgm:spPr/>
    </dgm:pt>
    <dgm:pt modelId="{8C75EFB3-46BA-43CC-B533-0DB2F0A4556A}" type="pres">
      <dgm:prSet presAssocID="{45741293-491C-40EC-8A89-775F5DE90E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F83D31-AAE4-4988-AC77-14C01CFE21EB}" type="presOf" srcId="{788273A2-2833-4B88-8A4D-9206D21B1C9E}" destId="{D2BEFCC1-DCEB-41AC-8509-D5DA5FE5ACD1}" srcOrd="1" destOrd="0" presId="urn:microsoft.com/office/officeart/2005/8/layout/list1"/>
    <dgm:cxn modelId="{6B2BADB1-F3AB-494C-8958-E9341202D8F9}" type="presOf" srcId="{45741293-491C-40EC-8A89-775F5DE90EEE}" destId="{2ECB8854-B8B0-4451-98DA-B00F52D434AD}" srcOrd="0" destOrd="0" presId="urn:microsoft.com/office/officeart/2005/8/layout/list1"/>
    <dgm:cxn modelId="{0E7E3266-E831-4133-858B-60F19C066BC7}" type="presOf" srcId="{788273A2-2833-4B88-8A4D-9206D21B1C9E}" destId="{2E74B4C2-0C30-4E96-8473-A9F840E19EE5}" srcOrd="0" destOrd="0" presId="urn:microsoft.com/office/officeart/2005/8/layout/list1"/>
    <dgm:cxn modelId="{2C2B4090-F725-44EE-A64F-E5041A437980}" srcId="{01E07589-4BD9-426C-9070-50E31AB07C51}" destId="{45741293-491C-40EC-8A89-775F5DE90EEE}" srcOrd="2" destOrd="0" parTransId="{9D549C14-4D27-478F-9399-080E9FADA882}" sibTransId="{F1C64230-97C8-4230-B669-420E13478A64}"/>
    <dgm:cxn modelId="{1785E852-765A-4209-8C74-F3C62B3C76B6}" srcId="{01E07589-4BD9-426C-9070-50E31AB07C51}" destId="{788273A2-2833-4B88-8A4D-9206D21B1C9E}" srcOrd="0" destOrd="0" parTransId="{A9C28E1D-255D-4A52-8A3A-9B41EAC3F163}" sibTransId="{FAE92997-C9B5-413F-9FB8-26FC869BD27C}"/>
    <dgm:cxn modelId="{F4457F32-C9D8-4EC5-A7DB-6D33565B2BBF}" srcId="{01E07589-4BD9-426C-9070-50E31AB07C51}" destId="{87AC1B7B-4DC6-4E83-A0AD-119EF44BC25A}" srcOrd="1" destOrd="0" parTransId="{D99CE75E-2976-4400-9438-BE013A54EEF9}" sibTransId="{B489EC7C-05C6-4E38-948B-AFE70A831810}"/>
    <dgm:cxn modelId="{212C7F35-5410-40E8-A38A-3421B579B961}" type="presOf" srcId="{87AC1B7B-4DC6-4E83-A0AD-119EF44BC25A}" destId="{66BB3A9B-AC1F-4B4A-AE44-44EEBB7EB8AD}" srcOrd="1" destOrd="0" presId="urn:microsoft.com/office/officeart/2005/8/layout/list1"/>
    <dgm:cxn modelId="{33491531-87D8-4FF2-92F2-C89E53863122}" type="presOf" srcId="{01E07589-4BD9-426C-9070-50E31AB07C51}" destId="{A3B25B05-9B8A-46E6-BE69-0C4060A29614}" srcOrd="0" destOrd="0" presId="urn:microsoft.com/office/officeart/2005/8/layout/list1"/>
    <dgm:cxn modelId="{7A81E44D-AB1E-45E8-9E53-AA37A4D83DB4}" type="presOf" srcId="{45741293-491C-40EC-8A89-775F5DE90EEE}" destId="{BE5F1C26-F737-43F3-BF09-683A009E1264}" srcOrd="1" destOrd="0" presId="urn:microsoft.com/office/officeart/2005/8/layout/list1"/>
    <dgm:cxn modelId="{08F9155C-396C-4ABE-A105-3EC6370AE4F4}" type="presOf" srcId="{87AC1B7B-4DC6-4E83-A0AD-119EF44BC25A}" destId="{1D8F4258-21A6-4590-BBE7-A02F101D940B}" srcOrd="0" destOrd="0" presId="urn:microsoft.com/office/officeart/2005/8/layout/list1"/>
    <dgm:cxn modelId="{F5AB095D-2E16-4EB0-BAB1-073128006F02}" type="presParOf" srcId="{A3B25B05-9B8A-46E6-BE69-0C4060A29614}" destId="{61C3B32A-693D-4A7E-A98F-1E89F427C73E}" srcOrd="0" destOrd="0" presId="urn:microsoft.com/office/officeart/2005/8/layout/list1"/>
    <dgm:cxn modelId="{87EDDBD7-B99C-45E7-8CCB-D3E926AD717B}" type="presParOf" srcId="{61C3B32A-693D-4A7E-A98F-1E89F427C73E}" destId="{2E74B4C2-0C30-4E96-8473-A9F840E19EE5}" srcOrd="0" destOrd="0" presId="urn:microsoft.com/office/officeart/2005/8/layout/list1"/>
    <dgm:cxn modelId="{46001848-12B8-4329-A20F-DA33300697B8}" type="presParOf" srcId="{61C3B32A-693D-4A7E-A98F-1E89F427C73E}" destId="{D2BEFCC1-DCEB-41AC-8509-D5DA5FE5ACD1}" srcOrd="1" destOrd="0" presId="urn:microsoft.com/office/officeart/2005/8/layout/list1"/>
    <dgm:cxn modelId="{1FA5BA45-480A-45FE-BD07-D271A8977CB0}" type="presParOf" srcId="{A3B25B05-9B8A-46E6-BE69-0C4060A29614}" destId="{F85C96DE-F306-4598-9174-6EE78BAE231D}" srcOrd="1" destOrd="0" presId="urn:microsoft.com/office/officeart/2005/8/layout/list1"/>
    <dgm:cxn modelId="{772DD054-83DA-4E66-A93E-3DD0CDB99898}" type="presParOf" srcId="{A3B25B05-9B8A-46E6-BE69-0C4060A29614}" destId="{E0A72D52-0C02-416B-BE21-3A748A1C8575}" srcOrd="2" destOrd="0" presId="urn:microsoft.com/office/officeart/2005/8/layout/list1"/>
    <dgm:cxn modelId="{39D3005D-CAC8-4750-B11F-CC79AF55B6AC}" type="presParOf" srcId="{A3B25B05-9B8A-46E6-BE69-0C4060A29614}" destId="{AF8D601E-9235-4102-953F-C2724DACBB70}" srcOrd="3" destOrd="0" presId="urn:microsoft.com/office/officeart/2005/8/layout/list1"/>
    <dgm:cxn modelId="{AAFE89DC-01AD-4893-9DE7-854D506F28E4}" type="presParOf" srcId="{A3B25B05-9B8A-46E6-BE69-0C4060A29614}" destId="{23A5A936-E319-415E-92ED-077225582B87}" srcOrd="4" destOrd="0" presId="urn:microsoft.com/office/officeart/2005/8/layout/list1"/>
    <dgm:cxn modelId="{3721873C-5CA0-4317-BE1F-04CDF7748571}" type="presParOf" srcId="{23A5A936-E319-415E-92ED-077225582B87}" destId="{1D8F4258-21A6-4590-BBE7-A02F101D940B}" srcOrd="0" destOrd="0" presId="urn:microsoft.com/office/officeart/2005/8/layout/list1"/>
    <dgm:cxn modelId="{881DF8FE-E6C5-4BF3-825D-98219DE88105}" type="presParOf" srcId="{23A5A936-E319-415E-92ED-077225582B87}" destId="{66BB3A9B-AC1F-4B4A-AE44-44EEBB7EB8AD}" srcOrd="1" destOrd="0" presId="urn:microsoft.com/office/officeart/2005/8/layout/list1"/>
    <dgm:cxn modelId="{54467D2B-D26B-4D7F-9444-D4B3E6958A2B}" type="presParOf" srcId="{A3B25B05-9B8A-46E6-BE69-0C4060A29614}" destId="{49820ACE-BF5F-4322-8549-C3B700F679A3}" srcOrd="5" destOrd="0" presId="urn:microsoft.com/office/officeart/2005/8/layout/list1"/>
    <dgm:cxn modelId="{90DC36FE-178D-4B1C-BF50-641AD42AF56B}" type="presParOf" srcId="{A3B25B05-9B8A-46E6-BE69-0C4060A29614}" destId="{B9651FEB-0496-45D6-9BA4-6C83A72E8980}" srcOrd="6" destOrd="0" presId="urn:microsoft.com/office/officeart/2005/8/layout/list1"/>
    <dgm:cxn modelId="{E3DCDE93-B504-4283-A6A7-3935E705EE3A}" type="presParOf" srcId="{A3B25B05-9B8A-46E6-BE69-0C4060A29614}" destId="{57418D5F-BEA4-4CD7-979A-11D36DB5F3A2}" srcOrd="7" destOrd="0" presId="urn:microsoft.com/office/officeart/2005/8/layout/list1"/>
    <dgm:cxn modelId="{D2448A87-946F-4145-9DB8-B3697871A731}" type="presParOf" srcId="{A3B25B05-9B8A-46E6-BE69-0C4060A29614}" destId="{F639F057-E6EF-4065-B4B2-B0AC65730303}" srcOrd="8" destOrd="0" presId="urn:microsoft.com/office/officeart/2005/8/layout/list1"/>
    <dgm:cxn modelId="{93180778-A1C1-42C7-9DEE-C614922C8E4F}" type="presParOf" srcId="{F639F057-E6EF-4065-B4B2-B0AC65730303}" destId="{2ECB8854-B8B0-4451-98DA-B00F52D434AD}" srcOrd="0" destOrd="0" presId="urn:microsoft.com/office/officeart/2005/8/layout/list1"/>
    <dgm:cxn modelId="{719BD8E3-F000-40EC-A6D2-F98BFC5330F9}" type="presParOf" srcId="{F639F057-E6EF-4065-B4B2-B0AC65730303}" destId="{BE5F1C26-F737-43F3-BF09-683A009E1264}" srcOrd="1" destOrd="0" presId="urn:microsoft.com/office/officeart/2005/8/layout/list1"/>
    <dgm:cxn modelId="{06255ADB-855A-4313-90FD-1E6E7E567E01}" type="presParOf" srcId="{A3B25B05-9B8A-46E6-BE69-0C4060A29614}" destId="{17590C3A-9499-4E29-9901-973773211E92}" srcOrd="9" destOrd="0" presId="urn:microsoft.com/office/officeart/2005/8/layout/list1"/>
    <dgm:cxn modelId="{8EE908A6-B2FE-41A5-BBE8-85F55F6B9851}" type="presParOf" srcId="{A3B25B05-9B8A-46E6-BE69-0C4060A29614}" destId="{8C75EFB3-46BA-43CC-B533-0DB2F0A455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7BC38-FFFD-4022-8F75-7F8B7DF18565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4F24-2F3D-40CB-87D4-211E96F6AC6E}">
      <dgm:prSet phldrT="[Текст]"/>
      <dgm:spPr/>
      <dgm:t>
        <a:bodyPr/>
        <a:lstStyle/>
        <a:p>
          <a:r>
            <a:rPr lang="ru-RU" dirty="0" smtClean="0"/>
            <a:t>1 блок </a:t>
          </a:r>
          <a:endParaRPr lang="ru-RU" dirty="0"/>
        </a:p>
      </dgm:t>
    </dgm:pt>
    <dgm:pt modelId="{8114651E-0302-4F3E-8015-57F96FE27A59}" type="parTrans" cxnId="{9AD0EC28-4D53-4122-8B9A-250D6CAB3472}">
      <dgm:prSet/>
      <dgm:spPr/>
      <dgm:t>
        <a:bodyPr/>
        <a:lstStyle/>
        <a:p>
          <a:endParaRPr lang="ru-RU"/>
        </a:p>
      </dgm:t>
    </dgm:pt>
    <dgm:pt modelId="{81328CBC-514F-4CCF-8B17-E1AB411178F5}" type="sibTrans" cxnId="{9AD0EC28-4D53-4122-8B9A-250D6CAB3472}">
      <dgm:prSet/>
      <dgm:spPr/>
      <dgm:t>
        <a:bodyPr/>
        <a:lstStyle/>
        <a:p>
          <a:endParaRPr lang="ru-RU"/>
        </a:p>
      </dgm:t>
    </dgm:pt>
    <dgm:pt modelId="{71C1E26D-FDF6-40CD-9FC8-47788A6C2736}">
      <dgm:prSet phldrT="[Текст]"/>
      <dgm:spPr/>
      <dgm:t>
        <a:bodyPr/>
        <a:lstStyle/>
        <a:p>
          <a:r>
            <a:rPr lang="ru-RU" dirty="0" smtClean="0"/>
            <a:t>29.07.2018</a:t>
          </a:r>
          <a:endParaRPr lang="ru-RU" dirty="0"/>
        </a:p>
      </dgm:t>
    </dgm:pt>
    <dgm:pt modelId="{86761C6B-75CF-4B62-93AE-94DF30B5C5CB}" type="parTrans" cxnId="{74C71EE6-073E-4487-98C7-6D0CC2AE3E31}">
      <dgm:prSet/>
      <dgm:spPr/>
      <dgm:t>
        <a:bodyPr/>
        <a:lstStyle/>
        <a:p>
          <a:endParaRPr lang="ru-RU"/>
        </a:p>
      </dgm:t>
    </dgm:pt>
    <dgm:pt modelId="{61714F71-D89A-4BD3-B430-F9A733AB02D5}" type="sibTrans" cxnId="{74C71EE6-073E-4487-98C7-6D0CC2AE3E31}">
      <dgm:prSet/>
      <dgm:spPr/>
      <dgm:t>
        <a:bodyPr/>
        <a:lstStyle/>
        <a:p>
          <a:endParaRPr lang="ru-RU"/>
        </a:p>
      </dgm:t>
    </dgm:pt>
    <dgm:pt modelId="{5A21F941-413C-4451-874B-782DEF805DF2}">
      <dgm:prSet phldrT="[Текст]"/>
      <dgm:spPr/>
      <dgm:t>
        <a:bodyPr/>
        <a:lstStyle/>
        <a:p>
          <a:r>
            <a:rPr lang="ru-RU" dirty="0" smtClean="0"/>
            <a:t>Вступает в силу со дня его официального опубликования</a:t>
          </a:r>
          <a:endParaRPr lang="ru-RU" dirty="0"/>
        </a:p>
      </dgm:t>
    </dgm:pt>
    <dgm:pt modelId="{461F8B38-CAAF-4EA0-AAAF-F1FEB497D7C7}" type="parTrans" cxnId="{AFAD36F7-0E36-40A3-96F3-390A6A1C7B45}">
      <dgm:prSet/>
      <dgm:spPr/>
      <dgm:t>
        <a:bodyPr/>
        <a:lstStyle/>
        <a:p>
          <a:endParaRPr lang="ru-RU"/>
        </a:p>
      </dgm:t>
    </dgm:pt>
    <dgm:pt modelId="{1574755C-5042-4ADB-A0CB-B553247FD1A8}" type="sibTrans" cxnId="{AFAD36F7-0E36-40A3-96F3-390A6A1C7B45}">
      <dgm:prSet/>
      <dgm:spPr/>
      <dgm:t>
        <a:bodyPr/>
        <a:lstStyle/>
        <a:p>
          <a:endParaRPr lang="ru-RU"/>
        </a:p>
      </dgm:t>
    </dgm:pt>
    <dgm:pt modelId="{12C0D0DE-5749-4E35-855D-23DB89900AEC}">
      <dgm:prSet phldrT="[Текст]"/>
      <dgm:spPr/>
      <dgm:t>
        <a:bodyPr/>
        <a:lstStyle/>
        <a:p>
          <a:r>
            <a:rPr lang="ru-RU" dirty="0" smtClean="0"/>
            <a:t>2 блок </a:t>
          </a:r>
          <a:endParaRPr lang="ru-RU" dirty="0"/>
        </a:p>
      </dgm:t>
    </dgm:pt>
    <dgm:pt modelId="{BD7A3D0A-00C7-4DF5-AAB5-24DFC96E66AA}" type="parTrans" cxnId="{122E918F-13C6-456A-B3E9-9F5FFC7FDBCD}">
      <dgm:prSet/>
      <dgm:spPr/>
      <dgm:t>
        <a:bodyPr/>
        <a:lstStyle/>
        <a:p>
          <a:endParaRPr lang="ru-RU"/>
        </a:p>
      </dgm:t>
    </dgm:pt>
    <dgm:pt modelId="{38C422F1-1EAB-4D2E-9DEF-F6F8B6D4B145}" type="sibTrans" cxnId="{122E918F-13C6-456A-B3E9-9F5FFC7FDBCD}">
      <dgm:prSet/>
      <dgm:spPr/>
      <dgm:t>
        <a:bodyPr/>
        <a:lstStyle/>
        <a:p>
          <a:endParaRPr lang="ru-RU"/>
        </a:p>
      </dgm:t>
    </dgm:pt>
    <dgm:pt modelId="{A61534E0-08AE-496C-99E5-07AEEBC9E636}">
      <dgm:prSet phldrT="[Текст]"/>
      <dgm:spPr/>
      <dgm:t>
        <a:bodyPr/>
        <a:lstStyle/>
        <a:p>
          <a:r>
            <a:rPr lang="ru-RU" dirty="0" smtClean="0"/>
            <a:t>29.10.2018</a:t>
          </a:r>
          <a:endParaRPr lang="ru-RU" dirty="0"/>
        </a:p>
      </dgm:t>
    </dgm:pt>
    <dgm:pt modelId="{3B785A86-82BF-4951-BC16-8EA11A821389}" type="parTrans" cxnId="{A949C455-B2B1-4676-9787-825B35611E10}">
      <dgm:prSet/>
      <dgm:spPr/>
      <dgm:t>
        <a:bodyPr/>
        <a:lstStyle/>
        <a:p>
          <a:endParaRPr lang="ru-RU"/>
        </a:p>
      </dgm:t>
    </dgm:pt>
    <dgm:pt modelId="{C989118D-D9AA-43B1-82AB-40890F7D90DA}" type="sibTrans" cxnId="{A949C455-B2B1-4676-9787-825B35611E10}">
      <dgm:prSet/>
      <dgm:spPr/>
      <dgm:t>
        <a:bodyPr/>
        <a:lstStyle/>
        <a:p>
          <a:endParaRPr lang="ru-RU"/>
        </a:p>
      </dgm:t>
    </dgm:pt>
    <dgm:pt modelId="{91FD735F-2B9C-44FD-93F5-4EC0BDCF1791}">
      <dgm:prSet phldrT="[Текст]"/>
      <dgm:spPr/>
      <dgm:t>
        <a:bodyPr/>
        <a:lstStyle/>
        <a:p>
          <a:r>
            <a:rPr lang="ru-RU" dirty="0" smtClean="0"/>
            <a:t>Вступает в силу по истечении </a:t>
          </a:r>
          <a:r>
            <a:rPr lang="ru-RU" dirty="0" smtClean="0">
              <a:solidFill>
                <a:srgbClr val="FF0000"/>
              </a:solidFill>
            </a:rPr>
            <a:t>90</a:t>
          </a:r>
          <a:r>
            <a:rPr lang="ru-RU" dirty="0" smtClean="0"/>
            <a:t> дней после дня официального опубликования </a:t>
          </a:r>
          <a:endParaRPr lang="ru-RU" dirty="0"/>
        </a:p>
      </dgm:t>
    </dgm:pt>
    <dgm:pt modelId="{BB65D2E6-183D-4D88-8B3E-7DF038868B87}" type="parTrans" cxnId="{21CA9BE7-EFE5-4950-B359-A7AE3AED571B}">
      <dgm:prSet/>
      <dgm:spPr/>
      <dgm:t>
        <a:bodyPr/>
        <a:lstStyle/>
        <a:p>
          <a:endParaRPr lang="ru-RU"/>
        </a:p>
      </dgm:t>
    </dgm:pt>
    <dgm:pt modelId="{AAB8DE5D-0320-4D60-9592-8A691D79215C}" type="sibTrans" cxnId="{21CA9BE7-EFE5-4950-B359-A7AE3AED571B}">
      <dgm:prSet/>
      <dgm:spPr/>
      <dgm:t>
        <a:bodyPr/>
        <a:lstStyle/>
        <a:p>
          <a:endParaRPr lang="ru-RU"/>
        </a:p>
      </dgm:t>
    </dgm:pt>
    <dgm:pt modelId="{FA9E44AD-4E75-4A83-8E40-E9E453436636}">
      <dgm:prSet phldrT="[Текст]"/>
      <dgm:spPr/>
      <dgm:t>
        <a:bodyPr/>
        <a:lstStyle/>
        <a:p>
          <a:r>
            <a:rPr lang="ru-RU" dirty="0" smtClean="0"/>
            <a:t>3 блок</a:t>
          </a:r>
          <a:endParaRPr lang="ru-RU" dirty="0"/>
        </a:p>
      </dgm:t>
    </dgm:pt>
    <dgm:pt modelId="{04F07D98-483A-4DEE-A243-453C9483B1FD}" type="parTrans" cxnId="{3472ACF7-E538-4B91-A39C-93B3E26B29C8}">
      <dgm:prSet/>
      <dgm:spPr/>
      <dgm:t>
        <a:bodyPr/>
        <a:lstStyle/>
        <a:p>
          <a:endParaRPr lang="ru-RU"/>
        </a:p>
      </dgm:t>
    </dgm:pt>
    <dgm:pt modelId="{766145B0-8C45-4779-B1D2-6DD53CDA4732}" type="sibTrans" cxnId="{3472ACF7-E538-4B91-A39C-93B3E26B29C8}">
      <dgm:prSet/>
      <dgm:spPr/>
      <dgm:t>
        <a:bodyPr/>
        <a:lstStyle/>
        <a:p>
          <a:endParaRPr lang="ru-RU"/>
        </a:p>
      </dgm:t>
    </dgm:pt>
    <dgm:pt modelId="{751E9B4A-8306-4D88-B127-7CDCC7E52A1A}">
      <dgm:prSet phldrT="[Текст]"/>
      <dgm:spPr/>
      <dgm:t>
        <a:bodyPr/>
        <a:lstStyle/>
        <a:p>
          <a:r>
            <a:rPr lang="ru-RU" dirty="0" smtClean="0"/>
            <a:t>27.01.2019 </a:t>
          </a:r>
          <a:endParaRPr lang="ru-RU" dirty="0"/>
        </a:p>
      </dgm:t>
    </dgm:pt>
    <dgm:pt modelId="{4E195062-8CAA-45BE-B79F-EE806156853F}" type="parTrans" cxnId="{9AED371E-E136-488D-8D6D-BC08723C45DA}">
      <dgm:prSet/>
      <dgm:spPr/>
      <dgm:t>
        <a:bodyPr/>
        <a:lstStyle/>
        <a:p>
          <a:endParaRPr lang="ru-RU"/>
        </a:p>
      </dgm:t>
    </dgm:pt>
    <dgm:pt modelId="{69830F81-2073-4B06-88CF-6858CD8A22A0}" type="sibTrans" cxnId="{9AED371E-E136-488D-8D6D-BC08723C45DA}">
      <dgm:prSet/>
      <dgm:spPr/>
      <dgm:t>
        <a:bodyPr/>
        <a:lstStyle/>
        <a:p>
          <a:endParaRPr lang="ru-RU"/>
        </a:p>
      </dgm:t>
    </dgm:pt>
    <dgm:pt modelId="{338D4163-9EFC-4F61-B80E-047473D855B9}">
      <dgm:prSet phldrT="[Текст]"/>
      <dgm:spPr/>
      <dgm:t>
        <a:bodyPr/>
        <a:lstStyle/>
        <a:p>
          <a:r>
            <a:rPr lang="ru-RU" dirty="0" smtClean="0"/>
            <a:t>Вступает в силу по истечении </a:t>
          </a:r>
          <a:r>
            <a:rPr lang="ru-RU" dirty="0" smtClean="0">
              <a:solidFill>
                <a:srgbClr val="FF0000"/>
              </a:solidFill>
            </a:rPr>
            <a:t>180</a:t>
          </a:r>
          <a:r>
            <a:rPr lang="ru-RU" dirty="0" smtClean="0"/>
            <a:t> дней после дня официального опубликования</a:t>
          </a:r>
          <a:endParaRPr lang="ru-RU" dirty="0"/>
        </a:p>
      </dgm:t>
    </dgm:pt>
    <dgm:pt modelId="{FD42CEC6-D2BB-44E6-AEF3-E5EC079C566A}" type="parTrans" cxnId="{DFB7CA4E-94D8-4FCF-B435-F3F2C35B7CA8}">
      <dgm:prSet/>
      <dgm:spPr/>
      <dgm:t>
        <a:bodyPr/>
        <a:lstStyle/>
        <a:p>
          <a:endParaRPr lang="ru-RU"/>
        </a:p>
      </dgm:t>
    </dgm:pt>
    <dgm:pt modelId="{A28D4074-41B8-4DB2-9C6A-BC243D8C9EFA}" type="sibTrans" cxnId="{DFB7CA4E-94D8-4FCF-B435-F3F2C35B7CA8}">
      <dgm:prSet/>
      <dgm:spPr/>
      <dgm:t>
        <a:bodyPr/>
        <a:lstStyle/>
        <a:p>
          <a:endParaRPr lang="ru-RU"/>
        </a:p>
      </dgm:t>
    </dgm:pt>
    <dgm:pt modelId="{CD1B4502-4D7C-44A3-A1B3-C988DE27A2F1}" type="pres">
      <dgm:prSet presAssocID="{FD07BC38-FFFD-4022-8F75-7F8B7DF1856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D2E008-C235-4EDF-9178-A288BC0BDCC3}" type="pres">
      <dgm:prSet presAssocID="{F3FC4F24-2F3D-40CB-87D4-211E96F6AC6E}" presName="compositeNode" presStyleCnt="0">
        <dgm:presLayoutVars>
          <dgm:bulletEnabled val="1"/>
        </dgm:presLayoutVars>
      </dgm:prSet>
      <dgm:spPr/>
    </dgm:pt>
    <dgm:pt modelId="{74B1E98C-7D0C-4391-BA4B-05E1CFF415C6}" type="pres">
      <dgm:prSet presAssocID="{F3FC4F24-2F3D-40CB-87D4-211E96F6AC6E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20F49469-3F34-4B3B-9009-13872FD27119}" type="pres">
      <dgm:prSet presAssocID="{F3FC4F24-2F3D-40CB-87D4-211E96F6AC6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54454-4D86-4239-B059-1881EA2A4F4D}" type="pres">
      <dgm:prSet presAssocID="{F3FC4F24-2F3D-40CB-87D4-211E96F6AC6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0E6E2-CF9E-4A61-A228-6A365C62B24C}" type="pres">
      <dgm:prSet presAssocID="{81328CBC-514F-4CCF-8B17-E1AB411178F5}" presName="sibTrans" presStyleCnt="0"/>
      <dgm:spPr/>
    </dgm:pt>
    <dgm:pt modelId="{99FA637D-9944-4EA5-A233-49C5AC9E35DB}" type="pres">
      <dgm:prSet presAssocID="{12C0D0DE-5749-4E35-855D-23DB89900AEC}" presName="compositeNode" presStyleCnt="0">
        <dgm:presLayoutVars>
          <dgm:bulletEnabled val="1"/>
        </dgm:presLayoutVars>
      </dgm:prSet>
      <dgm:spPr/>
    </dgm:pt>
    <dgm:pt modelId="{29FA62E1-CF88-46CD-8155-0B57C3D6752D}" type="pres">
      <dgm:prSet presAssocID="{12C0D0DE-5749-4E35-855D-23DB89900AEC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6E11B2-9568-448D-AB73-87202654522D}" type="pres">
      <dgm:prSet presAssocID="{12C0D0DE-5749-4E35-855D-23DB89900AE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B81C4-5112-4F32-B934-90170B0A2C89}" type="pres">
      <dgm:prSet presAssocID="{12C0D0DE-5749-4E35-855D-23DB89900AE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6DEDE-8672-4AF1-BBE8-1AF9513A90F5}" type="pres">
      <dgm:prSet presAssocID="{38C422F1-1EAB-4D2E-9DEF-F6F8B6D4B145}" presName="sibTrans" presStyleCnt="0"/>
      <dgm:spPr/>
    </dgm:pt>
    <dgm:pt modelId="{8D0A50AE-A54C-41A0-9D50-5666951F7043}" type="pres">
      <dgm:prSet presAssocID="{FA9E44AD-4E75-4A83-8E40-E9E453436636}" presName="compositeNode" presStyleCnt="0">
        <dgm:presLayoutVars>
          <dgm:bulletEnabled val="1"/>
        </dgm:presLayoutVars>
      </dgm:prSet>
      <dgm:spPr/>
    </dgm:pt>
    <dgm:pt modelId="{CC2692D5-B8EA-4947-A17A-9EC9242D0200}" type="pres">
      <dgm:prSet presAssocID="{FA9E44AD-4E75-4A83-8E40-E9E453436636}" presName="imag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A28D7B-DF80-414B-8C00-3955538CCAB5}" type="pres">
      <dgm:prSet presAssocID="{FA9E44AD-4E75-4A83-8E40-E9E45343663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E7EC-9F8F-4C92-ACB6-BDB859968545}" type="pres">
      <dgm:prSet presAssocID="{FA9E44AD-4E75-4A83-8E40-E9E45343663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13B71-7F6C-49F0-BAD5-498597B1B82D}" type="presOf" srcId="{91FD735F-2B9C-44FD-93F5-4EC0BDCF1791}" destId="{BB6E11B2-9568-448D-AB73-87202654522D}" srcOrd="0" destOrd="1" presId="urn:microsoft.com/office/officeart/2005/8/layout/hList2"/>
    <dgm:cxn modelId="{F41A9DE5-348A-4FCA-B55C-CFB937A4E7FA}" type="presOf" srcId="{338D4163-9EFC-4F61-B80E-047473D855B9}" destId="{7BA28D7B-DF80-414B-8C00-3955538CCAB5}" srcOrd="0" destOrd="1" presId="urn:microsoft.com/office/officeart/2005/8/layout/hList2"/>
    <dgm:cxn modelId="{8B2D5299-3162-4E6C-B41F-D5BA0A238BB4}" type="presOf" srcId="{71C1E26D-FDF6-40CD-9FC8-47788A6C2736}" destId="{20F49469-3F34-4B3B-9009-13872FD27119}" srcOrd="0" destOrd="0" presId="urn:microsoft.com/office/officeart/2005/8/layout/hList2"/>
    <dgm:cxn modelId="{A3F5B2AB-C1E8-43F6-8BDB-12D44E48D8BC}" type="presOf" srcId="{A61534E0-08AE-496C-99E5-07AEEBC9E636}" destId="{BB6E11B2-9568-448D-AB73-87202654522D}" srcOrd="0" destOrd="0" presId="urn:microsoft.com/office/officeart/2005/8/layout/hList2"/>
    <dgm:cxn modelId="{A949C455-B2B1-4676-9787-825B35611E10}" srcId="{12C0D0DE-5749-4E35-855D-23DB89900AEC}" destId="{A61534E0-08AE-496C-99E5-07AEEBC9E636}" srcOrd="0" destOrd="0" parTransId="{3B785A86-82BF-4951-BC16-8EA11A821389}" sibTransId="{C989118D-D9AA-43B1-82AB-40890F7D90DA}"/>
    <dgm:cxn modelId="{A04F0427-2B0B-4D53-AFD7-5027AC3F8027}" type="presOf" srcId="{12C0D0DE-5749-4E35-855D-23DB89900AEC}" destId="{6DFB81C4-5112-4F32-B934-90170B0A2C89}" srcOrd="0" destOrd="0" presId="urn:microsoft.com/office/officeart/2005/8/layout/hList2"/>
    <dgm:cxn modelId="{C7040CF4-6D43-4CC3-8FF2-8B6EC97019FE}" type="presOf" srcId="{5A21F941-413C-4451-874B-782DEF805DF2}" destId="{20F49469-3F34-4B3B-9009-13872FD27119}" srcOrd="0" destOrd="1" presId="urn:microsoft.com/office/officeart/2005/8/layout/hList2"/>
    <dgm:cxn modelId="{A1C486E9-9588-48B2-B79A-3BC54DB2A764}" type="presOf" srcId="{FA9E44AD-4E75-4A83-8E40-E9E453436636}" destId="{C00FE7EC-9F8F-4C92-ACB6-BDB859968545}" srcOrd="0" destOrd="0" presId="urn:microsoft.com/office/officeart/2005/8/layout/hList2"/>
    <dgm:cxn modelId="{122E918F-13C6-456A-B3E9-9F5FFC7FDBCD}" srcId="{FD07BC38-FFFD-4022-8F75-7F8B7DF18565}" destId="{12C0D0DE-5749-4E35-855D-23DB89900AEC}" srcOrd="1" destOrd="0" parTransId="{BD7A3D0A-00C7-4DF5-AAB5-24DFC96E66AA}" sibTransId="{38C422F1-1EAB-4D2E-9DEF-F6F8B6D4B145}"/>
    <dgm:cxn modelId="{9AED371E-E136-488D-8D6D-BC08723C45DA}" srcId="{FA9E44AD-4E75-4A83-8E40-E9E453436636}" destId="{751E9B4A-8306-4D88-B127-7CDCC7E52A1A}" srcOrd="0" destOrd="0" parTransId="{4E195062-8CAA-45BE-B79F-EE806156853F}" sibTransId="{69830F81-2073-4B06-88CF-6858CD8A22A0}"/>
    <dgm:cxn modelId="{9AD0EC28-4D53-4122-8B9A-250D6CAB3472}" srcId="{FD07BC38-FFFD-4022-8F75-7F8B7DF18565}" destId="{F3FC4F24-2F3D-40CB-87D4-211E96F6AC6E}" srcOrd="0" destOrd="0" parTransId="{8114651E-0302-4F3E-8015-57F96FE27A59}" sibTransId="{81328CBC-514F-4CCF-8B17-E1AB411178F5}"/>
    <dgm:cxn modelId="{3472ACF7-E538-4B91-A39C-93B3E26B29C8}" srcId="{FD07BC38-FFFD-4022-8F75-7F8B7DF18565}" destId="{FA9E44AD-4E75-4A83-8E40-E9E453436636}" srcOrd="2" destOrd="0" parTransId="{04F07D98-483A-4DEE-A243-453C9483B1FD}" sibTransId="{766145B0-8C45-4779-B1D2-6DD53CDA4732}"/>
    <dgm:cxn modelId="{D93DFF0A-CA1D-4A71-8747-E877EA107F45}" type="presOf" srcId="{751E9B4A-8306-4D88-B127-7CDCC7E52A1A}" destId="{7BA28D7B-DF80-414B-8C00-3955538CCAB5}" srcOrd="0" destOrd="0" presId="urn:microsoft.com/office/officeart/2005/8/layout/hList2"/>
    <dgm:cxn modelId="{618AFC9D-D401-4D78-ADAF-AB5B7CB5D332}" type="presOf" srcId="{F3FC4F24-2F3D-40CB-87D4-211E96F6AC6E}" destId="{21A54454-4D86-4239-B059-1881EA2A4F4D}" srcOrd="0" destOrd="0" presId="urn:microsoft.com/office/officeart/2005/8/layout/hList2"/>
    <dgm:cxn modelId="{AFAD36F7-0E36-40A3-96F3-390A6A1C7B45}" srcId="{F3FC4F24-2F3D-40CB-87D4-211E96F6AC6E}" destId="{5A21F941-413C-4451-874B-782DEF805DF2}" srcOrd="1" destOrd="0" parTransId="{461F8B38-CAAF-4EA0-AAAF-F1FEB497D7C7}" sibTransId="{1574755C-5042-4ADB-A0CB-B553247FD1A8}"/>
    <dgm:cxn modelId="{21CA9BE7-EFE5-4950-B359-A7AE3AED571B}" srcId="{12C0D0DE-5749-4E35-855D-23DB89900AEC}" destId="{91FD735F-2B9C-44FD-93F5-4EC0BDCF1791}" srcOrd="1" destOrd="0" parTransId="{BB65D2E6-183D-4D88-8B3E-7DF038868B87}" sibTransId="{AAB8DE5D-0320-4D60-9592-8A691D79215C}"/>
    <dgm:cxn modelId="{74C71EE6-073E-4487-98C7-6D0CC2AE3E31}" srcId="{F3FC4F24-2F3D-40CB-87D4-211E96F6AC6E}" destId="{71C1E26D-FDF6-40CD-9FC8-47788A6C2736}" srcOrd="0" destOrd="0" parTransId="{86761C6B-75CF-4B62-93AE-94DF30B5C5CB}" sibTransId="{61714F71-D89A-4BD3-B430-F9A733AB02D5}"/>
    <dgm:cxn modelId="{DFB7CA4E-94D8-4FCF-B435-F3F2C35B7CA8}" srcId="{FA9E44AD-4E75-4A83-8E40-E9E453436636}" destId="{338D4163-9EFC-4F61-B80E-047473D855B9}" srcOrd="1" destOrd="0" parTransId="{FD42CEC6-D2BB-44E6-AEF3-E5EC079C566A}" sibTransId="{A28D4074-41B8-4DB2-9C6A-BC243D8C9EFA}"/>
    <dgm:cxn modelId="{577FD83B-734C-4AF3-95D2-FCED86684D8C}" type="presOf" srcId="{FD07BC38-FFFD-4022-8F75-7F8B7DF18565}" destId="{CD1B4502-4D7C-44A3-A1B3-C988DE27A2F1}" srcOrd="0" destOrd="0" presId="urn:microsoft.com/office/officeart/2005/8/layout/hList2"/>
    <dgm:cxn modelId="{A78FCC0B-5F65-476B-9609-785795701DD3}" type="presParOf" srcId="{CD1B4502-4D7C-44A3-A1B3-C988DE27A2F1}" destId="{78D2E008-C235-4EDF-9178-A288BC0BDCC3}" srcOrd="0" destOrd="0" presId="urn:microsoft.com/office/officeart/2005/8/layout/hList2"/>
    <dgm:cxn modelId="{21968AD2-71F5-46A5-9717-7557AAA83AF5}" type="presParOf" srcId="{78D2E008-C235-4EDF-9178-A288BC0BDCC3}" destId="{74B1E98C-7D0C-4391-BA4B-05E1CFF415C6}" srcOrd="0" destOrd="0" presId="urn:microsoft.com/office/officeart/2005/8/layout/hList2"/>
    <dgm:cxn modelId="{AEB20EA5-3B30-42AC-944B-6879FE6A10FB}" type="presParOf" srcId="{78D2E008-C235-4EDF-9178-A288BC0BDCC3}" destId="{20F49469-3F34-4B3B-9009-13872FD27119}" srcOrd="1" destOrd="0" presId="urn:microsoft.com/office/officeart/2005/8/layout/hList2"/>
    <dgm:cxn modelId="{B4F07B87-5737-40A0-A2EB-9B84307C6991}" type="presParOf" srcId="{78D2E008-C235-4EDF-9178-A288BC0BDCC3}" destId="{21A54454-4D86-4239-B059-1881EA2A4F4D}" srcOrd="2" destOrd="0" presId="urn:microsoft.com/office/officeart/2005/8/layout/hList2"/>
    <dgm:cxn modelId="{04352129-0E6D-4975-BE86-511AE2E2FBD2}" type="presParOf" srcId="{CD1B4502-4D7C-44A3-A1B3-C988DE27A2F1}" destId="{C120E6E2-CF9E-4A61-A228-6A365C62B24C}" srcOrd="1" destOrd="0" presId="urn:microsoft.com/office/officeart/2005/8/layout/hList2"/>
    <dgm:cxn modelId="{F254DB8E-541A-4F26-AA04-F79A7447C746}" type="presParOf" srcId="{CD1B4502-4D7C-44A3-A1B3-C988DE27A2F1}" destId="{99FA637D-9944-4EA5-A233-49C5AC9E35DB}" srcOrd="2" destOrd="0" presId="urn:microsoft.com/office/officeart/2005/8/layout/hList2"/>
    <dgm:cxn modelId="{1DE37880-F917-4248-B9BC-213AD8D081D5}" type="presParOf" srcId="{99FA637D-9944-4EA5-A233-49C5AC9E35DB}" destId="{29FA62E1-CF88-46CD-8155-0B57C3D6752D}" srcOrd="0" destOrd="0" presId="urn:microsoft.com/office/officeart/2005/8/layout/hList2"/>
    <dgm:cxn modelId="{B52638BE-D092-4F16-BA1F-9A947A4720B9}" type="presParOf" srcId="{99FA637D-9944-4EA5-A233-49C5AC9E35DB}" destId="{BB6E11B2-9568-448D-AB73-87202654522D}" srcOrd="1" destOrd="0" presId="urn:microsoft.com/office/officeart/2005/8/layout/hList2"/>
    <dgm:cxn modelId="{2947B3DA-7DB5-4351-B627-F876319E0550}" type="presParOf" srcId="{99FA637D-9944-4EA5-A233-49C5AC9E35DB}" destId="{6DFB81C4-5112-4F32-B934-90170B0A2C89}" srcOrd="2" destOrd="0" presId="urn:microsoft.com/office/officeart/2005/8/layout/hList2"/>
    <dgm:cxn modelId="{84072386-91DB-4996-BD7D-280C0DE82717}" type="presParOf" srcId="{CD1B4502-4D7C-44A3-A1B3-C988DE27A2F1}" destId="{4896DEDE-8672-4AF1-BBE8-1AF9513A90F5}" srcOrd="3" destOrd="0" presId="urn:microsoft.com/office/officeart/2005/8/layout/hList2"/>
    <dgm:cxn modelId="{6F871034-9EA3-4F30-B677-71DA93155B69}" type="presParOf" srcId="{CD1B4502-4D7C-44A3-A1B3-C988DE27A2F1}" destId="{8D0A50AE-A54C-41A0-9D50-5666951F7043}" srcOrd="4" destOrd="0" presId="urn:microsoft.com/office/officeart/2005/8/layout/hList2"/>
    <dgm:cxn modelId="{F66B0CC4-DB70-4BAD-88E9-D3E3C5F6B56A}" type="presParOf" srcId="{8D0A50AE-A54C-41A0-9D50-5666951F7043}" destId="{CC2692D5-B8EA-4947-A17A-9EC9242D0200}" srcOrd="0" destOrd="0" presId="urn:microsoft.com/office/officeart/2005/8/layout/hList2"/>
    <dgm:cxn modelId="{4576EA24-75BC-42F6-BC50-8207B5360BFD}" type="presParOf" srcId="{8D0A50AE-A54C-41A0-9D50-5666951F7043}" destId="{7BA28D7B-DF80-414B-8C00-3955538CCAB5}" srcOrd="1" destOrd="0" presId="urn:microsoft.com/office/officeart/2005/8/layout/hList2"/>
    <dgm:cxn modelId="{8FE353DF-5B49-4D7A-A3B5-5A650C155CFD}" type="presParOf" srcId="{8D0A50AE-A54C-41A0-9D50-5666951F7043}" destId="{C00FE7EC-9F8F-4C92-ACB6-BDB85996854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2D52-0C02-416B-BE21-3A748A1C8575}">
      <dsp:nvSpPr>
        <dsp:cNvPr id="0" name=""/>
        <dsp:cNvSpPr/>
      </dsp:nvSpPr>
      <dsp:spPr>
        <a:xfrm>
          <a:off x="0" y="741478"/>
          <a:ext cx="104377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EFCC1-DCEB-41AC-8509-D5DA5FE5ACD1}">
      <dsp:nvSpPr>
        <dsp:cNvPr id="0" name=""/>
        <dsp:cNvSpPr/>
      </dsp:nvSpPr>
      <dsp:spPr>
        <a:xfrm>
          <a:off x="496912" y="151192"/>
          <a:ext cx="9938235" cy="7526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164" tIns="0" rIns="276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об изменении состава работников, принимающих участие в работах в соответствии с областью аккредитации</a:t>
          </a:r>
          <a:endParaRPr lang="ru-RU" sz="1600" kern="1200" dirty="0"/>
        </a:p>
      </dsp:txBody>
      <dsp:txXfrm>
        <a:off x="533653" y="187933"/>
        <a:ext cx="9864753" cy="679163"/>
      </dsp:txXfrm>
    </dsp:sp>
    <dsp:sp modelId="{B9651FEB-0496-45D6-9BA4-6C83A72E8980}">
      <dsp:nvSpPr>
        <dsp:cNvPr id="0" name=""/>
        <dsp:cNvSpPr/>
      </dsp:nvSpPr>
      <dsp:spPr>
        <a:xfrm>
          <a:off x="0" y="1956173"/>
          <a:ext cx="104377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B3A9B-AC1F-4B4A-AE44-44EEBB7EB8AD}">
      <dsp:nvSpPr>
        <dsp:cNvPr id="0" name=""/>
        <dsp:cNvSpPr/>
      </dsp:nvSpPr>
      <dsp:spPr>
        <a:xfrm>
          <a:off x="496912" y="1078078"/>
          <a:ext cx="9938235" cy="1040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164" tIns="0" rIns="276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об изменении компетентности работников, принимающих участие в работах в соответствии с областью аккредитации (копии документов об образовании, повышении квалификации)</a:t>
          </a:r>
          <a:endParaRPr lang="ru-RU" sz="1600" kern="1200" dirty="0"/>
        </a:p>
      </dsp:txBody>
      <dsp:txXfrm>
        <a:off x="547703" y="1128869"/>
        <a:ext cx="9836653" cy="938872"/>
      </dsp:txXfrm>
    </dsp:sp>
    <dsp:sp modelId="{8C75EFB3-46BA-43CC-B533-0DB2F0A4556A}">
      <dsp:nvSpPr>
        <dsp:cNvPr id="0" name=""/>
        <dsp:cNvSpPr/>
      </dsp:nvSpPr>
      <dsp:spPr>
        <a:xfrm>
          <a:off x="0" y="3554327"/>
          <a:ext cx="104377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1C26-F737-43F3-BF09-683A009E1264}">
      <dsp:nvSpPr>
        <dsp:cNvPr id="0" name=""/>
        <dsp:cNvSpPr/>
      </dsp:nvSpPr>
      <dsp:spPr>
        <a:xfrm>
          <a:off x="499470" y="2245361"/>
          <a:ext cx="9938235" cy="14239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164" tIns="0" rIns="2761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об изменении прав собственности, владения и (или) пользования на испытательное оборудование, необходимое для выполнения работ в соответствии с областью аккредитации</a:t>
          </a:r>
          <a:endParaRPr lang="ru-RU" sz="1600" kern="1200" dirty="0"/>
        </a:p>
      </dsp:txBody>
      <dsp:txXfrm>
        <a:off x="568980" y="2314871"/>
        <a:ext cx="9799215" cy="1284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54454-4D86-4239-B059-1881EA2A4F4D}">
      <dsp:nvSpPr>
        <dsp:cNvPr id="0" name=""/>
        <dsp:cNvSpPr/>
      </dsp:nvSpPr>
      <dsp:spPr>
        <a:xfrm rot="16200000">
          <a:off x="-1994798" y="3023359"/>
          <a:ext cx="4596384" cy="48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14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 блок </a:t>
          </a:r>
          <a:endParaRPr lang="ru-RU" sz="3600" kern="1200" dirty="0"/>
        </a:p>
      </dsp:txBody>
      <dsp:txXfrm>
        <a:off x="-1994798" y="3023359"/>
        <a:ext cx="4596384" cy="480998"/>
      </dsp:txXfrm>
    </dsp:sp>
    <dsp:sp modelId="{20F49469-3F34-4B3B-9009-13872FD27119}">
      <dsp:nvSpPr>
        <dsp:cNvPr id="0" name=""/>
        <dsp:cNvSpPr/>
      </dsp:nvSpPr>
      <dsp:spPr>
        <a:xfrm>
          <a:off x="543892" y="965666"/>
          <a:ext cx="2395880" cy="45963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42421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29.07.2018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Вступает в силу со дня его официального опубликования</a:t>
          </a:r>
          <a:endParaRPr lang="ru-RU" sz="2000" kern="1200" dirty="0"/>
        </a:p>
      </dsp:txBody>
      <dsp:txXfrm>
        <a:off x="543892" y="965666"/>
        <a:ext cx="2395880" cy="4596384"/>
      </dsp:txXfrm>
    </dsp:sp>
    <dsp:sp modelId="{74B1E98C-7D0C-4391-BA4B-05E1CFF415C6}">
      <dsp:nvSpPr>
        <dsp:cNvPr id="0" name=""/>
        <dsp:cNvSpPr/>
      </dsp:nvSpPr>
      <dsp:spPr>
        <a:xfrm>
          <a:off x="62894" y="330749"/>
          <a:ext cx="961996" cy="9619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FB81C4-5112-4F32-B934-90170B0A2C89}">
      <dsp:nvSpPr>
        <dsp:cNvPr id="0" name=""/>
        <dsp:cNvSpPr/>
      </dsp:nvSpPr>
      <dsp:spPr>
        <a:xfrm rot="16200000">
          <a:off x="1497507" y="3023359"/>
          <a:ext cx="4596384" cy="48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14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 блок </a:t>
          </a:r>
          <a:endParaRPr lang="ru-RU" sz="3600" kern="1200" dirty="0"/>
        </a:p>
      </dsp:txBody>
      <dsp:txXfrm>
        <a:off x="1497507" y="3023359"/>
        <a:ext cx="4596384" cy="480998"/>
      </dsp:txXfrm>
    </dsp:sp>
    <dsp:sp modelId="{BB6E11B2-9568-448D-AB73-87202654522D}">
      <dsp:nvSpPr>
        <dsp:cNvPr id="0" name=""/>
        <dsp:cNvSpPr/>
      </dsp:nvSpPr>
      <dsp:spPr>
        <a:xfrm>
          <a:off x="4036198" y="965666"/>
          <a:ext cx="2395880" cy="45963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42421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29.10.2018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Вступает в силу по истечении </a:t>
          </a:r>
          <a:r>
            <a:rPr lang="ru-RU" sz="2000" kern="1200" dirty="0" smtClean="0">
              <a:solidFill>
                <a:srgbClr val="FF0000"/>
              </a:solidFill>
            </a:rPr>
            <a:t>90</a:t>
          </a:r>
          <a:r>
            <a:rPr lang="ru-RU" sz="2000" kern="1200" dirty="0" smtClean="0"/>
            <a:t> дней после дня официального опубликования </a:t>
          </a:r>
          <a:endParaRPr lang="ru-RU" sz="2000" kern="1200" dirty="0"/>
        </a:p>
      </dsp:txBody>
      <dsp:txXfrm>
        <a:off x="4036198" y="965666"/>
        <a:ext cx="2395880" cy="4596384"/>
      </dsp:txXfrm>
    </dsp:sp>
    <dsp:sp modelId="{29FA62E1-CF88-46CD-8155-0B57C3D6752D}">
      <dsp:nvSpPr>
        <dsp:cNvPr id="0" name=""/>
        <dsp:cNvSpPr/>
      </dsp:nvSpPr>
      <dsp:spPr>
        <a:xfrm>
          <a:off x="3555200" y="330749"/>
          <a:ext cx="961996" cy="96199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0FE7EC-9F8F-4C92-ACB6-BDB859968545}">
      <dsp:nvSpPr>
        <dsp:cNvPr id="0" name=""/>
        <dsp:cNvSpPr/>
      </dsp:nvSpPr>
      <dsp:spPr>
        <a:xfrm rot="16200000">
          <a:off x="4989813" y="3023359"/>
          <a:ext cx="4596384" cy="48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4214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 блок</a:t>
          </a:r>
          <a:endParaRPr lang="ru-RU" sz="3600" kern="1200" dirty="0"/>
        </a:p>
      </dsp:txBody>
      <dsp:txXfrm>
        <a:off x="4989813" y="3023359"/>
        <a:ext cx="4596384" cy="480998"/>
      </dsp:txXfrm>
    </dsp:sp>
    <dsp:sp modelId="{7BA28D7B-DF80-414B-8C00-3955538CCAB5}">
      <dsp:nvSpPr>
        <dsp:cNvPr id="0" name=""/>
        <dsp:cNvSpPr/>
      </dsp:nvSpPr>
      <dsp:spPr>
        <a:xfrm>
          <a:off x="7528504" y="965666"/>
          <a:ext cx="2395880" cy="45963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424214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27.01.2019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Вступает в силу по истечении </a:t>
          </a:r>
          <a:r>
            <a:rPr lang="ru-RU" sz="2000" kern="1200" dirty="0" smtClean="0">
              <a:solidFill>
                <a:srgbClr val="FF0000"/>
              </a:solidFill>
            </a:rPr>
            <a:t>180</a:t>
          </a:r>
          <a:r>
            <a:rPr lang="ru-RU" sz="2000" kern="1200" dirty="0" smtClean="0"/>
            <a:t> дней после дня официального опубликования</a:t>
          </a:r>
          <a:endParaRPr lang="ru-RU" sz="2000" kern="1200" dirty="0"/>
        </a:p>
      </dsp:txBody>
      <dsp:txXfrm>
        <a:off x="7528504" y="965666"/>
        <a:ext cx="2395880" cy="4596384"/>
      </dsp:txXfrm>
    </dsp:sp>
    <dsp:sp modelId="{CC2692D5-B8EA-4947-A17A-9EC9242D0200}">
      <dsp:nvSpPr>
        <dsp:cNvPr id="0" name=""/>
        <dsp:cNvSpPr/>
      </dsp:nvSpPr>
      <dsp:spPr>
        <a:xfrm>
          <a:off x="7047506" y="330749"/>
          <a:ext cx="961996" cy="96199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C731-A320-48DD-9F46-E46E340EB06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3CC5-9FF5-4748-AF04-E4A8A0459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3CC5-9FF5-4748-AF04-E4A8A0459A6C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4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azieva.a@ooostp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#Par921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04" y="1335314"/>
            <a:ext cx="10150324" cy="4194629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Федеральный закон от </a:t>
            </a:r>
            <a:r>
              <a:rPr lang="ru-RU" sz="4000" dirty="0" smtClean="0">
                <a:solidFill>
                  <a:schemeClr val="accent2"/>
                </a:solidFill>
              </a:rPr>
              <a:t>28.12.2013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N ФЗ-412 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«Об аккредитации в национальной системе аккредитации»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smtClean="0">
                <a:solidFill>
                  <a:schemeClr val="tx1"/>
                </a:solidFill>
              </a:rPr>
              <a:t/>
            </a:r>
            <a:br>
              <a:rPr lang="ru-RU" sz="400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8788" y="5295330"/>
            <a:ext cx="514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ООО Центр Метрологии «СТП»</a:t>
            </a:r>
          </a:p>
          <a:p>
            <a:r>
              <a:rPr lang="ru-RU" sz="2400" dirty="0" err="1" smtClean="0"/>
              <a:t>Хазиева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Айсылу</a:t>
            </a:r>
            <a:r>
              <a:rPr lang="ru-RU" sz="2400" dirty="0" smtClean="0"/>
              <a:t> </a:t>
            </a:r>
            <a:r>
              <a:rPr lang="ru-RU" sz="2400" dirty="0" err="1" smtClean="0"/>
              <a:t>Рифилевна</a:t>
            </a:r>
            <a:endParaRPr lang="ru-RU" sz="2400" dirty="0" smtClean="0"/>
          </a:p>
          <a:p>
            <a:r>
              <a:rPr lang="en-US" sz="2400" dirty="0" smtClean="0">
                <a:hlinkClick r:id="rId2"/>
              </a:rPr>
              <a:t>khazieva.a@ooostp.ru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24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63" y="777923"/>
            <a:ext cx="9080815" cy="5236144"/>
          </a:xfrm>
        </p:spPr>
        <p:txBody>
          <a:bodyPr/>
          <a:lstStyle/>
          <a:p>
            <a:r>
              <a:rPr lang="ru-RU" sz="2800" dirty="0"/>
              <a:t>П</a:t>
            </a:r>
            <a:r>
              <a:rPr lang="ru-RU" sz="4000" dirty="0"/>
              <a:t>. </a:t>
            </a:r>
            <a:r>
              <a:rPr lang="ru-RU" sz="2800" dirty="0"/>
              <a:t>18 Наличие нормативных правовых актов, документов в области стандартизации, правил и методов исследований (испытаний) и измерений, в том числе правил отбора образцов (проб), и иных документов, указанных в области аккредитации в заявлении об аккредитации или в реестре аккредитованных лиц, а также соблюдение лабораторией требований данных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73643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421"/>
            <a:ext cx="12091916" cy="6455391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19 Наличие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работников (работника) лаборатории,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выполняющих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исследованиям (испытаниям) и измерениям в области аккредитации, указанной в заявлении об аккредитации или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аккредитованных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лиц: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либо среднего профессионального образования или дополнительного профессионального образования по профилю, соответствующему области аккредитации;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по исследованиям (испытаниям), измерениям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аккредитации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указанной в заявлении об аккредитации или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аккредитованных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не менее трех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(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должностей, которые могут соответствовать требованиям данного критерия, указаны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Общероссийском классификаторе ОК 016-94 профессий рабочих, должностей служащих и тарифных разрядов (ОКПДТР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).Состав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квалификационных требований должностей определен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Квалификационном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справочнике должностей руководителей, специалистов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4-е издание, дополненное (утв. постановлением Минтруда РФ от 21 августа 1998 г. N 37) (с изменениями и дополнениями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3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1" y="586854"/>
            <a:ext cx="12069170" cy="627114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П.20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работников, участвующих в выполнении работ по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 (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испытаниям) и измерениям, навыков и профессиональных знаний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 по исследованиям (испытаниям)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измерениям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аккредитации, указанной в заявлении об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 или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аккредитованных лиц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21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 месту (местам) осуществления деятельности в области аккредитации, в том числе по месту осуществления временных работ, на праве собственности или на ином законном основании,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предусматривающем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 и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помещений, испытательного оборудования, средств измерений и стандартных образцов, соответствующих требованиям законодательства Российской Федерации об обеспечении единства измерений, а также иных технических средств и материальных ресурсов, необходимых для выполнения работ по исследованиям (испытаниям) и измерениям в соответствии с требованиями нормативных правовых актов, документов в области стандартизации, правил и методов исследований (испытаний) и измерений, в том числе правил отбора образцов (проб), и иных документов, указанных в области аккредитации в заявлении об аккредитации или в реестре аккредитованных лиц.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5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8615"/>
            <a:ext cx="11305400" cy="604595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23 Наличие разработанного лабораторией руководства по качеству, содержащего требования системы менеджмента качества, которое оформляется в виде единого документа или в виде совокупности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подписывается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лаборатории, скрепляется печатью юридического лица или индивидуального предпринимателя (при наличии).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области применения системы менеджмента качества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распространяться на все места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деятельности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аккредитации, а также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осуществления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временных работ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23.2 наличие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области качества деятельности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9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4" y="232013"/>
            <a:ext cx="11514666" cy="599136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23.3 наличие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внутренней организации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лаборатории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предусматривающих: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права и обязанности структурного подразделения юридического лица или индивидуального предпринимателя (его работников), проводящего (проводящих) исследования (испытания) и измерения, при взаимодействии с исполнительным органом юридического лица или индивидуальным предпринимателем, иными структурными  подразделениями юридического лица (их работниками) в целях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конфликта интересов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документов, подписанных работниками 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определяющих функциональные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работников лаборатории,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распределение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прав, обязанностей, ответственности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работниками лаборатории;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наличие должностного лица (менеджера по качеству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обеспечивающего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системы менеджмента качества и ее постоянное функционирование, которое является руководителем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заместителем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уполномочено руководителем лаборатории на осуществление указанных функций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3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77673"/>
            <a:ext cx="10691251" cy="556369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23.4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обеспечения независимости и беспристрастности лаборатории при осуществлении деятельности и установление требований, включающих: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меры предотвращения и разрешения конфликта интересов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гарантии независимости лаборатории от коммерческого, финансового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административного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иного давления, способного оказать влияние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выполняемых лабораторией работ (в случае, если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участвует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третьей стороны в работах по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 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испытаниям) и измерениям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обязанность лаборатории не участвовать в осуществлении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ставят под сомнение ее беспристрастность;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4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70" y="1337480"/>
            <a:ext cx="12010030" cy="583664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23.5 наличие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процедур выявления потребности в дополнительной профессиональной подготовке и обучении работников лаборатории, обеспечения прохождения ими такой подготовки, правил привлечения стажеров к работам по исследованиям (испытаниям) и измерениям соответствия, системы обеспечения компетентности работников лаборатории и контроля за деятельностью работников лаборатории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уполномоченных лиц;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23.6 наличие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обеспечения конфиденциальности информации, в том числе поступающей от третьих лиц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8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348343"/>
            <a:ext cx="9889066" cy="1320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П. </a:t>
            </a:r>
            <a:r>
              <a:rPr lang="ru-RU" sz="4000" dirty="0" smtClean="0">
                <a:solidFill>
                  <a:schemeClr val="accent2"/>
                </a:solidFill>
              </a:rPr>
              <a:t>23.7 Система </a:t>
            </a:r>
            <a:r>
              <a:rPr lang="ru-RU" sz="4000" dirty="0">
                <a:solidFill>
                  <a:schemeClr val="accent2"/>
                </a:solidFill>
              </a:rPr>
              <a:t>управления документацией (</a:t>
            </a:r>
            <a:r>
              <a:rPr lang="ru-RU" sz="4000" dirty="0" smtClean="0">
                <a:solidFill>
                  <a:schemeClr val="accent2"/>
                </a:solidFill>
              </a:rPr>
              <a:t>правила документооборота)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69143"/>
            <a:ext cx="10193867" cy="4992916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правила </a:t>
            </a: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утверждения и регистрации документов</a:t>
            </a: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учета и документирования результатов исследований (испытаний)и измерений, в том числе правила формирования и внесения изменений в протоколы исследований (испытаний) и измерений, требования к содержанию таких протоколов;</a:t>
            </a:r>
          </a:p>
          <a:p>
            <a:pPr indent="342900" algn="just"/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ознакомления работников с документами;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резервного копирования и восстановления документов;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обеспечения актуальности используемых версий документов</a:t>
            </a:r>
            <a:r>
              <a:rPr lang="ru-RU" sz="2800" dirty="0"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1500" b="1" dirty="0"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64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05" y="2177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СИСТЕМА УПРАВЛЕНИЯ ДОКУМЕНТАЦИЕЙ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ДОЛЖНА ВКЛЮЧАТЬ: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61" y="1320799"/>
            <a:ext cx="10034210" cy="5065485"/>
          </a:xfrm>
        </p:spPr>
        <p:txBody>
          <a:bodyPr>
            <a:noAutofit/>
          </a:bodyPr>
          <a:lstStyle/>
          <a:p>
            <a:pPr indent="342900" algn="just"/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правила, обеспечивающие наличие необходимых документов в местах их применения;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пересмотра документов и внесения изменений в документы в рамках управления документацией;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правила, предусматривающие фиксацию в системе управления документацией даты внесения в документы соответствующих изменений и конкретного работника, внесшего соответствующие изменения;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систему хранения и архивирования документов;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систематизации и ведения архива документов, в том числе условия передачи документов в архив, условия выдачи документов из архива, сроки хранения в архиве документов, правила регистрации документов, поступающих в архив, условия хранения документов;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систематизированное ведение сведений о работниках, непосредственно выполняющих работы по обеспечению единства измерений в области аккредитации.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9981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8" y="1103086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П.23.8 </a:t>
            </a:r>
            <a:r>
              <a:rPr lang="ru-RU" sz="3200" dirty="0">
                <a:solidFill>
                  <a:schemeClr val="accent2"/>
                </a:solidFill>
              </a:rPr>
              <a:t>Требования к юридическим лицам и индивидуальным предпринимателям,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2423886"/>
            <a:ext cx="8596668" cy="3367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привлекаемым </a:t>
            </a:r>
            <a:r>
              <a:rPr lang="ru-RU" sz="3200" dirty="0">
                <a:solidFill>
                  <a:schemeClr val="tx1"/>
                </a:solidFill>
              </a:rPr>
              <a:t>в целях выполнения отдельных работ в области </a:t>
            </a:r>
            <a:r>
              <a:rPr lang="ru-RU" sz="3200" dirty="0" smtClean="0">
                <a:solidFill>
                  <a:schemeClr val="tx1"/>
                </a:solidFill>
              </a:rPr>
              <a:t>аккредитации (субподряд);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правила </a:t>
            </a:r>
            <a:r>
              <a:rPr lang="ru-RU" sz="3200" dirty="0">
                <a:solidFill>
                  <a:schemeClr val="tx1"/>
                </a:solidFill>
              </a:rPr>
              <a:t>ведения записей о соответствии выполненной ими работы установленным требованиям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6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43429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Аккредитация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224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– подтверждение национальным органом по аккредитации </a:t>
            </a:r>
            <a:r>
              <a:rPr lang="ru-RU" sz="3600" dirty="0" smtClean="0">
                <a:solidFill>
                  <a:srgbClr val="0070C0"/>
                </a:solidFill>
              </a:rPr>
              <a:t>соответствия</a:t>
            </a:r>
            <a:r>
              <a:rPr lang="ru-RU" sz="3600" dirty="0" smtClean="0">
                <a:solidFill>
                  <a:schemeClr val="tx1"/>
                </a:solidFill>
              </a:rPr>
              <a:t> юридического лица или индивидуального предпринимателя </a:t>
            </a:r>
            <a:r>
              <a:rPr lang="ru-RU" sz="3600" dirty="0" smtClean="0">
                <a:solidFill>
                  <a:srgbClr val="0070C0"/>
                </a:solidFill>
              </a:rPr>
              <a:t>критериям аккредитации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02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04" y="537029"/>
            <a:ext cx="10527696" cy="7257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П.23.9 Правила </a:t>
            </a:r>
            <a:r>
              <a:rPr lang="ru-RU" dirty="0">
                <a:solidFill>
                  <a:schemeClr val="accent2"/>
                </a:solidFill>
              </a:rPr>
              <a:t>использования </a:t>
            </a:r>
            <a:r>
              <a:rPr lang="ru-RU" dirty="0" smtClean="0">
                <a:solidFill>
                  <a:schemeClr val="accent2"/>
                </a:solidFill>
              </a:rPr>
              <a:t>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20" y="1393371"/>
            <a:ext cx="10498666" cy="5326745"/>
          </a:xfrm>
        </p:spPr>
        <p:txBody>
          <a:bodyPr>
            <a:noAutofit/>
          </a:bodyPr>
          <a:lstStyle/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а) идентификацию каждой единицы оборудования и программного обеспечения (в том числе наименование изготовителя, идентификацию типа и серийного номера или другую уникальную идентификацию);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определение местонахождения оборудования (при необходимости);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в) наличие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инструкций по использованию и управлению оборудованием;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указание сведений об измерениях, установленных к ним обязательных метрологических требованиях, в том числе показателях точности, а также об утверждении типа средств измерений;</a:t>
            </a:r>
          </a:p>
          <a:p>
            <a:pPr indent="342900" algn="just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указание на даты, результаты и копии свидетельств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 поверке и (или) сертификатов калибровки,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планируемую дату очередной поверки и (или) калибровки;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е) наличие плана обслуживания  и результатов проведенного обслуживания оборудования;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ж) регистрация повреждений, неисправностей, модификаций или ремонта оборудования;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208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90666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П.23.10 Механизм внутреннего контроля соблюдения требований системы менеджмента качества: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8" y="1783217"/>
            <a:ext cx="9206895" cy="4849811"/>
          </a:xfrm>
        </p:spPr>
        <p:txBody>
          <a:bodyPr>
            <a:normAutofit fontScale="92500" lnSpcReduction="20000"/>
          </a:bodyPr>
          <a:lstStyle/>
          <a:p>
            <a:pPr indent="342900" algn="just"/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а)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установление правил контроля соблюдения требований системы менеджмента 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качества (внутренний аудит),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включающих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периодичность проведения внутреннего аудита с указанием специалистов, ответственных за проведение внутреннего аудита;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программу проведения внутренних аудитов, включающую процедуру, объекты, участников проведения внутреннего аудита;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формирования документарного отчета по итогам внутреннего аудита, включающего в том числе сведения о мероприятиях, предпринимаемых в связи с выявлением работ, выполненных с нарушением установленных требований;</a:t>
            </a:r>
          </a:p>
          <a:p>
            <a:pPr indent="342900" algn="just"/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б)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установление правил проведения анализа системы менеджмента качества, организуемого 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руководителем структурного подразделения юридического лица, или его заместителем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наличие методики проведения анализа;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периодичность проведения анализа;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порядок формирования документарного отчета по итогам анализа, в том числе с указанием сведений о корректирующих мероприятиях;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6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06" y="2888343"/>
            <a:ext cx="10193865" cy="3120571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сведения о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конкретных показателях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внешних условий, в том числе допустимых отклонениях от них, а также технических требованиях к помещениям;</a:t>
            </a:r>
          </a:p>
          <a:p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периодического документирования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контроля показателей, характеризующих состояние внешних условий.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8306" y="609599"/>
            <a:ext cx="9627808" cy="24238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П.23.12 </a:t>
            </a:r>
            <a:r>
              <a:rPr lang="ru-RU" dirty="0">
                <a:solidFill>
                  <a:schemeClr val="accent2"/>
                </a:solidFill>
              </a:rPr>
              <a:t>Правила обеспечения и контроля надлежащих внешних </a:t>
            </a:r>
            <a:r>
              <a:rPr lang="ru-RU" dirty="0" smtClean="0">
                <a:solidFill>
                  <a:schemeClr val="accent2"/>
                </a:solidFill>
              </a:rPr>
              <a:t>условий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температура, влажность воздуха, освещенность, уровень шума и иные внешние условия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9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77" y="839788"/>
            <a:ext cx="8596668" cy="46320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П.23.13 </a:t>
            </a:r>
            <a:r>
              <a:rPr lang="ru-RU" sz="3200" dirty="0">
                <a:solidFill>
                  <a:schemeClr val="accent2"/>
                </a:solidFill>
              </a:rPr>
              <a:t>Правила по безопасному обращению, транспортированию, хранению, использованию и плановому </a:t>
            </a:r>
            <a:r>
              <a:rPr lang="ru-RU" sz="3200" dirty="0" smtClean="0">
                <a:solidFill>
                  <a:schemeClr val="accent2"/>
                </a:solidFill>
              </a:rPr>
              <a:t>обслуживанию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средств измерений, испытательного и вспомогательного оборудования с целью обеспечения надлежащего функционирования и предупреждения загрязнения или порчи</a:t>
            </a:r>
          </a:p>
        </p:txBody>
      </p:sp>
    </p:spTree>
    <p:extLst>
      <p:ext uri="{BB962C8B-B14F-4D97-AF65-F5344CB8AC3E}">
        <p14:creationId xmlns:p14="http://schemas.microsoft.com/office/powerpoint/2010/main" val="314288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2180"/>
            <a:ext cx="9026224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П.23.14 </a:t>
            </a:r>
            <a:r>
              <a:rPr lang="ru-RU" dirty="0">
                <a:solidFill>
                  <a:schemeClr val="accent2"/>
                </a:solidFill>
              </a:rPr>
              <a:t>Правила </a:t>
            </a:r>
            <a:r>
              <a:rPr lang="ru-RU" dirty="0" smtClean="0">
                <a:solidFill>
                  <a:schemeClr val="accent2"/>
                </a:solidFill>
              </a:rPr>
              <a:t>выбора и использования методик исследований (испытаний)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667669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правила документирования сведений об используемых методиках исследований (испытаний) и измерений, а также обеспечения методиками исследований (испытаний) и измерений работников лаборатории;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правила документирования сведений о зафиксированных отклонениях при проведении исследований (испытаний);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98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П.23.15 </a:t>
            </a:r>
            <a:r>
              <a:rPr lang="ru-RU" dirty="0">
                <a:solidFill>
                  <a:schemeClr val="accent2"/>
                </a:solidFill>
              </a:rPr>
              <a:t>Правила </a:t>
            </a:r>
            <a:r>
              <a:rPr lang="ru-RU" dirty="0" smtClean="0">
                <a:solidFill>
                  <a:schemeClr val="accent2"/>
                </a:solidFill>
              </a:rPr>
              <a:t>разработок, оценки пригодности и использования лабораторией нестандартных методик;  методик разработанных лабораторией; стандартных методик, используемых за пределами целевой области их применения; расширений и модификаций стандартных методик ( если указанные методики используются или планируются использовать)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923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80572"/>
            <a:ext cx="10309980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П.23.16 Правила </a:t>
            </a:r>
            <a:r>
              <a:rPr lang="ru-RU" dirty="0">
                <a:solidFill>
                  <a:schemeClr val="accent2"/>
                </a:solidFill>
              </a:rPr>
              <a:t>на случай выявления работ, выполненных с нарушением установленных требований: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06171"/>
            <a:ext cx="10309980" cy="44704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обязанности работников в случае выявления работ, выполненных с нарушением установленных требований;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б) необходимость оценки влияния работ, выполненных с нарушением установленных требований, на результаты выполнения работ в области аккредитации;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в) обязанность осуществления корректирующих мероприятий;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правила извещения заказчика работ о работах, выполненных с нарушением установленных требований;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д) меры ответственности в отношении работников, принявших необоснованное решение о возобновлении работ;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е) правила описания работ, выполненных с нарушением установленных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требований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7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96685"/>
            <a:ext cx="9816494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П.23.17 Правила </a:t>
            </a:r>
            <a:r>
              <a:rPr lang="ru-RU" dirty="0">
                <a:solidFill>
                  <a:schemeClr val="accent2"/>
                </a:solidFill>
              </a:rPr>
              <a:t>осуществления корректирующих мероприятий, предусматривающие: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816495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а) систему </a:t>
            </a:r>
            <a:r>
              <a:rPr lang="ru-RU" sz="3000" dirty="0">
                <a:solidFill>
                  <a:srgbClr val="0070C0"/>
                </a:solidFill>
              </a:rPr>
              <a:t>анализа причин </a:t>
            </a:r>
            <a:r>
              <a:rPr lang="ru-RU" sz="3000" dirty="0">
                <a:solidFill>
                  <a:schemeClr val="tx1"/>
                </a:solidFill>
              </a:rPr>
              <a:t>возникновения работ, выполненных с нарушением установленных требований;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</a:rPr>
              <a:t>выбора </a:t>
            </a:r>
            <a:r>
              <a:rPr lang="ru-RU" sz="3000" dirty="0">
                <a:solidFill>
                  <a:schemeClr val="tx1"/>
                </a:solidFill>
              </a:rPr>
              <a:t>корректирующих мероприятий;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в) правила </a:t>
            </a:r>
            <a:r>
              <a:rPr lang="ru-RU" sz="3000" dirty="0">
                <a:solidFill>
                  <a:srgbClr val="0070C0"/>
                </a:solidFill>
              </a:rPr>
              <a:t>оценки </a:t>
            </a:r>
            <a:r>
              <a:rPr lang="ru-RU" sz="3000" dirty="0">
                <a:solidFill>
                  <a:schemeClr val="tx1"/>
                </a:solidFill>
              </a:rPr>
              <a:t>достижения целей корректирующих мероприятий;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г) правила </a:t>
            </a:r>
            <a:r>
              <a:rPr lang="ru-RU" sz="3000" dirty="0">
                <a:solidFill>
                  <a:srgbClr val="0070C0"/>
                </a:solidFill>
              </a:rPr>
              <a:t>описания </a:t>
            </a:r>
            <a:r>
              <a:rPr lang="ru-RU" sz="3000" dirty="0">
                <a:solidFill>
                  <a:schemeClr val="tx1"/>
                </a:solidFill>
              </a:rPr>
              <a:t>результатов корректирующих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68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8" y="711200"/>
            <a:ext cx="10280952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П.23.18 Правила </a:t>
            </a:r>
            <a:r>
              <a:rPr lang="ru-RU" dirty="0">
                <a:solidFill>
                  <a:schemeClr val="accent2"/>
                </a:solidFill>
              </a:rPr>
              <a:t>осуществления предупреждающих мероприятий, предусматривающие: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86" y="2032000"/>
            <a:ext cx="9579428" cy="4037011"/>
          </a:xfrm>
        </p:spPr>
        <p:txBody>
          <a:bodyPr>
            <a:normAutofit fontScale="92500" lnSpcReduction="10000"/>
          </a:bodyPr>
          <a:lstStyle/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а) определение потенциальных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причин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возникновения работ, выполненных с нарушением установленных требований;</a:t>
            </a:r>
          </a:p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инициирования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предупреждающих мероприятий, а также предотвращения повторения работ, выполненных с нарушением установленных требований;</a:t>
            </a:r>
          </a:p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планирования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предупреждающих мероприятий и описания (фиксации) их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3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2" y="391236"/>
            <a:ext cx="10199932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П.23.19 </a:t>
            </a:r>
            <a:r>
              <a:rPr lang="ru-RU" dirty="0">
                <a:solidFill>
                  <a:schemeClr val="accent2"/>
                </a:solidFill>
              </a:rPr>
              <a:t>Правила </a:t>
            </a:r>
            <a:r>
              <a:rPr lang="ru-RU" dirty="0" smtClean="0">
                <a:solidFill>
                  <a:schemeClr val="accent2"/>
                </a:solidFill>
              </a:rPr>
              <a:t>отбора образцов для исследований (испытаний):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629" y="1712036"/>
            <a:ext cx="11073388" cy="41109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правила выбора, извлечения и подготовки образца для исследований (испытаний) и измерений, план отбора образцов;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выбора, извлечения и подготовки образца для исследований (испытаний) и измерений, план отбора образцов в местах отбора образцов;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документирования сведений об операциях, относящихся к отбору образцов, в том числе на случай отклонения процедуры отбора от стандартной процедуры, содержащие используемую процедуру отбора, идентификацию специалиста, проводящего отбор, внешние условия отбора (при необходимости), материалы для идентификации места отбора;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4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25715"/>
            <a:ext cx="8596668" cy="9434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Критерии аккредитации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914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- совокупность требований, которым должен удовлетворять заявитель и аккредитованное лицо при осуществлении деятельности в определенной области аккредитации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39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1" y="336645"/>
            <a:ext cx="10554772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П.23.20 </a:t>
            </a:r>
            <a:r>
              <a:rPr lang="ru-RU" dirty="0">
                <a:solidFill>
                  <a:schemeClr val="accent2"/>
                </a:solidFill>
              </a:rPr>
              <a:t>Правила </a:t>
            </a:r>
            <a:r>
              <a:rPr lang="ru-RU" dirty="0" smtClean="0">
                <a:solidFill>
                  <a:schemeClr val="accent2"/>
                </a:solidFill>
              </a:rPr>
              <a:t>обращения с объектами исследований (испытаний)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57445"/>
            <a:ext cx="10882321" cy="46751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правила транспортирования, получения, использования, защиты, хранения, сохранности и (или) удаления объектов исследований (испытаний) и измерений, исключающие ухудшение характеристик потерю или повреждению объектов исследований, (испытаний) и измерений;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систему идентификации объектов исследования (испытаний) и измерений;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правила документирования работ с объектами исследований (испытаний) и измерений, в том числе в случае отклонения результатов исследований (испытаний) и измерений от нормальных или заданных условий;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00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05150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П.23.21 Наличие правил организации поверки и (или) калибровки средств 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709" y="2201532"/>
            <a:ext cx="9462953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меры, обеспечивающие соблюдение требований к поверке и (или) калибровке СИ;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правила обращения с эталонами единиц величин и СО;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правила оценки неопределенности измерений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94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27" y="746078"/>
            <a:ext cx="1052747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П.23.21 Наличие правил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изображения знака национальной системы аккредитации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2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55" y="164454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0070C0"/>
                </a:solidFill>
              </a:rPr>
              <a:t>ГОСТ ИСО/МЭК 17025-2009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«Общие требования к компетентности испытательных и калибровочных лабораторий</a:t>
            </a:r>
            <a:r>
              <a:rPr lang="ru-RU" sz="4000" dirty="0" smtClean="0">
                <a:solidFill>
                  <a:schemeClr val="tx1"/>
                </a:solidFill>
              </a:rPr>
              <a:t>»</a:t>
            </a:r>
            <a:endParaRPr lang="ru-RU" sz="4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984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6074228" y="2946852"/>
            <a:ext cx="2286000" cy="28298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F2CC">
                  <a:gamma/>
                  <a:tint val="0"/>
                  <a:invGamma/>
                </a:srgbClr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gray">
          <a:xfrm>
            <a:off x="6226627" y="3142116"/>
            <a:ext cx="224971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altLang="ru-RU" b="1" dirty="0" smtClean="0">
                <a:solidFill>
                  <a:srgbClr val="000000"/>
                </a:solidFill>
              </a:rPr>
              <a:t>72 – к Руководству по качеству (включая 8 для лиц выполняющих работы по поверке и калибровке СИ)</a:t>
            </a:r>
            <a:r>
              <a:rPr lang="en-US" altLang="ru-RU" sz="1400" dirty="0" smtClean="0">
                <a:solidFill>
                  <a:srgbClr val="000000"/>
                </a:solidFill>
              </a:rPr>
              <a:t>.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gray">
          <a:xfrm>
            <a:off x="1807028" y="2946853"/>
            <a:ext cx="2286000" cy="28298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E4FF">
                  <a:gamma/>
                  <a:tint val="0"/>
                  <a:invGamma/>
                </a:srgbClr>
              </a:gs>
              <a:gs pos="100000">
                <a:srgbClr val="C9E4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dirty="0">
              <a:latin typeface="Verdana" panose="020B0604030504040204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gray">
          <a:xfrm>
            <a:off x="1902278" y="3146878"/>
            <a:ext cx="2190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altLang="ru-RU" sz="2000" b="1" dirty="0" smtClean="0">
                <a:solidFill>
                  <a:srgbClr val="000000"/>
                </a:solidFill>
              </a:rPr>
              <a:t>8  - общих (требования к персоналу, помещениям, оборудованию, нормативным документам)</a:t>
            </a:r>
            <a:r>
              <a:rPr lang="en-US" altLang="ru-RU" sz="2000" dirty="0" smtClean="0">
                <a:solidFill>
                  <a:srgbClr val="000000"/>
                </a:solidFill>
              </a:rPr>
              <a:t>.</a:t>
            </a:r>
            <a:endParaRPr lang="en-US" altLang="ru-RU" sz="2000" dirty="0">
              <a:solidFill>
                <a:srgbClr val="000000"/>
              </a:solidFill>
            </a:endParaRPr>
          </a:p>
        </p:txBody>
      </p:sp>
      <p:sp>
        <p:nvSpPr>
          <p:cNvPr id="43" name="AutoShape 8"/>
          <p:cNvSpPr>
            <a:spLocks noChangeAspect="1" noChangeArrowheads="1" noTextEdit="1"/>
          </p:cNvSpPr>
          <p:nvPr/>
        </p:nvSpPr>
        <p:spPr bwMode="gray">
          <a:xfrm>
            <a:off x="3886653" y="2846841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Freeform 9"/>
          <p:cNvSpPr>
            <a:spLocks/>
          </p:cNvSpPr>
          <p:nvPr/>
        </p:nvSpPr>
        <p:spPr bwMode="gray">
          <a:xfrm>
            <a:off x="3886653" y="2850016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AutoShape 10"/>
          <p:cNvSpPr>
            <a:spLocks noChangeAspect="1" noChangeArrowheads="1" noTextEdit="1"/>
          </p:cNvSpPr>
          <p:nvPr/>
        </p:nvSpPr>
        <p:spPr bwMode="gray">
          <a:xfrm flipH="1">
            <a:off x="5380491" y="2846841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Freeform 11"/>
          <p:cNvSpPr>
            <a:spLocks/>
          </p:cNvSpPr>
          <p:nvPr/>
        </p:nvSpPr>
        <p:spPr bwMode="gray">
          <a:xfrm flipH="1">
            <a:off x="5386841" y="2850016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3605666" y="1016000"/>
            <a:ext cx="2998787" cy="1808616"/>
            <a:chOff x="1997" y="1314"/>
            <a:chExt cx="1889" cy="1009"/>
          </a:xfrm>
        </p:grpSpPr>
        <p:grpSp>
          <p:nvGrpSpPr>
            <p:cNvPr id="48" name="Group 13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53" name="Oval 14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371CD">
                      <a:gamma/>
                      <a:shade val="63529"/>
                      <a:invGamma/>
                    </a:srgbClr>
                  </a:gs>
                  <a:gs pos="100000">
                    <a:srgbClr val="3371CD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15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371CD">
                      <a:gamma/>
                      <a:tint val="44314"/>
                      <a:invGamma/>
                    </a:srgbClr>
                  </a:gs>
                  <a:gs pos="100000">
                    <a:srgbClr val="3371CD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gamma/>
                    <a:shade val="46275"/>
                    <a:invGamma/>
                  </a:srgbClr>
                </a:gs>
                <a:gs pos="100000">
                  <a:srgbClr val="E6BF8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alpha val="0"/>
                  </a:srgbClr>
                </a:gs>
                <a:gs pos="100000">
                  <a:srgbClr val="E6BF80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gamma/>
                    <a:shade val="79216"/>
                    <a:invGamma/>
                  </a:srgbClr>
                </a:gs>
                <a:gs pos="100000">
                  <a:srgbClr val="E6BF80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E6BF80">
                    <a:gamma/>
                    <a:tint val="0"/>
                    <a:invGamma/>
                  </a:srgbClr>
                </a:gs>
                <a:gs pos="100000">
                  <a:srgbClr val="E6BF80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20"/>
          <p:cNvSpPr txBox="1">
            <a:spLocks noChangeArrowheads="1"/>
          </p:cNvSpPr>
          <p:nvPr/>
        </p:nvSpPr>
        <p:spPr bwMode="gray">
          <a:xfrm>
            <a:off x="3808866" y="1379513"/>
            <a:ext cx="2592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</a:rPr>
              <a:t>КРИТЕРИИ</a:t>
            </a:r>
          </a:p>
          <a:p>
            <a:pPr algn="ctr"/>
            <a:r>
              <a:rPr lang="ru-RU" altLang="ru-RU" sz="2400" b="1" dirty="0" smtClean="0">
                <a:solidFill>
                  <a:srgbClr val="000000"/>
                </a:solidFill>
              </a:rPr>
              <a:t>АККРЕДИТАЦИИ</a:t>
            </a:r>
            <a:endParaRPr lang="en-US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4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804" y="812800"/>
            <a:ext cx="9598781" cy="1686674"/>
          </a:xfrm>
        </p:spPr>
        <p:txBody>
          <a:bodyPr>
            <a:noAutofit/>
          </a:bodyPr>
          <a:lstStyle/>
          <a:p>
            <a:r>
              <a:rPr lang="en-US" altLang="ru-RU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III</a:t>
            </a:r>
            <a:r>
              <a:rPr lang="ru-RU" altLang="ru-RU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. Критерии аккредитации ЮЛ, ИП, выполняющих работы и (или) оказывающих услуги </a:t>
            </a:r>
            <a:r>
              <a:rPr lang="ru-RU" altLang="ru-RU" sz="3200" u="sng" dirty="0">
                <a:solidFill>
                  <a:srgbClr val="0070C0"/>
                </a:solidFill>
                <a:latin typeface="Trebuchet MS" panose="020B0603020202020204" pitchFamily="34" charset="0"/>
              </a:rPr>
              <a:t>по обеспечению единства измерений</a:t>
            </a:r>
            <a:r>
              <a:rPr lang="ru-RU" altLang="ru-RU" sz="3200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804" y="2238217"/>
            <a:ext cx="8596668" cy="4074519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latin typeface="Trebuchet MS" panose="020B0603020202020204" pitchFamily="34" charset="0"/>
            </a:endParaRP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Наличие СМК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Наличие 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НД</a:t>
            </a:r>
            <a:endParaRPr lang="ru-RU" altLang="ru-RU" sz="3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Наличие 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работников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Наличие </a:t>
            </a: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помещений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Наличие 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оборудования</a:t>
            </a:r>
            <a:endParaRPr lang="ru-RU" altLang="ru-RU" sz="36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77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55352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П.42 Наличие </a:t>
            </a:r>
            <a:r>
              <a:rPr lang="ru-RU" dirty="0">
                <a:solidFill>
                  <a:schemeClr val="accent2"/>
                </a:solidFill>
              </a:rPr>
              <a:t>СМК </a:t>
            </a:r>
            <a:r>
              <a:rPr lang="ru-RU" dirty="0" smtClean="0">
                <a:solidFill>
                  <a:schemeClr val="accent2"/>
                </a:solidFill>
              </a:rPr>
              <a:t>и соблюдение ее требований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844037" cy="471714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Руководство по качеству</a:t>
            </a:r>
          </a:p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Положение о метрологической службе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Должностные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инструкции</a:t>
            </a:r>
          </a:p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Процедуры,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утвержденные в виде стандартов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организации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rgbClr val="FF0000"/>
                </a:solidFill>
                <a:latin typeface="Trebuchet MS" panose="020B0603020202020204" pitchFamily="34" charset="0"/>
              </a:rPr>
              <a:t>!!!Важно: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Конфликт интересов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Конфиденциальность информации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Независимость и беспристрастность</a:t>
            </a:r>
            <a:r>
              <a:rPr lang="ru-RU" altLang="ru-RU" sz="2600" dirty="0">
                <a:latin typeface="Trebuchet MS" panose="020B0603020202020204" pitchFamily="34" charset="0"/>
              </a:rPr>
              <a:t>.</a:t>
            </a: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09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36" y="989175"/>
            <a:ext cx="8596668" cy="79586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Метрологическая служба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(102-</a:t>
            </a:r>
            <a:r>
              <a:rPr lang="ru-RU" dirty="0" smtClean="0">
                <a:solidFill>
                  <a:schemeClr val="accent2"/>
                </a:solidFill>
              </a:rPr>
              <a:t>ФЗ)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547" y="1938950"/>
            <a:ext cx="8596668" cy="3773787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юридическое лицо, подразделение юридического лица или объединение юридических лиц, либо работник (работники) юридического лица, либо индивидуальный предприниматель, либо подведомственная организация федерального органа исполнительной власти, его подразделение или должностное лицо, </a:t>
            </a:r>
            <a:r>
              <a:rPr lang="ru-RU" sz="2400" dirty="0" smtClean="0">
                <a:solidFill>
                  <a:srgbClr val="FF0000"/>
                </a:solidFill>
              </a:rPr>
              <a:t>выполняющие работы и (или) оказывающие услуги по обеспечению единства измерений и действующие на основании положения о метрологической службе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680132"/>
            <a:ext cx="1004872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П.43 </a:t>
            </a:r>
            <a:r>
              <a:rPr lang="ru-RU" dirty="0" smtClean="0">
                <a:solidFill>
                  <a:srgbClr val="0070C0"/>
                </a:solidFill>
              </a:rPr>
              <a:t>Наличие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нормативных правовых </a:t>
            </a:r>
            <a:r>
              <a:rPr lang="ru-RU" dirty="0" smtClean="0">
                <a:solidFill>
                  <a:schemeClr val="accent2"/>
                </a:solidFill>
              </a:rPr>
              <a:t>актов,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75734" y="15509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документов </a:t>
            </a:r>
            <a:r>
              <a:rPr lang="ru-RU" sz="3200" dirty="0">
                <a:solidFill>
                  <a:schemeClr val="tx1"/>
                </a:solidFill>
              </a:rPr>
              <a:t>в области </a:t>
            </a:r>
            <a:r>
              <a:rPr lang="ru-RU" sz="3200" dirty="0" smtClean="0">
                <a:solidFill>
                  <a:schemeClr val="tx1"/>
                </a:solidFill>
              </a:rPr>
              <a:t>стандартизации, </a:t>
            </a:r>
            <a:r>
              <a:rPr lang="ru-RU" sz="3200" dirty="0" smtClean="0">
                <a:solidFill>
                  <a:srgbClr val="0070C0"/>
                </a:solidFill>
              </a:rPr>
              <a:t>методик (методов) измерений </a:t>
            </a:r>
            <a:r>
              <a:rPr lang="ru-RU" sz="3200" dirty="0">
                <a:solidFill>
                  <a:schemeClr val="tx1"/>
                </a:solidFill>
              </a:rPr>
              <a:t>и иных документов, устанавливающих требования к работам (услугам) по обеспечению единства измерений, </a:t>
            </a:r>
            <a:r>
              <a:rPr lang="ru-RU" sz="3200" dirty="0" smtClean="0">
                <a:solidFill>
                  <a:schemeClr val="tx1"/>
                </a:solidFill>
              </a:rPr>
              <a:t>в соответствии с областью </a:t>
            </a:r>
            <a:r>
              <a:rPr lang="ru-RU" sz="3200" dirty="0">
                <a:solidFill>
                  <a:schemeClr val="tx1"/>
                </a:solidFill>
              </a:rPr>
              <a:t>аккредитации</a:t>
            </a:r>
            <a:r>
              <a:rPr lang="ru-RU" sz="3200" dirty="0" smtClean="0">
                <a:solidFill>
                  <a:schemeClr val="tx1"/>
                </a:solidFill>
              </a:rPr>
              <a:t>, указанных в заявлении об аккредитации или в реестре аккредитованных лиц, а </a:t>
            </a:r>
            <a:r>
              <a:rPr lang="ru-RU" sz="3200" dirty="0">
                <a:solidFill>
                  <a:schemeClr val="tx1"/>
                </a:solidFill>
              </a:rPr>
              <a:t>также соблюдение в процессе деятельности требований данных документов.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8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334" y="1117601"/>
            <a:ext cx="1013580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cs typeface="Arial" panose="020B0604020202020204" pitchFamily="34" charset="0"/>
              </a:rPr>
              <a:t>непосредственно участвующих в выполнении работ (оказании услуг) по обеспечению единства измерений в области аккредитации:</a:t>
            </a:r>
            <a:endParaRPr lang="ru-RU" sz="2600" dirty="0">
              <a:cs typeface="Arial" panose="020B0604020202020204" pitchFamily="34" charset="0"/>
            </a:endParaRPr>
          </a:p>
          <a:p>
            <a:r>
              <a:rPr lang="ru-RU" sz="2600" dirty="0">
                <a:cs typeface="Arial" panose="020B0604020202020204" pitchFamily="34" charset="0"/>
              </a:rPr>
              <a:t>- </a:t>
            </a:r>
            <a:r>
              <a:rPr lang="ru-RU" sz="2600" dirty="0">
                <a:solidFill>
                  <a:schemeClr val="accent2"/>
                </a:solidFill>
                <a:cs typeface="Arial" panose="020B0604020202020204" pitchFamily="34" charset="0"/>
              </a:rPr>
              <a:t>высшего образования </a:t>
            </a:r>
            <a:r>
              <a:rPr lang="ru-RU" sz="2600" dirty="0">
                <a:cs typeface="Arial" panose="020B0604020202020204" pitchFamily="34" charset="0"/>
              </a:rPr>
              <a:t>и (или)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дополнительного профессионального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образования, </a:t>
            </a:r>
            <a:r>
              <a:rPr lang="ru-RU" sz="2600" dirty="0" smtClean="0">
                <a:cs typeface="Arial" panose="020B0604020202020204" pitchFamily="34" charset="0"/>
              </a:rPr>
              <a:t>либо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 ученой степени </a:t>
            </a:r>
            <a:r>
              <a:rPr lang="ru-RU" sz="2600" dirty="0" smtClean="0">
                <a:cs typeface="Arial" panose="020B0604020202020204" pitchFamily="34" charset="0"/>
              </a:rPr>
              <a:t>по специальности и (или) направлению подготовки, </a:t>
            </a:r>
            <a:r>
              <a:rPr lang="ru-RU" sz="2600" dirty="0">
                <a:cs typeface="Arial" panose="020B0604020202020204" pitchFamily="34" charset="0"/>
              </a:rPr>
              <a:t>соответствующему области аккредитации,</a:t>
            </a:r>
          </a:p>
          <a:p>
            <a:r>
              <a:rPr lang="ru-RU" sz="2600" dirty="0">
                <a:cs typeface="Arial" panose="020B0604020202020204" pitchFamily="34" charset="0"/>
              </a:rPr>
              <a:t>- </a:t>
            </a:r>
            <a:r>
              <a:rPr lang="ru-RU" sz="2600" dirty="0">
                <a:solidFill>
                  <a:schemeClr val="accent2"/>
                </a:solidFill>
                <a:cs typeface="Arial" panose="020B0604020202020204" pitchFamily="34" charset="0"/>
              </a:rPr>
              <a:t>опыта работы </a:t>
            </a:r>
            <a:r>
              <a:rPr lang="ru-RU" sz="2600" dirty="0">
                <a:cs typeface="Arial" panose="020B0604020202020204" pitchFamily="34" charset="0"/>
              </a:rPr>
              <a:t>по обеспечению единства измерений в области аккредитации, указанной в заявлении об аккредитации или в реестре аккредитованных лиц, не менее трех лет;</a:t>
            </a:r>
          </a:p>
          <a:p>
            <a:r>
              <a:rPr lang="ru-RU" sz="2600" dirty="0">
                <a:cs typeface="Arial" panose="020B0604020202020204" pitchFamily="34" charset="0"/>
              </a:rPr>
              <a:t>- допуска к проведению </a:t>
            </a:r>
            <a:r>
              <a:rPr lang="ru-RU" sz="2600" dirty="0" smtClean="0">
                <a:cs typeface="Arial" panose="020B0604020202020204" pitchFamily="34" charset="0"/>
              </a:rPr>
              <a:t>работ, </a:t>
            </a:r>
            <a:r>
              <a:rPr lang="ru-RU" sz="2600" dirty="0">
                <a:cs typeface="Arial" panose="020B0604020202020204" pitchFamily="34" charset="0"/>
              </a:rPr>
              <a:t>связанных с использованием сведений, составляющих государственную тайну (при необходимости</a:t>
            </a:r>
            <a:r>
              <a:rPr lang="ru-RU" sz="2600" dirty="0" smtClean="0">
                <a:cs typeface="Arial" panose="020B0604020202020204" pitchFamily="34" charset="0"/>
              </a:rPr>
              <a:t>).</a:t>
            </a:r>
            <a:endParaRPr lang="ru-RU" sz="2600" dirty="0"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493486"/>
            <a:ext cx="8568266" cy="9579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П.44 Наличие у </a:t>
            </a:r>
            <a:r>
              <a:rPr lang="ru-RU" dirty="0" smtClean="0">
                <a:solidFill>
                  <a:schemeClr val="accent2"/>
                </a:solidFill>
              </a:rPr>
              <a:t>работников,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4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2940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Статья </a:t>
            </a:r>
            <a:r>
              <a:rPr lang="ru-RU" dirty="0" smtClean="0">
                <a:solidFill>
                  <a:schemeClr val="tx1"/>
                </a:solidFill>
              </a:rPr>
              <a:t>8 </a:t>
            </a:r>
            <a:r>
              <a:rPr lang="ru-RU" dirty="0">
                <a:solidFill>
                  <a:schemeClr val="tx1"/>
                </a:solidFill>
              </a:rPr>
              <a:t>ФЗ-412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Национальный орган </a:t>
            </a:r>
            <a:r>
              <a:rPr lang="ru-RU" dirty="0">
                <a:solidFill>
                  <a:schemeClr val="accent2"/>
                </a:solidFill>
              </a:rPr>
              <a:t>по </a:t>
            </a:r>
            <a:r>
              <a:rPr lang="ru-RU" dirty="0" smtClean="0">
                <a:solidFill>
                  <a:schemeClr val="accent2"/>
                </a:solidFill>
              </a:rPr>
              <a:t>аккредитации (ФСА)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29409" cy="39934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Осуществление аккредитации юридических лиц и индивидуальных предпринимателей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Подтверждение компетентности аккредитованных лиц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Осуществление федерального государственного контроля за деятельностью аккредитованных лиц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4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0857"/>
            <a:ext cx="9889066" cy="542834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cs typeface="Arial" panose="020B0604020202020204" pitchFamily="34" charset="0"/>
              </a:rPr>
              <a:t>Допускается</a:t>
            </a:r>
            <a:r>
              <a:rPr lang="ru-RU" sz="2800" dirty="0">
                <a:cs typeface="Arial" panose="020B0604020202020204" pitchFamily="34" charset="0"/>
              </a:rPr>
              <a:t> наличие у работников, непосредственно участвующих в выполнении работ по поверке средств измерений и калибровке средств измерений, среднего профессионального и (или) дополнительного профессионального образования по профилю, соответствующему области аккредитации, и опыта работы </a:t>
            </a:r>
            <a:r>
              <a:rPr lang="ru-RU" sz="2800" dirty="0">
                <a:solidFill>
                  <a:schemeClr val="accent2"/>
                </a:solidFill>
                <a:cs typeface="Arial" panose="020B0604020202020204" pitchFamily="34" charset="0"/>
              </a:rPr>
              <a:t>не менее одного года</a:t>
            </a:r>
            <a:r>
              <a:rPr lang="ru-RU" sz="2800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0070C0"/>
                </a:solidFill>
                <a:cs typeface="Arial" panose="020B0604020202020204" pitchFamily="34" charset="0"/>
              </a:rPr>
              <a:t>Допускается</a:t>
            </a:r>
            <a:r>
              <a:rPr lang="ru-RU" sz="2800" dirty="0">
                <a:cs typeface="Arial" panose="020B0604020202020204" pitchFamily="34" charset="0"/>
              </a:rPr>
              <a:t> привлечение к выполнению работ лиц, не отвечающих требованиям настоящего пункта критериев аккредитации, при условии выполнения ими работ </a:t>
            </a:r>
            <a:r>
              <a:rPr lang="ru-RU" sz="2800" dirty="0">
                <a:solidFill>
                  <a:schemeClr val="accent2"/>
                </a:solidFill>
                <a:cs typeface="Arial" panose="020B0604020202020204" pitchFamily="34" charset="0"/>
              </a:rPr>
              <a:t>под контролем лиц</a:t>
            </a:r>
            <a:r>
              <a:rPr lang="ru-RU" sz="2800" dirty="0">
                <a:cs typeface="Arial" panose="020B0604020202020204" pitchFamily="34" charset="0"/>
              </a:rPr>
              <a:t>, отвечающих требованиям настоящего пункта критериев аккредитации.</a:t>
            </a:r>
          </a:p>
          <a:p>
            <a:endParaRPr lang="ru-RU" b="1" dirty="0"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260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638" y="698553"/>
            <a:ext cx="8568266" cy="9579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Форма 1. </a:t>
            </a:r>
            <a:r>
              <a:rPr lang="ru-RU" dirty="0">
                <a:solidFill>
                  <a:schemeClr val="tx1"/>
                </a:solidFill>
              </a:rPr>
              <a:t>Сведения о работниках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527"/>
              </p:ext>
            </p:extLst>
          </p:nvPr>
        </p:nvGraphicFramePr>
        <p:xfrm>
          <a:off x="559638" y="1656496"/>
          <a:ext cx="10404108" cy="4651587"/>
        </p:xfrm>
        <a:graphic>
          <a:graphicData uri="http://schemas.openxmlformats.org/drawingml/2006/table">
            <a:tbl>
              <a:tblPr/>
              <a:tblGrid>
                <a:gridCol w="524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3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9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9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77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9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2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Фамилия, имя, отчество </a:t>
                      </a:r>
                      <a:r>
                        <a:rPr lang="ru-RU" sz="180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2" action="ppaction://hlinkfile" tooltip="&lt;1&gt; При наличии."/>
                        </a:rPr>
                        <a:t>&lt;1&gt;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страховой номер индивидуального лицевого счета, дата и место рождения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Основание для привлечения личного труда (трудовой договор, гражданско-правовой договор или иное), работа по основному месту работы или по совместительству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Вид измерений, тип (группа), средств измерений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Образование (наименование учебного заведения, год окончания, квалификация по документу об образовании, реквизиты документа об образовании)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Практический опыт в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области обеспечения единства измерений (в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годах)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75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76" y="2612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подтверждающие соблюдение установленных требований 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работникам:</a:t>
            </a:r>
            <a:br>
              <a:rPr lang="ru-RU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2058"/>
            <a:ext cx="9743923" cy="483325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трудовые или гражданско-правовые договоры, документы о получении работниками высшего (среднее специального) или дополнительного профессионального образования, трудовые книжки (копии указанных документов);</a:t>
            </a: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документы (их копии), подтверждающие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допуска к проведению работ по обеспечению единства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связанных с использованием сведений, составляющих государственную тайну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87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П.45 Наличие </a:t>
            </a:r>
            <a:r>
              <a:rPr lang="ru-RU" dirty="0">
                <a:solidFill>
                  <a:schemeClr val="accent2"/>
                </a:solidFill>
              </a:rPr>
              <a:t>у </a:t>
            </a:r>
            <a:r>
              <a:rPr lang="ru-RU" dirty="0" smtClean="0">
                <a:solidFill>
                  <a:schemeClr val="accent2"/>
                </a:solidFill>
              </a:rPr>
              <a:t>работников,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4875"/>
            <a:ext cx="9424609" cy="409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непосредственно </a:t>
            </a:r>
            <a:r>
              <a:rPr lang="ru-RU" sz="3600" dirty="0">
                <a:solidFill>
                  <a:schemeClr val="tx1"/>
                </a:solidFill>
                <a:cs typeface="Arial" panose="020B0604020202020204" pitchFamily="34" charset="0"/>
              </a:rPr>
              <a:t>участвующих в выполнении работ </a:t>
            </a:r>
            <a:r>
              <a:rPr lang="ru-RU" sz="3600" dirty="0">
                <a:solidFill>
                  <a:srgbClr val="0070C0"/>
                </a:solidFill>
                <a:cs typeface="Arial" panose="020B0604020202020204" pitchFamily="34" charset="0"/>
              </a:rPr>
              <a:t>навыков и профессиональных знаний</a:t>
            </a:r>
            <a:r>
              <a:rPr lang="ru-RU" sz="3600" dirty="0">
                <a:solidFill>
                  <a:schemeClr val="tx1"/>
                </a:solidFill>
                <a:cs typeface="Arial" panose="020B0604020202020204" pitchFamily="34" charset="0"/>
              </a:rPr>
              <a:t>, необходимых для выполнения работ по обеспечению единства измерений в соответствии с областью аккредитации.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8970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28915"/>
            <a:ext cx="10948610" cy="544285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cs typeface="Arial" panose="020B0604020202020204" pitchFamily="34" charset="0"/>
              </a:rPr>
              <a:t>Программа повышения квалификации 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</a:t>
            </a:r>
            <a:r>
              <a:rPr lang="ru-RU" sz="3200" dirty="0">
                <a:solidFill>
                  <a:schemeClr val="accent2"/>
                </a:solidFill>
                <a:cs typeface="Arial" panose="020B0604020202020204" pitchFamily="34" charset="0"/>
              </a:rPr>
              <a:t>имеющейся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 квалификации.</a:t>
            </a:r>
          </a:p>
          <a:p>
            <a:r>
              <a:rPr lang="ru-RU" sz="3200" dirty="0" smtClean="0">
                <a:solidFill>
                  <a:schemeClr val="accent2"/>
                </a:solidFill>
                <a:cs typeface="Arial" panose="020B0604020202020204" pitchFamily="34" charset="0"/>
              </a:rPr>
              <a:t>Программа </a:t>
            </a:r>
            <a:r>
              <a:rPr lang="ru-RU" sz="3200" dirty="0">
                <a:solidFill>
                  <a:schemeClr val="accent2"/>
                </a:solidFill>
                <a:cs typeface="Arial" panose="020B0604020202020204" pitchFamily="34" charset="0"/>
              </a:rPr>
              <a:t>профессиональной переподготовки 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направлена на получение компетенции, необходимой для выполнения нового вида профессиональной деятельности, приобретение </a:t>
            </a:r>
            <a:r>
              <a:rPr lang="ru-RU" sz="3200" dirty="0">
                <a:solidFill>
                  <a:schemeClr val="accent2"/>
                </a:solidFill>
                <a:cs typeface="Arial" panose="020B0604020202020204" pitchFamily="34" charset="0"/>
              </a:rPr>
              <a:t>новой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 квалификации.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ФЗ </a:t>
            </a:r>
            <a:r>
              <a:rPr 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N 273-ФЗ "Об образовании в Российской Федерации"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00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46629"/>
            <a:ext cx="9569753" cy="496388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cs typeface="Arial" panose="020B0604020202020204" pitchFamily="34" charset="0"/>
              </a:rPr>
              <a:t>Квалификация</a:t>
            </a:r>
            <a:r>
              <a:rPr lang="ru-RU" sz="3600" dirty="0">
                <a:solidFill>
                  <a:schemeClr val="tx1"/>
                </a:solidFill>
                <a:cs typeface="Arial" panose="020B0604020202020204" pitchFamily="34" charset="0"/>
              </a:rPr>
              <a:t> - уровень знаний, умений, навыков и компетенции, характеризующий подготовленность к выполнению определенного вида профессиональной деятельности</a:t>
            </a:r>
            <a:r>
              <a:rPr lang="ru-RU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"Об образовании в Российской Федерации"</a:t>
            </a:r>
          </a:p>
          <a:p>
            <a:endParaRPr lang="ru-RU" sz="3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767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62" y="1001486"/>
            <a:ext cx="9613295" cy="530113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освоения программ повышения квалификации – не менее 16 часов.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программ профессиональной переподготовки – не менее 250 часов.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РФ от 01.07.2013г. №499 «Об утверждении Порядка организации и осуществления образовательной деятельности по дополнительным профессиональным программам»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9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Поверитель</a:t>
            </a:r>
            <a:r>
              <a:rPr lang="ru-RU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измерений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7886"/>
            <a:ext cx="10890552" cy="4688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 – специалист органа метрологической службы, юридического лица или индивидуального предпринимателя, аккредитованного на право поверки, непосредственно осуществляющий поверку средств измерений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56069-2014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экспертам и специалистам.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Поверитель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измерений. Общие требования.</a:t>
            </a:r>
          </a:p>
          <a:p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348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215" y="107600"/>
            <a:ext cx="4754791" cy="67141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20" y="607193"/>
            <a:ext cx="4073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639" y="1161143"/>
            <a:ext cx="10043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panose="020B0604020202020204" pitchFamily="34" charset="0"/>
              </a:rPr>
              <a:t>подтверждающие </a:t>
            </a:r>
            <a:r>
              <a:rPr lang="ru-RU" sz="2400" dirty="0">
                <a:cs typeface="Arial" panose="020B0604020202020204" pitchFamily="34" charset="0"/>
              </a:rPr>
              <a:t>наличие по месту осуществления деятельности в области аккредитации на праве собственности или на ином законном основании, предусматривающем </a:t>
            </a:r>
            <a:r>
              <a:rPr lang="ru-RU" sz="2400" dirty="0">
                <a:solidFill>
                  <a:schemeClr val="accent2"/>
                </a:solidFill>
                <a:cs typeface="Arial" panose="020B0604020202020204" pitchFamily="34" charset="0"/>
              </a:rPr>
              <a:t>право владения и </a:t>
            </a:r>
            <a:r>
              <a:rPr lang="ru-RU" sz="2400" dirty="0" smtClean="0">
                <a:solidFill>
                  <a:schemeClr val="accent2"/>
                </a:solidFill>
                <a:cs typeface="Arial" panose="020B0604020202020204" pitchFamily="34" charset="0"/>
              </a:rPr>
              <a:t>пользования</a:t>
            </a:r>
            <a:r>
              <a:rPr lang="ru-RU" sz="2400" dirty="0" smtClean="0">
                <a:cs typeface="Arial" panose="020B0604020202020204" pitchFamily="34" charset="0"/>
              </a:rPr>
              <a:t>, </a:t>
            </a:r>
            <a:endParaRPr lang="en-US" sz="2400" dirty="0" smtClean="0"/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 smtClean="0"/>
              <a:t>помещений,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 smtClean="0"/>
              <a:t>оборудования,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 smtClean="0"/>
              <a:t>эталонов </a:t>
            </a:r>
            <a:r>
              <a:rPr lang="ru-RU" sz="2400" dirty="0"/>
              <a:t>единиц величин,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/>
              <a:t>средств измерений,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/>
              <a:t>стандартных образцов,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/>
              <a:t>реактивов,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/>
              <a:t>вспомогательного</a:t>
            </a:r>
            <a:r>
              <a:rPr lang="ru-RU" sz="2400" dirty="0" smtClean="0"/>
              <a:t>,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/>
              <a:t>в том числе испытательного </a:t>
            </a:r>
            <a:r>
              <a:rPr lang="ru-RU" sz="2400" dirty="0" smtClean="0">
                <a:cs typeface="Arial" panose="020B0604020202020204" pitchFamily="34" charset="0"/>
              </a:rPr>
              <a:t>оборудования,</a:t>
            </a:r>
            <a:endParaRPr lang="ru-RU" sz="2400" dirty="0"/>
          </a:p>
          <a:p>
            <a:pPr marL="342900" indent="-3429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2400" dirty="0">
                <a:cs typeface="Arial" panose="020B0604020202020204" pitchFamily="34" charset="0"/>
              </a:rPr>
              <a:t>и иных технических средств и материальных ресурсов</a:t>
            </a:r>
            <a:r>
              <a:rPr lang="ru-RU" sz="2400" dirty="0" smtClean="0">
                <a:cs typeface="Arial" panose="020B0604020202020204" pitchFamily="34" charset="0"/>
              </a:rPr>
              <a:t>, необходимых </a:t>
            </a:r>
            <a:r>
              <a:rPr lang="ru-RU" sz="2400" dirty="0">
                <a:cs typeface="Arial" panose="020B0604020202020204" pitchFamily="34" charset="0"/>
              </a:rPr>
              <a:t>для выполнения работ </a:t>
            </a:r>
            <a:r>
              <a:rPr lang="ru-RU" sz="2400" dirty="0" smtClean="0">
                <a:cs typeface="Arial" panose="020B0604020202020204" pitchFamily="34" charset="0"/>
              </a:rPr>
              <a:t>в </a:t>
            </a:r>
            <a:r>
              <a:rPr lang="ru-RU" sz="2400" dirty="0">
                <a:cs typeface="Arial" panose="020B0604020202020204" pitchFamily="34" charset="0"/>
              </a:rPr>
              <a:t>соответствии с областью аккредитации.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377372"/>
            <a:ext cx="8596668" cy="783771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 П.46 Документы </a:t>
            </a:r>
            <a:r>
              <a:rPr lang="ru-RU" dirty="0">
                <a:solidFill>
                  <a:schemeClr val="accent2"/>
                </a:solidFill>
              </a:rPr>
              <a:t>(их копии</a:t>
            </a:r>
            <a:r>
              <a:rPr lang="ru-RU" dirty="0" smtClean="0">
                <a:solidFill>
                  <a:schemeClr val="accent2"/>
                </a:solidFill>
              </a:rPr>
              <a:t>),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844" y="677573"/>
            <a:ext cx="10005181" cy="125282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Статья 13 ФЗ-412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Права </a:t>
            </a:r>
            <a:r>
              <a:rPr lang="ru-RU" dirty="0">
                <a:solidFill>
                  <a:schemeClr val="accent2"/>
                </a:solidFill>
              </a:rPr>
              <a:t>и </a:t>
            </a:r>
            <a:r>
              <a:rPr lang="ru-RU" dirty="0" smtClean="0">
                <a:solidFill>
                  <a:schemeClr val="accent2"/>
                </a:solidFill>
              </a:rPr>
              <a:t>обязанности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аккредитованных лиц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7" y="2056430"/>
            <a:ext cx="10707185" cy="480157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соблюдать критерии аккредитации при осуществлении своей деятельности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представлять в ФСА сведения о результатах своей деятельности, об изменении состава своих работников и их компетентности, изменениях технической оснащенности (</a:t>
            </a:r>
            <a:r>
              <a:rPr lang="ru-RU" sz="3200" dirty="0" smtClean="0">
                <a:solidFill>
                  <a:srgbClr val="0070C0"/>
                </a:solidFill>
              </a:rPr>
              <a:t>Приказ Минэкономразвития № 329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уведомлять ФСА о прекращении своей деятельности в качестве аккредитованного лица;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уведомлять заказчиков о приостановлении действия аккредитации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64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54743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П.47 </a:t>
            </a:r>
            <a:r>
              <a:rPr lang="ru-RU" dirty="0" smtClean="0">
                <a:solidFill>
                  <a:schemeClr val="tx1"/>
                </a:solidFill>
              </a:rPr>
              <a:t>Требования </a:t>
            </a:r>
            <a:r>
              <a:rPr lang="ru-RU" dirty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rgbClr val="0070C0"/>
                </a:solidFill>
              </a:rPr>
              <a:t>помещениям</a:t>
            </a:r>
            <a:r>
              <a:rPr lang="ru-RU" dirty="0">
                <a:solidFill>
                  <a:schemeClr val="tx1"/>
                </a:solidFill>
              </a:rPr>
              <a:t>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9047"/>
            <a:ext cx="8596668" cy="38807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соответствие </a:t>
            </a:r>
            <a:r>
              <a:rPr lang="ru-RU" sz="3600" dirty="0">
                <a:solidFill>
                  <a:schemeClr val="tx1"/>
                </a:solidFill>
              </a:rPr>
              <a:t>производственной площади характеру и объему выполняемых работ;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соответствие </a:t>
            </a:r>
            <a:r>
              <a:rPr lang="ru-RU" sz="3600" dirty="0">
                <a:solidFill>
                  <a:schemeClr val="tx1"/>
                </a:solidFill>
              </a:rPr>
              <a:t>требованиям нормативных документов по поверке, калибровке и </a:t>
            </a:r>
            <a:r>
              <a:rPr lang="ru-RU" sz="3600" dirty="0" smtClean="0">
                <a:solidFill>
                  <a:schemeClr val="tx1"/>
                </a:solidFill>
              </a:rPr>
              <a:t>испытаниям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7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81066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Форма 6. Сведения по используемым помещениям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98155"/>
              </p:ext>
            </p:extLst>
          </p:nvPr>
        </p:nvGraphicFramePr>
        <p:xfrm>
          <a:off x="306140" y="1930400"/>
          <a:ext cx="11200813" cy="4736134"/>
        </p:xfrm>
        <a:graphic>
          <a:graphicData uri="http://schemas.openxmlformats.org/drawingml/2006/table">
            <a:tbl>
              <a:tblPr/>
              <a:tblGrid>
                <a:gridCol w="305297">
                  <a:extLst>
                    <a:ext uri="{9D8B030D-6E8A-4147-A177-3AD203B41FA5}">
                      <a16:colId xmlns:a16="http://schemas.microsoft.com/office/drawing/2014/main" xmlns="" val="1688089493"/>
                    </a:ext>
                  </a:extLst>
                </a:gridCol>
                <a:gridCol w="1676862">
                  <a:extLst>
                    <a:ext uri="{9D8B030D-6E8A-4147-A177-3AD203B41FA5}">
                      <a16:colId xmlns:a16="http://schemas.microsoft.com/office/drawing/2014/main" xmlns="" val="708832310"/>
                    </a:ext>
                  </a:extLst>
                </a:gridCol>
                <a:gridCol w="1471217">
                  <a:extLst>
                    <a:ext uri="{9D8B030D-6E8A-4147-A177-3AD203B41FA5}">
                      <a16:colId xmlns:a16="http://schemas.microsoft.com/office/drawing/2014/main" xmlns="" val="3422778253"/>
                    </a:ext>
                  </a:extLst>
                </a:gridCol>
                <a:gridCol w="1116095">
                  <a:extLst>
                    <a:ext uri="{9D8B030D-6E8A-4147-A177-3AD203B41FA5}">
                      <a16:colId xmlns:a16="http://schemas.microsoft.com/office/drawing/2014/main" xmlns="" val="2570104477"/>
                    </a:ext>
                  </a:extLst>
                </a:gridCol>
                <a:gridCol w="1800064">
                  <a:extLst>
                    <a:ext uri="{9D8B030D-6E8A-4147-A177-3AD203B41FA5}">
                      <a16:colId xmlns:a16="http://schemas.microsoft.com/office/drawing/2014/main" xmlns="" val="1025081581"/>
                    </a:ext>
                  </a:extLst>
                </a:gridCol>
                <a:gridCol w="1971007">
                  <a:extLst>
                    <a:ext uri="{9D8B030D-6E8A-4147-A177-3AD203B41FA5}">
                      <a16:colId xmlns:a16="http://schemas.microsoft.com/office/drawing/2014/main" xmlns="" val="2176608521"/>
                    </a:ext>
                  </a:extLst>
                </a:gridCol>
                <a:gridCol w="1520360">
                  <a:extLst>
                    <a:ext uri="{9D8B030D-6E8A-4147-A177-3AD203B41FA5}">
                      <a16:colId xmlns:a16="http://schemas.microsoft.com/office/drawing/2014/main" xmlns="" val="2034844049"/>
                    </a:ext>
                  </a:extLst>
                </a:gridCol>
                <a:gridCol w="1339911">
                  <a:extLst>
                    <a:ext uri="{9D8B030D-6E8A-4147-A177-3AD203B41FA5}">
                      <a16:colId xmlns:a16="http://schemas.microsoft.com/office/drawing/2014/main" xmlns="" val="2628684833"/>
                    </a:ext>
                  </a:extLst>
                </a:gridCol>
              </a:tblGrid>
              <a:tr h="3563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Назначение помещения (в том числе виды проводимых испытаний, для приемки и хранения средств измерений)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Специальное или приспособленное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контролируемых параметров в помещении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специального оборудования (например, вентиляционного, защиты от помех)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собственности или иное законное основание, предусматривающее право владения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8861073"/>
                  </a:ext>
                </a:extLst>
              </a:tr>
              <a:tr h="586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863465"/>
                  </a:ext>
                </a:extLst>
              </a:tr>
              <a:tr h="58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031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516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62" y="1509488"/>
            <a:ext cx="9293980" cy="391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П.48 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Наличие </a:t>
            </a:r>
            <a:r>
              <a:rPr lang="ru-RU" sz="3200" dirty="0">
                <a:solidFill>
                  <a:srgbClr val="0070C0"/>
                </a:solidFill>
              </a:rPr>
              <a:t>свидетельств об аттестации эталонов</a:t>
            </a:r>
            <a:r>
              <a:rPr lang="ru-RU" sz="3200" dirty="0">
                <a:solidFill>
                  <a:schemeClr val="tx1"/>
                </a:solidFill>
              </a:rPr>
              <a:t> единиц величин, </a:t>
            </a:r>
            <a:r>
              <a:rPr lang="ru-RU" sz="3200" dirty="0">
                <a:solidFill>
                  <a:srgbClr val="0070C0"/>
                </a:solidFill>
              </a:rPr>
              <a:t>свидетельств о поверке</a:t>
            </a:r>
            <a:r>
              <a:rPr lang="ru-RU" sz="3200" dirty="0">
                <a:solidFill>
                  <a:schemeClr val="tx1"/>
                </a:solidFill>
              </a:rPr>
              <a:t> и (или) </a:t>
            </a:r>
            <a:r>
              <a:rPr lang="ru-RU" sz="3200" dirty="0">
                <a:solidFill>
                  <a:srgbClr val="0070C0"/>
                </a:solidFill>
              </a:rPr>
              <a:t>сертификатов калибровки </a:t>
            </a:r>
            <a:r>
              <a:rPr lang="ru-RU" sz="3200" dirty="0">
                <a:solidFill>
                  <a:schemeClr val="tx1"/>
                </a:solidFill>
              </a:rPr>
              <a:t>средств измерений, в соответствии с требованиями законодательства Российской Федерации в области обеспечения единства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072112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85753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Форма 2. Сведения об оснащенности эталонами единиц </a:t>
            </a:r>
            <a:r>
              <a:rPr lang="ru-RU" dirty="0">
                <a:solidFill>
                  <a:schemeClr val="accent2"/>
                </a:solidFill>
              </a:rPr>
              <a:t>величин и (или) средствами измерений (СИ)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314294"/>
              </p:ext>
            </p:extLst>
          </p:nvPr>
        </p:nvGraphicFramePr>
        <p:xfrm>
          <a:off x="677334" y="1930400"/>
          <a:ext cx="11267395" cy="4430058"/>
        </p:xfrm>
        <a:graphic>
          <a:graphicData uri="http://schemas.openxmlformats.org/drawingml/2006/table">
            <a:tbl>
              <a:tblPr/>
              <a:tblGrid>
                <a:gridCol w="338139">
                  <a:extLst>
                    <a:ext uri="{9D8B030D-6E8A-4147-A177-3AD203B41FA5}">
                      <a16:colId xmlns:a16="http://schemas.microsoft.com/office/drawing/2014/main" xmlns="" val="3329524466"/>
                    </a:ext>
                  </a:extLst>
                </a:gridCol>
                <a:gridCol w="1373247">
                  <a:extLst>
                    <a:ext uri="{9D8B030D-6E8A-4147-A177-3AD203B41FA5}">
                      <a16:colId xmlns:a16="http://schemas.microsoft.com/office/drawing/2014/main" xmlns="" val="870365667"/>
                    </a:ext>
                  </a:extLst>
                </a:gridCol>
                <a:gridCol w="887751">
                  <a:extLst>
                    <a:ext uri="{9D8B030D-6E8A-4147-A177-3AD203B41FA5}">
                      <a16:colId xmlns:a16="http://schemas.microsoft.com/office/drawing/2014/main" xmlns="" val="1591180509"/>
                    </a:ext>
                  </a:extLst>
                </a:gridCol>
                <a:gridCol w="996255">
                  <a:extLst>
                    <a:ext uri="{9D8B030D-6E8A-4147-A177-3AD203B41FA5}">
                      <a16:colId xmlns:a16="http://schemas.microsoft.com/office/drawing/2014/main" xmlns="" val="4048271451"/>
                    </a:ext>
                  </a:extLst>
                </a:gridCol>
                <a:gridCol w="759521">
                  <a:extLst>
                    <a:ext uri="{9D8B030D-6E8A-4147-A177-3AD203B41FA5}">
                      <a16:colId xmlns:a16="http://schemas.microsoft.com/office/drawing/2014/main" xmlns="" val="2446308527"/>
                    </a:ext>
                  </a:extLst>
                </a:gridCol>
                <a:gridCol w="1085030">
                  <a:extLst>
                    <a:ext uri="{9D8B030D-6E8A-4147-A177-3AD203B41FA5}">
                      <a16:colId xmlns:a16="http://schemas.microsoft.com/office/drawing/2014/main" xmlns="" val="3461248438"/>
                    </a:ext>
                  </a:extLst>
                </a:gridCol>
                <a:gridCol w="1085030">
                  <a:extLst>
                    <a:ext uri="{9D8B030D-6E8A-4147-A177-3AD203B41FA5}">
                      <a16:colId xmlns:a16="http://schemas.microsoft.com/office/drawing/2014/main" xmlns="" val="990064989"/>
                    </a:ext>
                  </a:extLst>
                </a:gridCol>
                <a:gridCol w="1440130">
                  <a:extLst>
                    <a:ext uri="{9D8B030D-6E8A-4147-A177-3AD203B41FA5}">
                      <a16:colId xmlns:a16="http://schemas.microsoft.com/office/drawing/2014/main" xmlns="" val="1030199603"/>
                    </a:ext>
                  </a:extLst>
                </a:gridCol>
                <a:gridCol w="1597247">
                  <a:extLst>
                    <a:ext uri="{9D8B030D-6E8A-4147-A177-3AD203B41FA5}">
                      <a16:colId xmlns:a16="http://schemas.microsoft.com/office/drawing/2014/main" xmlns="" val="1605344930"/>
                    </a:ext>
                  </a:extLst>
                </a:gridCol>
                <a:gridCol w="946934">
                  <a:extLst>
                    <a:ext uri="{9D8B030D-6E8A-4147-A177-3AD203B41FA5}">
                      <a16:colId xmlns:a16="http://schemas.microsoft.com/office/drawing/2014/main" xmlns="" val="1501614934"/>
                    </a:ext>
                  </a:extLst>
                </a:gridCol>
                <a:gridCol w="758111">
                  <a:extLst>
                    <a:ext uri="{9D8B030D-6E8A-4147-A177-3AD203B41FA5}">
                      <a16:colId xmlns:a16="http://schemas.microsoft.com/office/drawing/2014/main" xmlns="" val="4234297745"/>
                    </a:ext>
                  </a:extLst>
                </a:gridCol>
              </a:tblGrid>
              <a:tr h="5928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измерений, тип (группа) средств измерений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Эталоны единиц величин и (или) СИ, тип (марка)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Изготовитель (страна, наименование организации, год выпуска)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ввода в эксплуатацию, инвентарный номер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Метрологические характеристики СИ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Свидетельство об аттестации эталонов единиц величин или свидетельство о поверке СИ (номер, дата, срок действия)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 собственности или иное законное основание, предусматривающее право владения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 установки или хранения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3864820"/>
                  </a:ext>
                </a:extLst>
              </a:tr>
              <a:tr h="1359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Диапазон измерений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Погрешность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(или) неопределенность (класс, разряд)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489425"/>
                  </a:ext>
                </a:extLst>
              </a:tr>
              <a:tr h="366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4027184"/>
                  </a:ext>
                </a:extLst>
              </a:tr>
              <a:tr h="366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27" marR="33327" marT="54829" marB="548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32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8719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839789"/>
            <a:ext cx="8596668" cy="979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Виды измерений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235923" cy="3224211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МИ 2222-92 ГСИ. Виды измерений. Классификация.</a:t>
            </a:r>
          </a:p>
          <a:p>
            <a:r>
              <a:rPr lang="ru-RU" sz="4000" dirty="0">
                <a:solidFill>
                  <a:schemeClr val="tx1"/>
                </a:solidFill>
              </a:rPr>
              <a:t>МИ 2314-2006 ГСИ. Кодификатор групп средств измерений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28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01" y="901179"/>
            <a:ext cx="9531669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П.49 </a:t>
            </a:r>
            <a:r>
              <a:rPr lang="ru-RU" dirty="0">
                <a:solidFill>
                  <a:schemeClr val="accent2"/>
                </a:solidFill>
              </a:rPr>
              <a:t>Наличие </a:t>
            </a:r>
            <a:r>
              <a:rPr lang="ru-RU" dirty="0" smtClean="0">
                <a:solidFill>
                  <a:schemeClr val="accent2"/>
                </a:solidFill>
              </a:rPr>
              <a:t>Руководства по качеству,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01" y="1669142"/>
            <a:ext cx="8596668" cy="39098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содержащего </a:t>
            </a:r>
            <a:r>
              <a:rPr lang="ru-RU" sz="3200" dirty="0">
                <a:solidFill>
                  <a:schemeClr val="tx1"/>
                </a:solidFill>
              </a:rPr>
              <a:t>требования системы менеджмента качества.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Руководство </a:t>
            </a:r>
            <a:r>
              <a:rPr lang="ru-RU" sz="3200" dirty="0">
                <a:solidFill>
                  <a:schemeClr val="tx1"/>
                </a:solidFill>
              </a:rPr>
              <a:t>по качеству оформляется в виде единого документа или в виде совокупности документов, подписывается руководителем, скрепляется печатью юридического </a:t>
            </a:r>
            <a:r>
              <a:rPr lang="ru-RU" sz="3200" dirty="0" smtClean="0">
                <a:solidFill>
                  <a:schemeClr val="tx1"/>
                </a:solidFill>
              </a:rPr>
              <a:t>лица.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3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56343"/>
            <a:ext cx="10077752" cy="72571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Руководство по качеству должно содержать:</a:t>
            </a:r>
            <a:r>
              <a:rPr lang="ru-RU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cs typeface="Arial" panose="020B0604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2057"/>
            <a:ext cx="8596668" cy="4702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П.49.1 </a:t>
            </a:r>
            <a:r>
              <a:rPr lang="ru-RU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Область </a:t>
            </a:r>
            <a:r>
              <a:rPr 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применения 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системы менеджмента качества;</a:t>
            </a:r>
          </a:p>
          <a:p>
            <a:r>
              <a:rPr 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П.49.2 </a:t>
            </a:r>
            <a:r>
              <a:rPr lang="ru-RU" sz="3200" dirty="0" smtClean="0">
                <a:solidFill>
                  <a:srgbClr val="0070C0"/>
                </a:solidFill>
                <a:cs typeface="Arial" panose="020B0604020202020204" pitchFamily="34" charset="0"/>
              </a:rPr>
              <a:t>Политику </a:t>
            </a:r>
            <a:r>
              <a:rPr lang="ru-RU" sz="3200" dirty="0">
                <a:solidFill>
                  <a:srgbClr val="0070C0"/>
                </a:solidFill>
                <a:cs typeface="Arial" panose="020B0604020202020204" pitchFamily="34" charset="0"/>
              </a:rPr>
              <a:t>в области качества </a:t>
            </a:r>
            <a:r>
              <a:rPr lang="ru-RU" sz="3200" dirty="0">
                <a:solidFill>
                  <a:schemeClr val="tx1"/>
                </a:solidFill>
                <a:cs typeface="Arial" panose="020B0604020202020204" pitchFamily="34" charset="0"/>
              </a:rPr>
              <a:t>структурного подразделения юридического лица и (или) индивидуального предпринимателя, осуществляющего деятельность в области аккредитации</a:t>
            </a:r>
            <a:r>
              <a:rPr lang="ru-RU" sz="3200" dirty="0"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3299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4663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49.2 Политика в области </a:t>
            </a:r>
            <a:r>
              <a:rPr lang="ru-RU" dirty="0" smtClean="0">
                <a:solidFill>
                  <a:schemeClr val="accent2"/>
                </a:solidFill>
              </a:rPr>
              <a:t>качества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9486"/>
            <a:ext cx="8596668" cy="4301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задачи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качества;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критерии аккредитации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требования к аккредитованным лицам;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выполняющим работы  по обеспечению единства измерений, ознакомиться с руководством по качеству и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руководствоваться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своей деятельности установленной политикой в области качества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8763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49.3 Требования к внутренней организации деятельности структурного подразделения: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6229"/>
            <a:ext cx="8596668" cy="4818742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права и обязанности работников при взаимодействии с исполнительным органом юридического лица, иными структурными подразделениями (их работниками) в целях исключения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конфликта интересов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наличие документов, подписанных работниками и определяющих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функциональные обязанности 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персонала, выполняющего работы в области аккредитации, включая распределение прав, обязанностей, ответственности между сотрудниками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12773868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53143"/>
            <a:ext cx="8596668" cy="1016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49.4 Комплекс </a:t>
            </a:r>
            <a:r>
              <a:rPr lang="ru-RU" dirty="0">
                <a:solidFill>
                  <a:schemeClr val="accent2"/>
                </a:solidFill>
              </a:rPr>
              <a:t>мер, направленных </a:t>
            </a:r>
            <a:r>
              <a:rPr lang="ru-RU" dirty="0" smtClean="0">
                <a:solidFill>
                  <a:schemeClr val="accent2"/>
                </a:solidFill>
              </a:rPr>
              <a:t>на: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5600"/>
            <a:ext cx="8873066" cy="4528457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а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) предотвращение и разрешение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конфликта интересов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б) обеспечение гарантий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независимости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 работников метрологической службы, от коммерческого, административного или иного давления, способного оказать влияние на качество выполняемых работ;</a:t>
            </a:r>
          </a:p>
          <a:p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в) обеспечение обязанности работников, выполняющих работы не участвовать в осуществлении видов деятельности, которые ставят под сомнение ее </a:t>
            </a:r>
            <a:r>
              <a:rPr lang="ru-RU" sz="2600" dirty="0">
                <a:solidFill>
                  <a:srgbClr val="0070C0"/>
                </a:solidFill>
                <a:cs typeface="Arial" panose="020B0604020202020204" pitchFamily="34" charset="0"/>
              </a:rPr>
              <a:t>беспристрастность</a:t>
            </a:r>
            <a:r>
              <a:rPr lang="ru-RU" sz="26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66056"/>
            <a:ext cx="9685867" cy="5646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Административный регламент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по </a:t>
            </a:r>
            <a:r>
              <a:rPr lang="ru-RU" sz="3600" dirty="0">
                <a:solidFill>
                  <a:schemeClr val="tx1"/>
                </a:solidFill>
              </a:rPr>
              <a:t>предоставлению ФСА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ГУ по </a:t>
            </a:r>
            <a:r>
              <a:rPr lang="ru-RU" sz="3600" dirty="0">
                <a:solidFill>
                  <a:schemeClr val="tx1"/>
                </a:solidFill>
              </a:rPr>
              <a:t>аккредитации </a:t>
            </a:r>
            <a:endParaRPr lang="ru-RU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Приказ </a:t>
            </a:r>
            <a:r>
              <a:rPr lang="ru-RU" sz="3600" dirty="0">
                <a:solidFill>
                  <a:schemeClr val="tx1"/>
                </a:solidFill>
              </a:rPr>
              <a:t>Минэкономразвития </a:t>
            </a:r>
            <a:r>
              <a:rPr lang="ru-RU" sz="3600" dirty="0" smtClean="0">
                <a:solidFill>
                  <a:schemeClr val="tx1"/>
                </a:solidFill>
              </a:rPr>
              <a:t>России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от 01.04.2015 №</a:t>
            </a:r>
            <a:r>
              <a:rPr lang="ru-RU" sz="3600" dirty="0" smtClean="0">
                <a:solidFill>
                  <a:schemeClr val="tx1"/>
                </a:solidFill>
              </a:rPr>
              <a:t>194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1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ГОСТ Р 54294-2010/ISO/PAS/17001:2005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Оценка соответствия.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Беспристрастность.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Принципы и требования.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202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323151"/>
            <a:ext cx="9932610" cy="126274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П.49.5 Политику и процедуры выявления потребности в дополнительной профессиональной подготовке и обучении сотрудников,</a:t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72342"/>
            <a:ext cx="8596668" cy="4604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обеспечения </a:t>
            </a:r>
            <a:r>
              <a:rPr lang="ru-RU" sz="2800" dirty="0">
                <a:solidFill>
                  <a:schemeClr val="tx1"/>
                </a:solidFill>
              </a:rPr>
              <a:t>прохождения ими такой подготовки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правил привлечения стажеров к работам по обеспечению единства измерений;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системы контроля за деятельностью работников со стороны уполномоченных </a:t>
            </a:r>
            <a:r>
              <a:rPr lang="ru-RU" sz="2800" dirty="0" smtClean="0">
                <a:solidFill>
                  <a:schemeClr val="tx1"/>
                </a:solidFill>
              </a:rPr>
              <a:t>лиц.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2" y="4927599"/>
            <a:ext cx="8960153" cy="1262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accent2"/>
                </a:solidFill>
              </a:rPr>
              <a:t>П.49.6 Правила </a:t>
            </a:r>
            <a:r>
              <a:rPr lang="ru-RU" sz="3200" dirty="0">
                <a:solidFill>
                  <a:schemeClr val="accent2"/>
                </a:solidFill>
              </a:rPr>
              <a:t>обеспечения конфиденциальности информации, в том числе поступающей от третьих лиц.</a:t>
            </a:r>
          </a:p>
        </p:txBody>
      </p:sp>
    </p:spTree>
    <p:extLst>
      <p:ext uri="{BB962C8B-B14F-4D97-AF65-F5344CB8AC3E}">
        <p14:creationId xmlns:p14="http://schemas.microsoft.com/office/powerpoint/2010/main" val="11803666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4" y="348343"/>
            <a:ext cx="9889066" cy="1320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П. 49.7 </a:t>
            </a:r>
            <a:r>
              <a:rPr lang="ru-RU" sz="4000" dirty="0" smtClean="0">
                <a:solidFill>
                  <a:schemeClr val="accent2"/>
                </a:solidFill>
              </a:rPr>
              <a:t>Система </a:t>
            </a:r>
            <a:r>
              <a:rPr lang="ru-RU" sz="4000" dirty="0">
                <a:solidFill>
                  <a:schemeClr val="accent2"/>
                </a:solidFill>
              </a:rPr>
              <a:t>управления документацией (</a:t>
            </a:r>
            <a:r>
              <a:rPr lang="ru-RU" sz="4000" dirty="0" smtClean="0">
                <a:solidFill>
                  <a:schemeClr val="accent2"/>
                </a:solidFill>
              </a:rPr>
              <a:t>правила документооборота)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69143"/>
            <a:ext cx="10193867" cy="4992916"/>
          </a:xfrm>
        </p:spPr>
        <p:txBody>
          <a:bodyPr>
            <a:normAutofit lnSpcReduction="10000"/>
          </a:bodyPr>
          <a:lstStyle/>
          <a:p>
            <a:pPr indent="342900" algn="just"/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правила, обеспечивающие наличие у заявителя или аккредитованного лица документов, подтверждающих получение работниками высшего, среднего и (или) дополнительного профессионального образования и опыта работы;</a:t>
            </a:r>
          </a:p>
          <a:p>
            <a:pPr indent="342900" algn="just"/>
            <a:r>
              <a:rPr lang="ru-RU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утверждения и регистрации документов;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ознакомления работников с документами;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резервного копирования и восстановления документов;</a:t>
            </a:r>
          </a:p>
          <a:p>
            <a:pPr indent="342900" algn="just"/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обеспечения актуальности используемых версий документов</a:t>
            </a:r>
            <a:r>
              <a:rPr lang="ru-RU" sz="2800" dirty="0"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1500" b="1" dirty="0"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291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05" y="2177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СИСТЕМА УПРАВЛЕНИЯ ДОКУМЕНТАЦИЕЙ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ДОЛЖНА ВКЛЮЧАТЬ: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61" y="1320799"/>
            <a:ext cx="10034210" cy="5065485"/>
          </a:xfrm>
        </p:spPr>
        <p:txBody>
          <a:bodyPr>
            <a:noAutofit/>
          </a:bodyPr>
          <a:lstStyle/>
          <a:p>
            <a:pPr indent="342900" algn="just"/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правила, обеспечивающие наличие необходимых документов в местах их применения;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пересмотра документов и внесения изменений в документы в рамках управления документацией;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правила, предусматривающие фиксацию в системе управления документацией даты внесения в документы соответствующих изменений и конкретного работника, внесшего соответствующие изменения;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систему хранения и архивирования документов;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правила систематизации и ведения архива документов, в том числе условия передачи документов в архив, условия выдачи документов из архива, сроки хранения в архиве документов, правила регистрации документов, поступающих в архив, условия хранения документов;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</a:rPr>
              <a:t> систематизированное ведение сведений о работниках, непосредственно выполняющих работы по обеспечению единства измерений в области аккредитации.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58040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11200"/>
            <a:ext cx="8989180" cy="23368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П.49.8 Систему учета, правил приемки, хранения и возврата объектов,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которые распространяются работы в области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аккредитации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07658"/>
            <a:ext cx="9482666" cy="3120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П.49.10 Правила </a:t>
            </a:r>
            <a:r>
              <a:rPr lang="ru-RU" sz="36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управления качеством результатов работ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в области аккредитации, в том числе правила планирования и анализа результатов контроля качества работ в области аккредитации </a:t>
            </a:r>
          </a:p>
        </p:txBody>
      </p:sp>
    </p:spTree>
    <p:extLst>
      <p:ext uri="{BB962C8B-B14F-4D97-AF65-F5344CB8AC3E}">
        <p14:creationId xmlns:p14="http://schemas.microsoft.com/office/powerpoint/2010/main" val="5767083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90666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П.49.9 Механизм внутреннего контроля соблюдения требований системы менеджмента качества: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8" y="1783217"/>
            <a:ext cx="9206895" cy="4849811"/>
          </a:xfrm>
        </p:spPr>
        <p:txBody>
          <a:bodyPr>
            <a:normAutofit fontScale="92500" lnSpcReduction="20000"/>
          </a:bodyPr>
          <a:lstStyle/>
          <a:p>
            <a:pPr indent="342900" algn="just"/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а)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установление правил контроля соблюдения требований системы менеджмента 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качества (внутренний аудит),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включающих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периодичность проведения внутреннего аудита с указанием специалистов, ответственных за проведение внутреннего аудита;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программу проведения внутренних аудитов, включающую процедуру, объекты, участников проведения внутреннего аудита;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правила формирования документарного отчета по итогам внутреннего аудита, включающего в том числе сведения о мероприятиях, предпринимаемых в связи с выявлением работ, выполненных с нарушением установленных требований;</a:t>
            </a:r>
          </a:p>
          <a:p>
            <a:pPr indent="342900" algn="just"/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б) </a:t>
            </a: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</a:rPr>
              <a:t>установление правил проведения анализа системы менеджмента качества, организуемого 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руководителем структурного подразделения юридического лица, или его заместителем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наличие методики проведения анализа;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периодичность проведения анализа;</a:t>
            </a:r>
          </a:p>
          <a:p>
            <a:pPr indent="342900" algn="just"/>
            <a:r>
              <a:rPr lang="ru-RU" i="1" dirty="0">
                <a:solidFill>
                  <a:schemeClr val="tx1"/>
                </a:solidFill>
                <a:ea typeface="Times New Roman" panose="02020603050405020304" pitchFamily="18" charset="0"/>
              </a:rPr>
              <a:t>порядок формирования документарного отчета по итогам анализа, в том числе с указанием сведений о корректирующих мероприятиях;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9576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80572"/>
            <a:ext cx="10309980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П.49.11 Правила </a:t>
            </a:r>
            <a:r>
              <a:rPr lang="ru-RU" dirty="0">
                <a:solidFill>
                  <a:schemeClr val="accent2"/>
                </a:solidFill>
              </a:rPr>
              <a:t>на случай выявления работ, выполненных с нарушением установленных требований: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06171"/>
            <a:ext cx="10309980" cy="44704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 обязанности работников в случае выявления работ, выполненных с нарушением установленных требований;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б) необходимость оценки влияния работ, выполненных с нарушением установленных требований, на результаты выполнения работ в области аккредитации;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в) обязанность осуществления корректирующих мероприятий;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 правила извещения заказчика работ о работах, выполненных с нарушением установленных требований;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д) меры ответственности в отношении работников, принявших необоснованное решение о возобновлении работ;</a:t>
            </a:r>
          </a:p>
          <a:p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е) правила описания работ, выполненных с нарушением установленных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требований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27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96685"/>
            <a:ext cx="9816494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П.49.12 Правила </a:t>
            </a:r>
            <a:r>
              <a:rPr lang="ru-RU" dirty="0">
                <a:solidFill>
                  <a:schemeClr val="accent2"/>
                </a:solidFill>
              </a:rPr>
              <a:t>осуществления корректирующих мероприятий, предусматривающие: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816495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а) систему </a:t>
            </a:r>
            <a:r>
              <a:rPr lang="ru-RU" sz="3000" dirty="0">
                <a:solidFill>
                  <a:srgbClr val="0070C0"/>
                </a:solidFill>
              </a:rPr>
              <a:t>анализа причин </a:t>
            </a:r>
            <a:r>
              <a:rPr lang="ru-RU" sz="3000" dirty="0">
                <a:solidFill>
                  <a:schemeClr val="tx1"/>
                </a:solidFill>
              </a:rPr>
              <a:t>возникновения работ, выполненных с нарушением установленных требований;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</a:rPr>
              <a:t>выбора </a:t>
            </a:r>
            <a:r>
              <a:rPr lang="ru-RU" sz="3000" dirty="0">
                <a:solidFill>
                  <a:schemeClr val="tx1"/>
                </a:solidFill>
              </a:rPr>
              <a:t>корректирующих мероприятий;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в) правила </a:t>
            </a:r>
            <a:r>
              <a:rPr lang="ru-RU" sz="3000" dirty="0">
                <a:solidFill>
                  <a:srgbClr val="0070C0"/>
                </a:solidFill>
              </a:rPr>
              <a:t>оценки </a:t>
            </a:r>
            <a:r>
              <a:rPr lang="ru-RU" sz="3000" dirty="0">
                <a:solidFill>
                  <a:schemeClr val="tx1"/>
                </a:solidFill>
              </a:rPr>
              <a:t>достижения целей корректирующих мероприятий;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г) правила </a:t>
            </a:r>
            <a:r>
              <a:rPr lang="ru-RU" sz="3000" dirty="0">
                <a:solidFill>
                  <a:srgbClr val="0070C0"/>
                </a:solidFill>
              </a:rPr>
              <a:t>описания </a:t>
            </a:r>
            <a:r>
              <a:rPr lang="ru-RU" sz="3000" dirty="0">
                <a:solidFill>
                  <a:schemeClr val="tx1"/>
                </a:solidFill>
              </a:rPr>
              <a:t>результатов корректирующих мероприятий.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707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8" y="711200"/>
            <a:ext cx="10280952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П.49.13 Правила </a:t>
            </a:r>
            <a:r>
              <a:rPr lang="ru-RU" dirty="0">
                <a:solidFill>
                  <a:schemeClr val="accent2"/>
                </a:solidFill>
              </a:rPr>
              <a:t>осуществления предупреждающих мероприятий, предусматривающие: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86" y="2032000"/>
            <a:ext cx="9579428" cy="4037011"/>
          </a:xfrm>
        </p:spPr>
        <p:txBody>
          <a:bodyPr>
            <a:normAutofit fontScale="92500" lnSpcReduction="10000"/>
          </a:bodyPr>
          <a:lstStyle/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а) определение потенциальных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причин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возникновения работ, выполненных с нарушением установленных требований;</a:t>
            </a:r>
          </a:p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инициирования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предупреждающих мероприятий, а также предотвращения повторения работ, выполненных с нарушением установленных требований;</a:t>
            </a:r>
          </a:p>
          <a:p>
            <a:pPr indent="342900" algn="just"/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планирования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предупреждающих мероприятий и описания (фиксации) их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030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48" y="1103086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П.49.14 Требования к юридическим лицам и индивидуальным предпринимателям,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448" y="2423886"/>
            <a:ext cx="8596668" cy="3367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привлекаемым </a:t>
            </a:r>
            <a:r>
              <a:rPr lang="ru-RU" sz="3200" dirty="0">
                <a:solidFill>
                  <a:schemeClr val="tx1"/>
                </a:solidFill>
              </a:rPr>
              <a:t>в целях выполнения отдельных работ в области </a:t>
            </a:r>
            <a:r>
              <a:rPr lang="ru-RU" sz="3200" dirty="0" smtClean="0">
                <a:solidFill>
                  <a:schemeClr val="tx1"/>
                </a:solidFill>
              </a:rPr>
              <a:t>аккредитации (субподряд);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правила </a:t>
            </a:r>
            <a:r>
              <a:rPr lang="ru-RU" sz="3200" dirty="0">
                <a:solidFill>
                  <a:schemeClr val="tx1"/>
                </a:solidFill>
              </a:rPr>
              <a:t>ведения записей о соответствии выполненной ими работы установленным требованиям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981" y="620377"/>
            <a:ext cx="9685867" cy="5646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tx1"/>
                </a:solidFill>
              </a:rPr>
              <a:t>МИНИСТЕРСТВО ЭКОНОМИЧЕСКОГО РАЗВИТИЯ РОССИЙСКОЙ ФЕДЕРАЦИИ</a:t>
            </a:r>
          </a:p>
          <a:p>
            <a:pPr marL="0" indent="0">
              <a:buNone/>
            </a:pPr>
            <a:r>
              <a:rPr lang="ru-RU" sz="3600" b="1" dirty="0" smtClean="0"/>
              <a:t> 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ПРИКАЗ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от 30 мая 2014 г. N 326</a:t>
            </a:r>
          </a:p>
          <a:p>
            <a:pPr marL="0" indent="0">
              <a:buNone/>
            </a:pPr>
            <a:r>
              <a:rPr lang="ru-RU" sz="3600" b="1" dirty="0"/>
              <a:t> 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ОБ УТВЕРЖДЕНИИ КРИТЕРИЕВ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АККРЕДИТАЦИИ…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045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04" y="537029"/>
            <a:ext cx="10527696" cy="7257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П.49.15 Правила </a:t>
            </a:r>
            <a:r>
              <a:rPr lang="ru-RU" dirty="0">
                <a:solidFill>
                  <a:schemeClr val="accent2"/>
                </a:solidFill>
              </a:rPr>
              <a:t>использования </a:t>
            </a:r>
            <a:r>
              <a:rPr lang="ru-RU" dirty="0" smtClean="0">
                <a:solidFill>
                  <a:schemeClr val="accent2"/>
                </a:solidFill>
              </a:rPr>
              <a:t>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20" y="1393371"/>
            <a:ext cx="10498666" cy="5326745"/>
          </a:xfrm>
        </p:spPr>
        <p:txBody>
          <a:bodyPr>
            <a:noAutofit/>
          </a:bodyPr>
          <a:lstStyle/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а) идентификацию каждой единицы оборудования и программного обеспечения (в том числе наименование изготовителя, идентификацию типа и серийного номера или другую уникальную идентификацию);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определение местонахождения оборудования (при необходимости);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в) наличие эксплуатационной документации на использованное оборудование;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г) наличие сведений об утверждении типа средств измерений;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д) наличие свидетельств об аттестации эталонов единиц величин, свидетельств о поверке и (или) сертификатов калибровки, а также графиков аттестации эталонов единиц величин, поверки и калибровки средств измерений;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е) наличие плана обслуживания  и результатов проведенного обслуживания оборудования;</a:t>
            </a:r>
          </a:p>
          <a:p>
            <a:pPr indent="342900"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ж) регистрация повреждений, неисправностей, модификаций или ремонта оборудования;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9112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8" y="566057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П.49.16 Правила использования стандартных образцов: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05" y="1930400"/>
            <a:ext cx="9860037" cy="4154505"/>
          </a:xfrm>
        </p:spPr>
        <p:txBody>
          <a:bodyPr>
            <a:noAutofit/>
          </a:bodyPr>
          <a:lstStyle/>
          <a:p>
            <a:pPr indent="342900"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наличие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паспорта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стандартного образца с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инструкцией по применению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включающего установленные значения состава и (или) свойств с относящимися к ним погрешностями и (или) неопределенностями, прослеживаемости;</a:t>
            </a:r>
          </a:p>
          <a:p>
            <a:pPr indent="342900"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применение стандартного образца в рамках его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срока годности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indent="342900" algn="just"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применение стандартного образца, соответствующее его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назначению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градуировка, контроль точности или другое), указанному в паспорте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7816969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06" y="2888343"/>
            <a:ext cx="10193865" cy="3120571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сведения о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конкретных показателях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внешних условий, в том числе допустимых отклонениях от них, а также технических требованиях к помещениям;</a:t>
            </a:r>
          </a:p>
          <a:p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б) правила 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периодического документирования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контроля показателей, характеризующих состояние внешних условий.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8306" y="609599"/>
            <a:ext cx="9627808" cy="24238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П.49.17 Правила обеспечения и контроля надлежащих внешних </a:t>
            </a:r>
            <a:r>
              <a:rPr lang="ru-RU" dirty="0" smtClean="0">
                <a:solidFill>
                  <a:schemeClr val="accent2"/>
                </a:solidFill>
              </a:rPr>
              <a:t>условий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температура, влажность воздуха, освещенность, уровень шума и иные внешние условия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):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56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477" y="839788"/>
            <a:ext cx="8596668" cy="463209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П.49.18 Правила по безопасному обращению, транспортированию, хранению, использованию и плановому обслуживанию </a:t>
            </a:r>
            <a:r>
              <a:rPr lang="ru-RU" sz="3200" dirty="0">
                <a:solidFill>
                  <a:schemeClr val="tx1"/>
                </a:solidFill>
              </a:rPr>
              <a:t>эталонов единиц величин, средств измерений, испытательного и вспомогательного оборудования с целью обеспечения надлежащего функционирования и предупреждения загрязнения или порчи</a:t>
            </a:r>
          </a:p>
        </p:txBody>
      </p:sp>
    </p:spTree>
    <p:extLst>
      <p:ext uri="{BB962C8B-B14F-4D97-AF65-F5344CB8AC3E}">
        <p14:creationId xmlns:p14="http://schemas.microsoft.com/office/powerpoint/2010/main" val="24461736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92" y="3708401"/>
            <a:ext cx="8596668" cy="113211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П.49.20 Правила по рассмотрению претензий </a:t>
            </a:r>
            <a:r>
              <a:rPr lang="ru-RU" sz="3200" dirty="0">
                <a:solidFill>
                  <a:schemeClr val="tx1"/>
                </a:solidFill>
              </a:rPr>
              <a:t>заказчиков и третьих </a:t>
            </a:r>
            <a:r>
              <a:rPr lang="ru-RU" sz="3200" dirty="0" smtClean="0">
                <a:solidFill>
                  <a:schemeClr val="tx1"/>
                </a:solidFill>
              </a:rPr>
              <a:t>лиц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392" y="5167086"/>
            <a:ext cx="8350552" cy="169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П.49.21 Правила информационного взаимодействия </a:t>
            </a:r>
            <a:r>
              <a:rPr lang="ru-RU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заказчиками</a:t>
            </a:r>
            <a:endParaRPr lang="ru-RU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0392" y="856342"/>
            <a:ext cx="8953208" cy="272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П.49.19 Правила приобретения и проверки реактивов </a:t>
            </a:r>
            <a:r>
              <a:rPr lang="ru-RU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и иных расходных материалов на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соответствие</a:t>
            </a:r>
            <a:r>
              <a:rPr lang="ru-RU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 установленным требованиям, а также наличие документации на реактивы и иные расходные материалы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5095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34324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Дополнительные критерии аккредитации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на право поверки или калибровки СИ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9250437" cy="4341811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55.1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Требования к оформлению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свидетельства об аттестации эталонов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единиц величин с указанием прослеживаемости к государственным первичным эталонам соответствующих единиц величин;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55.2 Требования к оформлению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свидетельства о поверке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средств измерений;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55.3 Требования к оформлению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сертификата калибровки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с указанием прослеживаемости к государственным первичным эталонам соответствующих единиц величин.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6913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33790" y="870857"/>
            <a:ext cx="10164837" cy="5515427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4 Требования к учету и хранению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поверительных и калибровочных клейм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55.5 Требования к оформлению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протоколов и  результатов поверки и калибровки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55.6 Требования для калибровочных работ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55.7 Наличие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методик поверки </a:t>
            </a:r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и (или) калибровки в соответствии с областью аккредитации</a:t>
            </a:r>
          </a:p>
          <a:p>
            <a:r>
              <a:rPr lang="ru-RU" sz="2600" dirty="0" smtClean="0">
                <a:solidFill>
                  <a:schemeClr val="tx1"/>
                </a:solidFill>
                <a:cs typeface="Arial" panose="020B0604020202020204" pitchFamily="34" charset="0"/>
              </a:rPr>
              <a:t>55.8 Наличие правил применения </a:t>
            </a:r>
            <a:r>
              <a:rPr lang="ru-RU" sz="2600" dirty="0" smtClean="0">
                <a:solidFill>
                  <a:srgbClr val="0070C0"/>
                </a:solidFill>
                <a:cs typeface="Arial" panose="020B0604020202020204" pitchFamily="34" charset="0"/>
              </a:rPr>
              <a:t>изображения знака национальной системы аккредитации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Приказ Минэкономразвития №283 от 22.05.2014г</a:t>
            </a: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«Об установлении изображения знака национальной системы аккредитации и порядка применения изображения знака национальной системы аккредитации»)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66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77" y="943429"/>
            <a:ext cx="10150322" cy="204651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Приказ Минэкономразвития </a:t>
            </a:r>
            <a:r>
              <a:rPr lang="ru-RU" dirty="0" smtClean="0">
                <a:solidFill>
                  <a:schemeClr val="accent2"/>
                </a:solidFill>
              </a:rPr>
              <a:t>России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от </a:t>
            </a:r>
            <a:r>
              <a:rPr lang="ru-RU" dirty="0">
                <a:solidFill>
                  <a:schemeClr val="accent2"/>
                </a:solidFill>
              </a:rPr>
              <a:t>23.05.2014 N </a:t>
            </a:r>
            <a:r>
              <a:rPr lang="ru-RU" dirty="0" smtClean="0">
                <a:solidFill>
                  <a:schemeClr val="accent2"/>
                </a:solidFill>
              </a:rPr>
              <a:t>288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200" dirty="0">
                <a:solidFill>
                  <a:schemeClr val="accent2"/>
                </a:solidFill>
              </a:rPr>
              <a:t>(в ред. Приказа Минэкономразвития России</a:t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u="sng" dirty="0">
                <a:solidFill>
                  <a:srgbClr val="0070C0"/>
                </a:solidFill>
              </a:rPr>
              <a:t>от 29.11.2016 </a:t>
            </a:r>
            <a:r>
              <a:rPr lang="ru-RU" sz="3200" dirty="0">
                <a:solidFill>
                  <a:schemeClr val="accent2"/>
                </a:solidFill>
              </a:rPr>
              <a:t>№ </a:t>
            </a:r>
            <a:r>
              <a:rPr lang="ru-RU" sz="3200" dirty="0" smtClean="0">
                <a:solidFill>
                  <a:schemeClr val="accent2"/>
                </a:solidFill>
              </a:rPr>
              <a:t>764)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476" y="3425372"/>
            <a:ext cx="8596668" cy="1569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Об утверждении форм заявления об </a:t>
            </a:r>
            <a:r>
              <a:rPr lang="ru-RU" sz="3200" dirty="0" smtClean="0"/>
              <a:t>аккредитации…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80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35" t="11010" r="24996" b="23463"/>
          <a:stretch/>
        </p:blipFill>
        <p:spPr>
          <a:xfrm>
            <a:off x="883918" y="0"/>
            <a:ext cx="8464342" cy="6858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075543" y="1364343"/>
            <a:ext cx="3817257" cy="145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4" y="243840"/>
            <a:ext cx="1056978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Отчетность о результатах деятельности аккредитованных лиц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Росаккредитацию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4" y="1422401"/>
            <a:ext cx="10569786" cy="4364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Приказ Минэкономразвития № </a:t>
            </a:r>
            <a:r>
              <a:rPr lang="ru-RU" sz="2400" b="1" dirty="0" smtClean="0"/>
              <a:t>329 от </a:t>
            </a:r>
            <a:r>
              <a:rPr lang="ru-RU" sz="2400" b="1" dirty="0"/>
              <a:t>30 мая 2014 г. «Об утверждении Положения о составе сведений о результатах деятельности аккредитованных </a:t>
            </a:r>
            <a:r>
              <a:rPr lang="ru-RU" sz="2400" b="1" dirty="0" smtClean="0"/>
              <a:t>лиц…»</a:t>
            </a:r>
            <a:endParaRPr lang="ru-RU" sz="2400" b="1" dirty="0"/>
          </a:p>
          <a:p>
            <a:pPr algn="ctr"/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325213"/>
              </p:ext>
            </p:extLst>
          </p:nvPr>
        </p:nvGraphicFramePr>
        <p:xfrm>
          <a:off x="484294" y="2631440"/>
          <a:ext cx="10437706" cy="398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44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859809"/>
            <a:ext cx="10322763" cy="5854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а) юридические лица, индивидуальные предприниматели, выполняющие работы по оценке соответствия, а именно: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органы по сертификации (продукции, услуг, систем менеджмента, персонала);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испытательных лабораторий (центров) (далее – лаборатории);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органы инспекции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провайдеры межлабораторных сличительных испытаний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б) юридические лица, индивидуальные предприниматели, выполняющие работы и (или) оказывающие услуги по обеспечению единства измерений: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аттестация методик (методов) измерений, относящихся к сфере государственного регулирования обеспечения единства измерений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испытания стандартных образцов или средств измерений в целях утверждения типа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поверка средств измерений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обязательная метрологическая экспертиза стандартов, продукции, проектной, конструкторской, технологической документации и др.</a:t>
            </a:r>
          </a:p>
        </p:txBody>
      </p:sp>
    </p:spTree>
    <p:extLst>
      <p:ext uri="{BB962C8B-B14F-4D97-AF65-F5344CB8AC3E}">
        <p14:creationId xmlns:p14="http://schemas.microsoft.com/office/powerpoint/2010/main" val="14824877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54" y="254000"/>
            <a:ext cx="906610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Последние изменения в Федеральный закон «Об аккредитации в национальной системе аккредитации»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174" y="2282509"/>
            <a:ext cx="9635066" cy="3880773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Федеральный закон от 29 июля 2018 г. № 262-ФЗ «О внесении изменений в Федеральный закон </a:t>
            </a:r>
            <a:br>
              <a:rPr lang="ru-RU" sz="3000" dirty="0"/>
            </a:br>
            <a:r>
              <a:rPr lang="ru-RU" sz="3000" dirty="0"/>
              <a:t>«Об аккредитации в национальной системе аккредитации» и отдельные законодательные акты </a:t>
            </a:r>
            <a:br>
              <a:rPr lang="ru-RU" sz="3000" dirty="0"/>
            </a:br>
            <a:r>
              <a:rPr lang="ru-RU" sz="3000" dirty="0"/>
              <a:t>Российской Федерации в части совершенствования порядка аккредитации»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2476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950959"/>
              </p:ext>
            </p:extLst>
          </p:nvPr>
        </p:nvGraphicFramePr>
        <p:xfrm>
          <a:off x="81280" y="629920"/>
          <a:ext cx="998728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1085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8105" y="274320"/>
            <a:ext cx="10427546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 блок – Вступает в силу со дня его официального опубликования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94" y="1828801"/>
            <a:ext cx="10173546" cy="395856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Выписка </a:t>
            </a:r>
            <a:r>
              <a:rPr lang="ru-RU" dirty="0">
                <a:solidFill>
                  <a:schemeClr val="tx1"/>
                </a:solidFill>
              </a:rPr>
              <a:t>из реестра аккредитованных лиц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аттестат аккредитации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Область аккредитации: расширена</a:t>
            </a:r>
            <a:r>
              <a:rPr lang="ru-RU" dirty="0">
                <a:solidFill>
                  <a:schemeClr val="tx1"/>
                </a:solidFill>
              </a:rPr>
              <a:t>, сокращена или </a:t>
            </a:r>
            <a:r>
              <a:rPr lang="ru-RU" dirty="0" smtClean="0">
                <a:solidFill>
                  <a:srgbClr val="FF0000"/>
                </a:solidFill>
              </a:rPr>
              <a:t>актуализирована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ФГУ                    мероприятия на повышение компетентности кадров (проверка их квалификации)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Ссылки на ГОСТ Р, документы международных организаций           обязательные для выполнения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50351" y="2026763"/>
            <a:ext cx="104637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72239" y="2818615"/>
            <a:ext cx="791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0324" y="2449283"/>
            <a:ext cx="171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осуществляет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579149" y="3508343"/>
            <a:ext cx="791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104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97" y="364503"/>
            <a:ext cx="1077623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Статья 16. Требования к порядку представления заявителем заявления и документов, необходимых для аккредитации, и их приема национальным органом по аккредитации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220052" cy="388077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1) полное и (в случае, если имеется) сокращенное наименование, в том числе фирменное наименование, юридического лица, адрес его места нахождения, </a:t>
            </a:r>
            <a:r>
              <a:rPr lang="ru-RU" dirty="0">
                <a:solidFill>
                  <a:srgbClr val="FF0000"/>
                </a:solidFill>
              </a:rPr>
              <a:t>номер телефона</a:t>
            </a:r>
            <a:r>
              <a:rPr lang="ru-RU" dirty="0"/>
              <a:t> и адрес электронной почты юридического лица</a:t>
            </a:r>
          </a:p>
          <a:p>
            <a:r>
              <a:rPr lang="ru-RU" dirty="0"/>
              <a:t>2) фамилия, имя и (в случае, если имеется) отчество индивидуального предпринимателя, адрес его места жительства, данные документа, удостоверяющего его личность, </a:t>
            </a:r>
            <a:r>
              <a:rPr lang="ru-RU" dirty="0">
                <a:solidFill>
                  <a:srgbClr val="FF0000"/>
                </a:solidFill>
              </a:rPr>
              <a:t>номер телефона</a:t>
            </a:r>
            <a:r>
              <a:rPr lang="ru-RU" dirty="0"/>
              <a:t> и адрес электронной почты индивидуального предпринимателя</a:t>
            </a:r>
          </a:p>
          <a:p>
            <a:r>
              <a:rPr lang="ru-RU" dirty="0" smtClean="0"/>
              <a:t>3) </a:t>
            </a:r>
            <a:r>
              <a:rPr lang="ru-RU" dirty="0" smtClean="0">
                <a:solidFill>
                  <a:srgbClr val="FF0000"/>
                </a:solidFill>
              </a:rPr>
              <a:t>согласие </a:t>
            </a:r>
            <a:r>
              <a:rPr lang="ru-RU" dirty="0">
                <a:solidFill>
                  <a:srgbClr val="FF0000"/>
                </a:solidFill>
              </a:rPr>
              <a:t>соблюдать</a:t>
            </a:r>
            <a:r>
              <a:rPr lang="ru-RU" dirty="0"/>
              <a:t> критерии аккредитации, </a:t>
            </a:r>
            <a:r>
              <a:rPr lang="ru-RU" dirty="0" smtClean="0"/>
              <a:t>а </a:t>
            </a:r>
            <a:r>
              <a:rPr lang="ru-RU" dirty="0"/>
              <a:t>также требования документов в соответствии с частью 6 статьи 13 Федерального закона </a:t>
            </a:r>
            <a:r>
              <a:rPr lang="ru-RU" dirty="0" smtClean="0"/>
              <a:t>412-ФЗ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67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66" y="279662"/>
            <a:ext cx="1075738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Статья 18. Требования к порядку принятия решения об аккредитации или отказе в аккредитации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004" y="1717529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Основания для отказа в аккредитации:</a:t>
            </a:r>
          </a:p>
          <a:p>
            <a:pPr algn="just"/>
            <a:r>
              <a:rPr lang="ru-RU" sz="3200" dirty="0" smtClean="0"/>
              <a:t>1) недостоверная или искаженная информация </a:t>
            </a:r>
          </a:p>
          <a:p>
            <a:pPr algn="just"/>
            <a:r>
              <a:rPr lang="ru-RU" sz="3200" dirty="0" smtClean="0"/>
              <a:t>2) отказ от прохождения экспертизы (документарной и выездной)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50167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78" y="722721"/>
            <a:ext cx="1030349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Статья 21. Внесение изменений в сведения об аккредитованном лице, содержащиеся в реестре аккредитованных лиц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078" y="2977227"/>
            <a:ext cx="10125784" cy="38807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Внесение </a:t>
            </a:r>
            <a:r>
              <a:rPr lang="ru-RU" sz="2800" dirty="0"/>
              <a:t>изменений в </a:t>
            </a:r>
            <a:r>
              <a:rPr lang="ru-RU" sz="2800" dirty="0" smtClean="0"/>
              <a:t>сведения об </a:t>
            </a:r>
            <a:r>
              <a:rPr lang="ru-RU" sz="2800" dirty="0"/>
              <a:t>аккредитованном лице осуществляется </a:t>
            </a:r>
            <a:r>
              <a:rPr lang="ru-RU" sz="2800" dirty="0">
                <a:solidFill>
                  <a:srgbClr val="FF0000"/>
                </a:solidFill>
              </a:rPr>
              <a:t>после прохождения </a:t>
            </a:r>
            <a:r>
              <a:rPr lang="ru-RU" sz="2800" dirty="0"/>
              <a:t>аккредитованным лицом оценки соответствия критериям аккредитации </a:t>
            </a:r>
            <a:r>
              <a:rPr lang="ru-RU" sz="2800" dirty="0">
                <a:solidFill>
                  <a:srgbClr val="FF0000"/>
                </a:solidFill>
              </a:rPr>
              <a:t>в рамках процедуры подтверждения компетентности </a:t>
            </a:r>
          </a:p>
        </p:txBody>
      </p:sp>
    </p:spTree>
    <p:extLst>
      <p:ext uri="{BB962C8B-B14F-4D97-AF65-F5344CB8AC3E}">
        <p14:creationId xmlns:p14="http://schemas.microsoft.com/office/powerpoint/2010/main" val="32819047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18" y="194820"/>
            <a:ext cx="10078650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Статья 22. Порядок прекращения действия аккредитации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49691"/>
            <a:ext cx="9692151" cy="439167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Действие аккредитации прекращается в следующих </a:t>
            </a:r>
            <a:r>
              <a:rPr lang="ru-RU" sz="2400" dirty="0" smtClean="0"/>
              <a:t>случаях:</a:t>
            </a:r>
          </a:p>
          <a:p>
            <a:pPr algn="just"/>
            <a:r>
              <a:rPr lang="ru-RU" sz="2400" dirty="0" smtClean="0"/>
              <a:t>1) предоставление заведомо ложных и (или) недостоверных сведений;</a:t>
            </a:r>
          </a:p>
          <a:p>
            <a:pPr algn="just"/>
            <a:r>
              <a:rPr lang="ru-RU" sz="2400" dirty="0" smtClean="0"/>
              <a:t>2) использование аккредитованным лицом </a:t>
            </a:r>
            <a:r>
              <a:rPr lang="ru-RU" sz="2400" dirty="0" smtClean="0">
                <a:solidFill>
                  <a:srgbClr val="FF0000"/>
                </a:solidFill>
              </a:rPr>
              <a:t>знака</a:t>
            </a:r>
            <a:r>
              <a:rPr lang="ru-RU" sz="2400" dirty="0" smtClean="0"/>
              <a:t> без разрешения </a:t>
            </a:r>
            <a:r>
              <a:rPr lang="ru-RU" sz="2400" dirty="0" err="1" smtClean="0"/>
              <a:t>нац.органа</a:t>
            </a:r>
            <a:r>
              <a:rPr lang="ru-RU" sz="2400" dirty="0" smtClean="0"/>
              <a:t> по аккредитации;</a:t>
            </a:r>
          </a:p>
          <a:p>
            <a:pPr algn="just"/>
            <a:r>
              <a:rPr lang="ru-RU" sz="2400" dirty="0" smtClean="0"/>
              <a:t>3</a:t>
            </a:r>
            <a:r>
              <a:rPr lang="ru-RU" sz="2400" dirty="0" smtClean="0"/>
              <a:t>) </a:t>
            </a:r>
            <a:r>
              <a:rPr lang="ru-RU" sz="2400" dirty="0" err="1" smtClean="0"/>
              <a:t>незавершение</a:t>
            </a:r>
            <a:r>
              <a:rPr lang="ru-RU" sz="2400" dirty="0" smtClean="0"/>
              <a:t> </a:t>
            </a:r>
            <a:r>
              <a:rPr lang="ru-RU" sz="2400" dirty="0" smtClean="0"/>
              <a:t>прохождения аккредитованным лицом процедуры подтверждения компетентности </a:t>
            </a:r>
            <a:r>
              <a:rPr lang="ru-RU" sz="2400" dirty="0" err="1" smtClean="0"/>
              <a:t>аккр.лица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течение 6 месяцев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666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41" y="1099794"/>
            <a:ext cx="10370881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Статья 24. Подтверждение компетентности аккредитованных лиц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869" y="2988297"/>
            <a:ext cx="8834311" cy="3976892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не ранее чем за четыре месяца </a:t>
            </a:r>
            <a:r>
              <a:rPr lang="ru-RU" sz="2400" dirty="0"/>
              <a:t>до наступления срока, определяемого в соответствии </a:t>
            </a:r>
            <a:r>
              <a:rPr lang="ru-RU" sz="2400" dirty="0" smtClean="0"/>
              <a:t>с </a:t>
            </a:r>
            <a:r>
              <a:rPr lang="ru-RU" sz="2400" dirty="0"/>
              <a:t>пунктом 1 части 1 настоящей </a:t>
            </a:r>
            <a:r>
              <a:rPr lang="ru-RU" sz="2400" dirty="0" smtClean="0"/>
              <a:t>статьи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979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34" y="345650"/>
            <a:ext cx="9927821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блок – Вступает по истечении 90 дней после дня официального опубликования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43959"/>
            <a:ext cx="10257759" cy="429740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Статья 16. Требования к порядку представления заявителем заявления и документов, необходимых для аккредитации, и их приема национальным органом по </a:t>
            </a:r>
            <a:r>
              <a:rPr lang="ru-RU" dirty="0" smtClean="0">
                <a:solidFill>
                  <a:schemeClr val="tx1"/>
                </a:solidFill>
              </a:rPr>
              <a:t>аккредитации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заявления </a:t>
            </a:r>
            <a:r>
              <a:rPr lang="ru-RU" dirty="0">
                <a:solidFill>
                  <a:schemeClr val="tx1"/>
                </a:solidFill>
              </a:rPr>
              <a:t>о прекращении осуществления процедур аккредитации, расширения области аккредитации, подтверждения компетентности и (или) иных </a:t>
            </a:r>
            <a:r>
              <a:rPr lang="ru-RU" dirty="0" smtClean="0">
                <a:solidFill>
                  <a:schemeClr val="tx1"/>
                </a:solidFill>
              </a:rPr>
              <a:t>процедур </a:t>
            </a:r>
            <a:r>
              <a:rPr lang="ru-RU" dirty="0">
                <a:solidFill>
                  <a:schemeClr val="tx1"/>
                </a:solidFill>
              </a:rPr>
              <a:t>подаются в </a:t>
            </a:r>
            <a:r>
              <a:rPr lang="ru-RU" dirty="0">
                <a:solidFill>
                  <a:srgbClr val="FF0000"/>
                </a:solidFill>
              </a:rPr>
              <a:t>форме электронного документа</a:t>
            </a:r>
            <a:r>
              <a:rPr lang="ru-RU" dirty="0">
                <a:solidFill>
                  <a:schemeClr val="tx1"/>
                </a:solidFill>
              </a:rPr>
              <a:t>, подписанного электронной подписью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) Заявители</a:t>
            </a:r>
            <a:r>
              <a:rPr lang="ru-RU" dirty="0">
                <a:solidFill>
                  <a:schemeClr val="tx1"/>
                </a:solidFill>
              </a:rPr>
              <a:t>, аккредитованные лица, осуществление процедур аккредитации, расширения области аккредитации в отношении которых прекращено на основании их заявления, представленного в национальный орган по аккредитации после осуществления отбора эксперта по аккредитации, который является руководителем экспертной группы, вправе обратиться с заявлениями об аккредитации, о расширении области аккредитации в национальный орган по аккредитации </a:t>
            </a:r>
            <a:r>
              <a:rPr lang="ru-RU" dirty="0">
                <a:solidFill>
                  <a:srgbClr val="FF0000"/>
                </a:solidFill>
              </a:rPr>
              <a:t>не ранее чем по истечении шести месяцев</a:t>
            </a:r>
            <a:r>
              <a:rPr lang="ru-RU" dirty="0">
                <a:solidFill>
                  <a:schemeClr val="tx1"/>
                </a:solidFill>
              </a:rPr>
              <a:t> со дня представления заявления о прекращении соответствующей процедуры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9601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37" y="270235"/>
            <a:ext cx="956960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блок – Вступает в силу по истечении 180 дней после дня официального опубликования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Статья 17. Порядок оценки соответствия заявителя критериям аккредитации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Заявитель </a:t>
            </a:r>
            <a:r>
              <a:rPr lang="ru-RU" dirty="0">
                <a:solidFill>
                  <a:srgbClr val="FF0000"/>
                </a:solidFill>
              </a:rPr>
              <a:t>не позднее двух месяцев </a:t>
            </a:r>
            <a:r>
              <a:rPr lang="ru-RU" dirty="0">
                <a:solidFill>
                  <a:schemeClr val="tx1"/>
                </a:solidFill>
              </a:rPr>
              <a:t>со дня принятия решения о приостановлении осуществления аккредитации обязан устранить выявленные несоответствия критериям аккредитации, направить отчет об их устранении </a:t>
            </a:r>
            <a:r>
              <a:rPr lang="ru-RU" dirty="0">
                <a:solidFill>
                  <a:srgbClr val="FF0000"/>
                </a:solidFill>
              </a:rPr>
              <a:t>эксперту по аккредитации </a:t>
            </a:r>
            <a:r>
              <a:rPr lang="ru-RU" dirty="0">
                <a:solidFill>
                  <a:schemeClr val="tx1"/>
                </a:solidFill>
              </a:rPr>
              <a:t>и предоставить возможность оценки их устранения </a:t>
            </a:r>
            <a:r>
              <a:rPr lang="ru-RU" dirty="0">
                <a:solidFill>
                  <a:srgbClr val="FF0000"/>
                </a:solidFill>
              </a:rPr>
              <a:t>по месту осуществления деятельности </a:t>
            </a:r>
            <a:r>
              <a:rPr lang="ru-RU" dirty="0">
                <a:solidFill>
                  <a:schemeClr val="tx1"/>
                </a:solidFill>
              </a:rPr>
              <a:t>заявителя. К указанному отчету прикладываются копии документов, подтверждающих устранение несоответствий заявителя критериям аккредитации.</a:t>
            </a:r>
          </a:p>
        </p:txBody>
      </p:sp>
    </p:spTree>
    <p:extLst>
      <p:ext uri="{BB962C8B-B14F-4D97-AF65-F5344CB8AC3E}">
        <p14:creationId xmlns:p14="http://schemas.microsoft.com/office/powerpoint/2010/main" val="239103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41612"/>
            <a:ext cx="10118045" cy="9598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Критерии аккредитации лабораторий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118044" cy="38807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П.17 Наличие системы менеджмента качества и соблюдение в деятельности лаборатории требований системы менеджмента качества, установленных в руководстве по качеству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925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3950</TotalTime>
  <Words>5298</Words>
  <Application>Microsoft Office PowerPoint</Application>
  <PresentationFormat>Широкоэкранный</PresentationFormat>
  <Paragraphs>435</Paragraphs>
  <Slides>89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7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Грань</vt:lpstr>
      <vt:lpstr>Федеральный закон от 28.12.2013 N ФЗ-412  «Об аккредитации в национальной системе аккредитации»  </vt:lpstr>
      <vt:lpstr>Аккредитация</vt:lpstr>
      <vt:lpstr>Критерии аккредитации</vt:lpstr>
      <vt:lpstr>Статья 8 ФЗ-412 Национальный орган по аккредитации (ФСА)</vt:lpstr>
      <vt:lpstr>Статья 13 ФЗ-412 Права и обязанности аккредитованных лиц </vt:lpstr>
      <vt:lpstr>Презентация PowerPoint</vt:lpstr>
      <vt:lpstr>Презентация PowerPoint</vt:lpstr>
      <vt:lpstr>Презентация PowerPoint</vt:lpstr>
      <vt:lpstr>Критерии аккредитации лабораторий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 23.7 Система управления документацией (правила документооборота)</vt:lpstr>
      <vt:lpstr>СИСТЕМА УПРАВЛЕНИЯ ДОКУМЕНТАЦИЕЙ  ДОЛЖНА ВКЛЮЧАТЬ: </vt:lpstr>
      <vt:lpstr>П.23.8 Требования к юридическим лицам и индивидуальным предпринимателям, </vt:lpstr>
      <vt:lpstr>П.23.9 Правила использования оборудования</vt:lpstr>
      <vt:lpstr>П.23.10 Механизм внутреннего контроля соблюдения требований системы менеджмента качества:</vt:lpstr>
      <vt:lpstr>П.23.12 Правила обеспечения и контроля надлежащих внешних условий  (температура, влажность воздуха, освещенность, уровень шума и иные внешние условия):</vt:lpstr>
      <vt:lpstr>П.23.13 Правила по безопасному обращению, транспортированию, хранению, использованию и плановому обслуживанию средств измерений, испытательного и вспомогательного оборудования с целью обеспечения надлежащего функционирования и предупреждения загрязнения или порчи</vt:lpstr>
      <vt:lpstr>П.23.14 Правила выбора и использования методик исследований (испытаний)</vt:lpstr>
      <vt:lpstr>П.23.15 Правила разработок, оценки пригодности и использования лабораторией нестандартных методик;  методик разработанных лабораторией; стандартных методик, используемых за пределами целевой области их применения; расширений и модификаций стандартных методик ( если указанные методики используются или планируются использовать) </vt:lpstr>
      <vt:lpstr>П.23.16 Правила на случай выявления работ, выполненных с нарушением установленных требований: </vt:lpstr>
      <vt:lpstr>П.23.17 Правила осуществления корректирующих мероприятий, предусматривающие: </vt:lpstr>
      <vt:lpstr>П.23.18 Правила осуществления предупреждающих мероприятий, предусматривающие:  </vt:lpstr>
      <vt:lpstr>П.23.19 Правила отбора образцов для исследований (испытаний):</vt:lpstr>
      <vt:lpstr>П.23.20 Правила обращения с объектами исследований (испытаний) </vt:lpstr>
      <vt:lpstr>П.23.21 Наличие правил организации поверки и (или) калибровки средств измерений</vt:lpstr>
      <vt:lpstr>П.23.21 Наличие правил применения изображения знака национальной системы аккредитации</vt:lpstr>
      <vt:lpstr>Презентация PowerPoint</vt:lpstr>
      <vt:lpstr>Презентация PowerPoint</vt:lpstr>
      <vt:lpstr>III. Критерии аккредитации ЮЛ, ИП, выполняющих работы и (или) оказывающих услуги по обеспечению единства измерений </vt:lpstr>
      <vt:lpstr>П.42 Наличие СМК и соблюдение ее требований</vt:lpstr>
      <vt:lpstr>Метрологическая служба (102-ФЗ)</vt:lpstr>
      <vt:lpstr>П.43 Наличие нормативных правовых актов,</vt:lpstr>
      <vt:lpstr>П.44 Наличие у работников,</vt:lpstr>
      <vt:lpstr>Презентация PowerPoint</vt:lpstr>
      <vt:lpstr>Форма 1. Сведения о работниках</vt:lpstr>
      <vt:lpstr>Документы, подтверждающие соблюдение установленных требований к работникам: </vt:lpstr>
      <vt:lpstr>П.45 Наличие у работников,</vt:lpstr>
      <vt:lpstr>Презентация PowerPoint</vt:lpstr>
      <vt:lpstr>Презентация PowerPoint</vt:lpstr>
      <vt:lpstr>Презентация PowerPoint</vt:lpstr>
      <vt:lpstr>Поверитель средств измерений </vt:lpstr>
      <vt:lpstr>Презентация PowerPoint</vt:lpstr>
      <vt:lpstr> П.46 Документы (их копии),</vt:lpstr>
      <vt:lpstr>П.47 Требования к помещениям: </vt:lpstr>
      <vt:lpstr>Форма 6. Сведения по используемым помещениям</vt:lpstr>
      <vt:lpstr>Презентация PowerPoint</vt:lpstr>
      <vt:lpstr>Форма 2. Сведения об оснащенности эталонами единиц величин и (или) средствами измерений (СИ) </vt:lpstr>
      <vt:lpstr>Виды измерений</vt:lpstr>
      <vt:lpstr>П.49 Наличие Руководства по качеству, </vt:lpstr>
      <vt:lpstr>Руководство по качеству должно содержать: </vt:lpstr>
      <vt:lpstr>49.2 Политика в области качества</vt:lpstr>
      <vt:lpstr>49.3 Требования к внутренней организации деятельности структурного подразделения:</vt:lpstr>
      <vt:lpstr>49.4 Комплекс мер, направленных на:</vt:lpstr>
      <vt:lpstr>Презентация PowerPoint</vt:lpstr>
      <vt:lpstr>П.49.5 Политику и процедуры выявления потребности в дополнительной профессиональной подготовке и обучении сотрудников, </vt:lpstr>
      <vt:lpstr>П. 49.7 Система управления документацией (правила документооборота)</vt:lpstr>
      <vt:lpstr>СИСТЕМА УПРАВЛЕНИЯ ДОКУМЕНТАЦИЕЙ  ДОЛЖНА ВКЛЮЧАТЬ: </vt:lpstr>
      <vt:lpstr>П.49.8 Систему учета, правил приемки, хранения и возврата объектов, на которые распространяются работы в области аккредитации </vt:lpstr>
      <vt:lpstr>П.49.9 Механизм внутреннего контроля соблюдения требований системы менеджмента качества:</vt:lpstr>
      <vt:lpstr>П.49.11 Правила на случай выявления работ, выполненных с нарушением установленных требований: </vt:lpstr>
      <vt:lpstr>П.49.12 Правила осуществления корректирующих мероприятий, предусматривающие: </vt:lpstr>
      <vt:lpstr>П.49.13 Правила осуществления предупреждающих мероприятий, предусматривающие:  </vt:lpstr>
      <vt:lpstr>П.49.14 Требования к юридическим лицам и индивидуальным предпринимателям, </vt:lpstr>
      <vt:lpstr>П.49.15 Правила использования оборудования</vt:lpstr>
      <vt:lpstr>П.49.16 Правила использования стандартных образцов:</vt:lpstr>
      <vt:lpstr>П.49.17 Правила обеспечения и контроля надлежащих внешних условий  (температура, влажность воздуха, освещенность, уровень шума и иные внешние условия):</vt:lpstr>
      <vt:lpstr>П.49.18 Правила по безопасному обращению, транспортированию, хранению, использованию и плановому обслуживанию эталонов единиц величин, средств измерений, испытательного и вспомогательного оборудования с целью обеспечения надлежащего функционирования и предупреждения загрязнения или порчи</vt:lpstr>
      <vt:lpstr>П.49.20 Правила по рассмотрению претензий заказчиков и третьих лиц</vt:lpstr>
      <vt:lpstr>Дополнительные критерии аккредитации на право поверки или калибровки СИ</vt:lpstr>
      <vt:lpstr>Презентация PowerPoint</vt:lpstr>
      <vt:lpstr>Приказ Минэкономразвития России от 23.05.2014 N 288  (в ред. Приказа Минэкономразвития России от 29.11.2016 № 764) </vt:lpstr>
      <vt:lpstr>Презентация PowerPoint</vt:lpstr>
      <vt:lpstr>Отчетность о результатах деятельности аккредитованных лиц в Росаккредитацию </vt:lpstr>
      <vt:lpstr>Последние изменения в Федеральный закон «Об аккредитации в национальной системе аккредитации» </vt:lpstr>
      <vt:lpstr>Презентация PowerPoint</vt:lpstr>
      <vt:lpstr>1 блок – Вступает в силу со дня его официального опубликования</vt:lpstr>
      <vt:lpstr>Статья 16. Требования к порядку представления заявителем заявления и документов, необходимых для аккредитации, и их приема национальным органом по аккредитации </vt:lpstr>
      <vt:lpstr>Статья 18. Требования к порядку принятия решения об аккредитации или отказе в аккредитации </vt:lpstr>
      <vt:lpstr>Статья 21. Внесение изменений в сведения об аккредитованном лице, содержащиеся в реестре аккредитованных лиц </vt:lpstr>
      <vt:lpstr>Статья 22. Порядок прекращения действия аккредитации</vt:lpstr>
      <vt:lpstr>Статья 24. Подтверждение компетентности аккредитованных лиц </vt:lpstr>
      <vt:lpstr>2 блок – Вступает по истечении 90 дней после дня официального опубликования</vt:lpstr>
      <vt:lpstr>3 блок – Вступает в силу по истечении 180 дней после дня официального опубликования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Луиза Бурганова</dc:creator>
  <cp:lastModifiedBy>СМК</cp:lastModifiedBy>
  <cp:revision>225</cp:revision>
  <dcterms:created xsi:type="dcterms:W3CDTF">2016-11-28T12:41:32Z</dcterms:created>
  <dcterms:modified xsi:type="dcterms:W3CDTF">2019-06-13T13:41:43Z</dcterms:modified>
</cp:coreProperties>
</file>