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99" r:id="rId2"/>
    <p:sldId id="266" r:id="rId3"/>
    <p:sldId id="300" r:id="rId4"/>
    <p:sldId id="302" r:id="rId5"/>
    <p:sldId id="303" r:id="rId6"/>
    <p:sldId id="301" r:id="rId7"/>
    <p:sldId id="304" r:id="rId8"/>
    <p:sldId id="305" r:id="rId9"/>
    <p:sldId id="306" r:id="rId10"/>
    <p:sldId id="307" r:id="rId11"/>
    <p:sldId id="308" r:id="rId12"/>
    <p:sldId id="309" r:id="rId13"/>
    <p:sldId id="311" r:id="rId14"/>
    <p:sldId id="315" r:id="rId15"/>
    <p:sldId id="317" r:id="rId16"/>
    <p:sldId id="318" r:id="rId17"/>
    <p:sldId id="316" r:id="rId18"/>
    <p:sldId id="312" r:id="rId19"/>
    <p:sldId id="314" r:id="rId20"/>
    <p:sldId id="31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60"/>
  </p:normalViewPr>
  <p:slideViewPr>
    <p:cSldViewPr snapToGrid="0">
      <p:cViewPr varScale="1">
        <p:scale>
          <a:sx n="66" d="100"/>
          <a:sy n="66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AC731-A320-48DD-9F46-E46E340EB06B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A3CC5-9FF5-4748-AF04-E4A8A0459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20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4/21/2017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48937"/>
            <a:ext cx="8596668" cy="7122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2"/>
                </a:solidFill>
              </a:rPr>
              <a:t>Аттестация эталонов</a:t>
            </a:r>
            <a:br>
              <a:rPr lang="ru-RU" dirty="0">
                <a:solidFill>
                  <a:schemeClr val="accent2"/>
                </a:solidFill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5" name="Выноска со стрелкой вниз 5"/>
          <p:cNvSpPr>
            <a:spLocks noChangeArrowheads="1"/>
          </p:cNvSpPr>
          <p:nvPr/>
        </p:nvSpPr>
        <p:spPr bwMode="auto">
          <a:xfrm>
            <a:off x="867456" y="1161143"/>
            <a:ext cx="7705725" cy="2772228"/>
          </a:xfrm>
          <a:prstGeom prst="downArrowCallout">
            <a:avLst>
              <a:gd name="adj1" fmla="val 25019"/>
              <a:gd name="adj2" fmla="val 25019"/>
              <a:gd name="adj3" fmla="val 25000"/>
              <a:gd name="adj4" fmla="val 64977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</a:rPr>
              <a:t>Постановление Правительства Российской Федерации от 23.09.2010 № 734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</a:rPr>
              <a:t>«Об эталонах единиц величин,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</a:rPr>
              <a:t>используемых в сфере государственного регулирования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kern="0" dirty="0" smtClean="0">
                <a:solidFill>
                  <a:srgbClr val="003399"/>
                </a:solidFill>
                <a:latin typeface="+mn-lt"/>
              </a:rPr>
              <a:t>обеспечения</a:t>
            </a:r>
            <a:r>
              <a:rPr kumimoji="0" lang="ru-RU" alt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</a:rPr>
              <a:t> единства измерений»</a:t>
            </a:r>
          </a:p>
        </p:txBody>
      </p:sp>
      <p:sp>
        <p:nvSpPr>
          <p:cNvPr id="6" name="Прямоугольник 7"/>
          <p:cNvSpPr>
            <a:spLocks noGrp="1" noChangeArrowheads="1"/>
          </p:cNvSpPr>
          <p:nvPr>
            <p:ph idx="1"/>
          </p:nvPr>
        </p:nvSpPr>
        <p:spPr bwMode="auto">
          <a:xfrm>
            <a:off x="867456" y="3933371"/>
            <a:ext cx="7884658" cy="229325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prstShdw prst="shdw12">
              <a:schemeClr val="bg1">
                <a:alpha val="0"/>
              </a:schemeClr>
            </a:prst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>
              <a:buNone/>
            </a:pPr>
            <a:r>
              <a:rPr lang="ru-RU" altLang="ru-RU" sz="2800" dirty="0">
                <a:latin typeface="Trebuchet MS" panose="020B0603020202020204" pitchFamily="34" charset="0"/>
              </a:rPr>
              <a:t>Приказ </a:t>
            </a:r>
            <a:r>
              <a:rPr lang="ru-RU" altLang="ru-RU" sz="2800" dirty="0" err="1">
                <a:latin typeface="Trebuchet MS" panose="020B0603020202020204" pitchFamily="34" charset="0"/>
              </a:rPr>
              <a:t>Росстандарта</a:t>
            </a:r>
            <a:r>
              <a:rPr lang="ru-RU" altLang="ru-RU" sz="2800" dirty="0">
                <a:latin typeface="Trebuchet MS" panose="020B0603020202020204" pitchFamily="34" charset="0"/>
              </a:rPr>
              <a:t> от 22.01.2014 г. № </a:t>
            </a:r>
            <a:r>
              <a:rPr lang="ru-RU" altLang="ru-RU" sz="2800" dirty="0" smtClean="0">
                <a:latin typeface="Trebuchet MS" panose="020B0603020202020204" pitchFamily="34" charset="0"/>
              </a:rPr>
              <a:t>36</a:t>
            </a:r>
            <a:br>
              <a:rPr lang="ru-RU" altLang="ru-RU" sz="2800" dirty="0" smtClean="0">
                <a:latin typeface="Trebuchet MS" panose="020B0603020202020204" pitchFamily="34" charset="0"/>
              </a:rPr>
            </a:br>
            <a:r>
              <a:rPr lang="ru-RU" altLang="ru-RU" sz="2800" dirty="0" smtClean="0">
                <a:latin typeface="Trebuchet MS" panose="020B0603020202020204" pitchFamily="34" charset="0"/>
              </a:rPr>
              <a:t> </a:t>
            </a:r>
            <a:r>
              <a:rPr lang="ru-RU" altLang="ru-RU" sz="2000" dirty="0">
                <a:latin typeface="Trebuchet MS" panose="020B0603020202020204" pitchFamily="34" charset="0"/>
              </a:rPr>
              <a:t>«Об утверждении рекомендаций по проведению первичной и периодической аттестации и подготовке к утверждению эталонов единиц величин, используемых в сфере государственного регулирования обеспечения единства измерений</a:t>
            </a:r>
            <a:r>
              <a:rPr lang="ru-RU" altLang="ru-RU" sz="2000" dirty="0" smtClean="0">
                <a:latin typeface="Trebuchet MS" panose="020B0603020202020204" pitchFamily="34" charset="0"/>
              </a:rPr>
              <a:t>»</a:t>
            </a:r>
            <a:endParaRPr lang="ru-RU" altLang="ru-RU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66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130" y="-1"/>
            <a:ext cx="631507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40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90286"/>
            <a:ext cx="8596668" cy="754743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Первичная аттестация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045029"/>
            <a:ext cx="10222896" cy="603794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FF0000"/>
                </a:solidFill>
              </a:rPr>
              <a:t>Держатель</a:t>
            </a:r>
            <a:r>
              <a:rPr lang="ru-RU" sz="2400" dirty="0"/>
              <a:t> эталона</a:t>
            </a:r>
          </a:p>
          <a:p>
            <a:pPr algn="just"/>
            <a:r>
              <a:rPr lang="ru-RU" sz="2400" dirty="0">
                <a:solidFill>
                  <a:srgbClr val="FF0000"/>
                </a:solidFill>
              </a:rPr>
              <a:t>оценивает соответствие </a:t>
            </a:r>
            <a:r>
              <a:rPr lang="ru-RU" sz="2400" dirty="0"/>
              <a:t>эталона обязательным техническим требованиям и требованиям к содержанию и применению и, при положительных результатах оценки соответствия, наличии Свидетельства о поверке (Сертификата калибровки), </a:t>
            </a:r>
            <a:r>
              <a:rPr lang="ru-RU" sz="2400" dirty="0">
                <a:solidFill>
                  <a:srgbClr val="FF0000"/>
                </a:solidFill>
              </a:rPr>
              <a:t>оформляет Свидетельство об аттестации эталона</a:t>
            </a:r>
            <a:r>
              <a:rPr lang="ru-RU" sz="2400" dirty="0"/>
              <a:t>.</a:t>
            </a:r>
          </a:p>
          <a:p>
            <a:pPr algn="just"/>
            <a:r>
              <a:rPr lang="ru-RU" sz="2400" dirty="0">
                <a:solidFill>
                  <a:srgbClr val="FF0000"/>
                </a:solidFill>
              </a:rPr>
              <a:t>оформляет официальную заявку </a:t>
            </a:r>
            <a:r>
              <a:rPr lang="ru-RU" sz="2400" dirty="0"/>
              <a:t>(на бланке организации, подписанную руководителем и заверенную печатью) на утверждение эталона, прошедшего первичную аттестацию, и направляет ее в Управление метрологии Федерального агентства по техническому регулированию и метрологии. </a:t>
            </a:r>
          </a:p>
          <a:p>
            <a:pPr algn="just"/>
            <a:r>
              <a:rPr lang="ru-RU" sz="2400" dirty="0">
                <a:solidFill>
                  <a:srgbClr val="FF0000"/>
                </a:solidFill>
              </a:rPr>
              <a:t>регистрирует заявку </a:t>
            </a:r>
            <a:r>
              <a:rPr lang="ru-RU" sz="2400" dirty="0"/>
              <a:t>и данные по эталонам в электронном журнале заявок системы электронного документооборота (ЭДО);</a:t>
            </a:r>
          </a:p>
          <a:p>
            <a:pPr algn="just"/>
            <a:r>
              <a:rPr lang="ru-RU" sz="2400" dirty="0">
                <a:solidFill>
                  <a:srgbClr val="FF0000"/>
                </a:solidFill>
              </a:rPr>
              <a:t>передает комплект подтверждающих документов</a:t>
            </a:r>
            <a:r>
              <a:rPr lang="ru-RU" sz="2400" dirty="0"/>
              <a:t> оператору по экспертизе документов для проведения экспертизы и принятия решения по утверждению эталонов.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73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862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Периодическая аттестация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94972"/>
            <a:ext cx="9831009" cy="503645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3000" dirty="0">
                <a:solidFill>
                  <a:srgbClr val="FF0000"/>
                </a:solidFill>
              </a:rPr>
              <a:t>Держатель</a:t>
            </a:r>
            <a:r>
              <a:rPr lang="ru-RU" sz="3000" dirty="0"/>
              <a:t> эталона</a:t>
            </a:r>
          </a:p>
          <a:p>
            <a:pPr algn="just"/>
            <a:r>
              <a:rPr lang="ru-RU" sz="3000" dirty="0">
                <a:solidFill>
                  <a:srgbClr val="FF0000"/>
                </a:solidFill>
              </a:rPr>
              <a:t>проводит оценку его соответствия </a:t>
            </a:r>
            <a:r>
              <a:rPr lang="ru-RU" sz="3000" dirty="0"/>
              <a:t>обязательным техническим требованиям и требованиям к содержанию и применению, приведенным в Правилах содержания и применения эталона и в эксплуатационной документации. При положительных результатах оценки соответствия всем обязательным требованиям держатель </a:t>
            </a:r>
            <a:r>
              <a:rPr lang="ru-RU" sz="3000" dirty="0">
                <a:solidFill>
                  <a:srgbClr val="FF0000"/>
                </a:solidFill>
              </a:rPr>
              <a:t>оформляет Свидетельство об аттестации эталона</a:t>
            </a:r>
            <a:r>
              <a:rPr lang="ru-RU" sz="3000" dirty="0"/>
              <a:t>.</a:t>
            </a:r>
          </a:p>
          <a:p>
            <a:pPr algn="just"/>
            <a:r>
              <a:rPr lang="ru-RU" sz="3000" dirty="0">
                <a:solidFill>
                  <a:srgbClr val="FF0000"/>
                </a:solidFill>
              </a:rPr>
              <a:t>вносит информацию </a:t>
            </a:r>
            <a:r>
              <a:rPr lang="ru-RU" sz="3000" dirty="0"/>
              <a:t>о результате периодической аттестации </a:t>
            </a:r>
            <a:r>
              <a:rPr lang="ru-RU" sz="3000" dirty="0">
                <a:solidFill>
                  <a:srgbClr val="FF0000"/>
                </a:solidFill>
              </a:rPr>
              <a:t>в эксплуатационную документацию</a:t>
            </a:r>
            <a:r>
              <a:rPr lang="ru-RU" sz="3000" dirty="0"/>
              <a:t> эталона. И </a:t>
            </a:r>
            <a:r>
              <a:rPr lang="ru-RU" sz="3000" dirty="0">
                <a:solidFill>
                  <a:srgbClr val="FF0000"/>
                </a:solidFill>
              </a:rPr>
              <a:t>направляет данные </a:t>
            </a:r>
            <a:r>
              <a:rPr lang="ru-RU" sz="3000" dirty="0"/>
              <a:t>в Управление метрологии для занесения в Фонд.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811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475" y="0"/>
            <a:ext cx="8082737" cy="67779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306836"/>
            <a:ext cx="401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http://www.gos-etalon.ru/RS/main.htm</a:t>
            </a:r>
            <a:endParaRPr lang="ru-RU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Кольцо 17"/>
          <p:cNvSpPr/>
          <p:nvPr/>
        </p:nvSpPr>
        <p:spPr>
          <a:xfrm>
            <a:off x="7747688" y="4425835"/>
            <a:ext cx="2362200" cy="1259172"/>
          </a:xfrm>
          <a:prstGeom prst="donut">
            <a:avLst>
              <a:gd name="adj" fmla="val 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3246120" y="4903470"/>
            <a:ext cx="4501568" cy="98298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" y="5886450"/>
            <a:ext cx="309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http://www.vniims.ru/service/attestacia-etalon.html</a:t>
            </a:r>
            <a:endParaRPr lang="ru-RU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1252025" y="4852035"/>
            <a:ext cx="182880" cy="103441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3" y="2144101"/>
            <a:ext cx="3860095" cy="2707934"/>
          </a:xfrm>
          <a:prstGeom prst="rect">
            <a:avLst/>
          </a:prstGeom>
        </p:spPr>
      </p:pic>
      <p:sp>
        <p:nvSpPr>
          <p:cNvPr id="30" name="Кольцо 29"/>
          <p:cNvSpPr/>
          <p:nvPr/>
        </p:nvSpPr>
        <p:spPr>
          <a:xfrm>
            <a:off x="-109625" y="2456397"/>
            <a:ext cx="3049773" cy="652563"/>
          </a:xfrm>
          <a:prstGeom prst="donut">
            <a:avLst>
              <a:gd name="adj" fmla="val 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1025" name="Picture 1" descr="ms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s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ms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s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ms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s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ms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s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72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82" y="655320"/>
            <a:ext cx="11881491" cy="594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13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52" y="289560"/>
            <a:ext cx="11428637" cy="631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32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32" y="116965"/>
            <a:ext cx="4858574" cy="6642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4" t="5434" r="4952" b="8685"/>
          <a:stretch/>
        </p:blipFill>
        <p:spPr>
          <a:xfrm>
            <a:off x="3643002" y="83714"/>
            <a:ext cx="4746255" cy="66792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5" r="882" b="20212"/>
          <a:stretch/>
        </p:blipFill>
        <p:spPr>
          <a:xfrm>
            <a:off x="6850661" y="83714"/>
            <a:ext cx="5239739" cy="66511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09968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r="1999" b="26445"/>
          <a:stretch/>
        </p:blipFill>
        <p:spPr>
          <a:xfrm>
            <a:off x="217714" y="141514"/>
            <a:ext cx="5573485" cy="65637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5793" t="14435" r="24231" b="9374"/>
          <a:stretch/>
        </p:blipFill>
        <p:spPr>
          <a:xfrm>
            <a:off x="6101138" y="1078461"/>
            <a:ext cx="6090862" cy="52207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857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76236" y="-5576236"/>
            <a:ext cx="1039528" cy="12192000"/>
          </a:xfrm>
          <a:effectLst>
            <a:glow rad="1905000">
              <a:schemeClr val="bg1">
                <a:alpha val="41000"/>
              </a:schemeClr>
            </a:glow>
            <a:reflection endPos="0" dir="5400000" sy="-100000" algn="bl" rotWithShape="0"/>
            <a:softEdge rad="3175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395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0" y="1039528"/>
            <a:ext cx="12192000" cy="581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ru-RU" dirty="0" smtClean="0"/>
              <a:t>	</a:t>
            </a:r>
            <a:endParaRPr lang="ru-RU" sz="2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46" y="2285999"/>
            <a:ext cx="5225319" cy="4391497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002" y="55193"/>
            <a:ext cx="9076558" cy="2891207"/>
          </a:xfrm>
          <a:prstGeom prst="rect">
            <a:avLst/>
          </a:prstGeom>
          <a:scene3d>
            <a:camera prst="orthographicFront"/>
            <a:lightRig rig="threePt" dir="t"/>
          </a:scene3d>
          <a:sp3d contourW="19050"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445770"/>
            <a:ext cx="4827578" cy="2732355"/>
          </a:xfrm>
          <a:prstGeom prst="rect">
            <a:avLst/>
          </a:prstGeom>
          <a:scene3d>
            <a:camera prst="orthographicFront"/>
            <a:lightRig rig="threePt" dir="t"/>
          </a:scene3d>
          <a:sp3d contourW="19050"/>
        </p:spPr>
      </p:pic>
      <p:sp>
        <p:nvSpPr>
          <p:cNvPr id="8" name="Кольцо 7"/>
          <p:cNvSpPr/>
          <p:nvPr/>
        </p:nvSpPr>
        <p:spPr>
          <a:xfrm>
            <a:off x="9195488" y="1497664"/>
            <a:ext cx="520012" cy="495299"/>
          </a:xfrm>
          <a:prstGeom prst="donut">
            <a:avLst>
              <a:gd name="adj" fmla="val 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8755070" y="1985465"/>
            <a:ext cx="673100" cy="141907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73946" y="5537200"/>
            <a:ext cx="330585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505200" y="2695000"/>
            <a:ext cx="1447800" cy="28422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44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522515"/>
            <a:ext cx="10019695" cy="592182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П.6 Приказом </a:t>
            </a:r>
            <a:r>
              <a:rPr lang="ru-RU" sz="2800" dirty="0">
                <a:solidFill>
                  <a:schemeClr val="tx1"/>
                </a:solidFill>
              </a:rPr>
              <a:t>Федерального агентства по техническому регулированию и метрологии утверждается </a:t>
            </a:r>
            <a:r>
              <a:rPr lang="ru-RU" sz="2800" dirty="0">
                <a:solidFill>
                  <a:srgbClr val="0070C0"/>
                </a:solidFill>
              </a:rPr>
              <a:t>наименование эталона </a:t>
            </a:r>
            <a:r>
              <a:rPr lang="ru-RU" sz="2800" dirty="0">
                <a:solidFill>
                  <a:schemeClr val="tx1"/>
                </a:solidFill>
              </a:rPr>
              <a:t>единицы величины, присваивается ему </a:t>
            </a:r>
            <a:r>
              <a:rPr lang="ru-RU" sz="2800" dirty="0">
                <a:solidFill>
                  <a:srgbClr val="0070C0"/>
                </a:solidFill>
              </a:rPr>
              <a:t>номер</a:t>
            </a:r>
            <a:r>
              <a:rPr lang="ru-RU" sz="2800" dirty="0">
                <a:solidFill>
                  <a:schemeClr val="tx1"/>
                </a:solidFill>
              </a:rPr>
              <a:t>, определяется его </a:t>
            </a:r>
            <a:r>
              <a:rPr lang="ru-RU" sz="2800" dirty="0">
                <a:solidFill>
                  <a:srgbClr val="0070C0"/>
                </a:solidFill>
              </a:rPr>
              <a:t>состав</a:t>
            </a:r>
            <a:r>
              <a:rPr lang="ru-RU" sz="2800" dirty="0">
                <a:solidFill>
                  <a:schemeClr val="tx1"/>
                </a:solidFill>
              </a:rPr>
              <a:t>, устанавливаются обязательные метрологические, технические требования (</a:t>
            </a:r>
            <a:r>
              <a:rPr lang="ru-RU" sz="2800" dirty="0">
                <a:solidFill>
                  <a:srgbClr val="0070C0"/>
                </a:solidFill>
              </a:rPr>
              <a:t>характеристики</a:t>
            </a:r>
            <a:r>
              <a:rPr lang="ru-RU" sz="2800" dirty="0">
                <a:solidFill>
                  <a:schemeClr val="tx1"/>
                </a:solidFill>
              </a:rPr>
              <a:t>) и </a:t>
            </a:r>
            <a:r>
              <a:rPr lang="ru-RU" sz="2800" dirty="0">
                <a:solidFill>
                  <a:srgbClr val="0070C0"/>
                </a:solidFill>
              </a:rPr>
              <a:t>правила содержания и применения</a:t>
            </a:r>
            <a:r>
              <a:rPr lang="ru-RU" sz="2800" dirty="0">
                <a:solidFill>
                  <a:schemeClr val="tx1"/>
                </a:solidFill>
              </a:rPr>
              <a:t> эталона единицы величины, а также его </a:t>
            </a:r>
            <a:r>
              <a:rPr lang="ru-RU" sz="2800" dirty="0">
                <a:solidFill>
                  <a:srgbClr val="0070C0"/>
                </a:solidFill>
              </a:rPr>
              <a:t>межаттестационный интервал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П.10 Сведения </a:t>
            </a:r>
            <a:r>
              <a:rPr lang="ru-RU" sz="2800" dirty="0">
                <a:solidFill>
                  <a:schemeClr val="tx1"/>
                </a:solidFill>
              </a:rPr>
              <a:t>об утвержденных эталонах единиц величин вносятся Федеральным агентством по техническому регулированию и метрологии в </a:t>
            </a:r>
            <a:r>
              <a:rPr lang="ru-RU" sz="2800" dirty="0">
                <a:solidFill>
                  <a:srgbClr val="0070C0"/>
                </a:solidFill>
              </a:rPr>
              <a:t>Федеральный информационный фонд</a:t>
            </a:r>
            <a:r>
              <a:rPr lang="ru-RU" sz="2800" dirty="0">
                <a:solidFill>
                  <a:schemeClr val="tx1"/>
                </a:solidFill>
              </a:rPr>
              <a:t> по обеспечению единства измерений.</a:t>
            </a:r>
          </a:p>
        </p:txBody>
      </p:sp>
    </p:spTree>
    <p:extLst>
      <p:ext uri="{BB962C8B-B14F-4D97-AF65-F5344CB8AC3E}">
        <p14:creationId xmlns:p14="http://schemas.microsoft.com/office/powerpoint/2010/main" val="49340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839789"/>
            <a:ext cx="8596668" cy="1320800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accent2"/>
                </a:solidFill>
              </a:rPr>
              <a:t>Прослеживаемость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>
                <a:solidFill>
                  <a:schemeClr val="accent2"/>
                </a:solidFill>
              </a:rPr>
              <a:t>102-ФЗ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77333" y="1756229"/>
            <a:ext cx="8829523" cy="4285133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 </a:t>
            </a:r>
            <a:r>
              <a:rPr lang="ru-RU" sz="2800" dirty="0">
                <a:solidFill>
                  <a:schemeClr val="tx1"/>
                </a:solidFill>
              </a:rPr>
              <a:t>свойство эталона единицы величины, средства измерений или результата измерений, заключающееся в </a:t>
            </a:r>
            <a:r>
              <a:rPr lang="ru-RU" sz="2800" dirty="0">
                <a:solidFill>
                  <a:schemeClr val="accent2"/>
                </a:solidFill>
              </a:rPr>
              <a:t>документально подтвержденном </a:t>
            </a:r>
            <a:r>
              <a:rPr lang="ru-RU" sz="2800" dirty="0">
                <a:solidFill>
                  <a:schemeClr val="tx1"/>
                </a:solidFill>
              </a:rPr>
              <a:t>установлении их </a:t>
            </a:r>
            <a:r>
              <a:rPr lang="ru-RU" sz="2800" dirty="0">
                <a:solidFill>
                  <a:schemeClr val="accent2"/>
                </a:solidFill>
              </a:rPr>
              <a:t>связи с государственным первичным эталоном </a:t>
            </a:r>
            <a:r>
              <a:rPr lang="ru-RU" sz="2800" dirty="0">
                <a:solidFill>
                  <a:schemeClr val="tx1"/>
                </a:solidFill>
              </a:rPr>
              <a:t>или национальным первичным эталоном иностранного государства соответствующей единицы величины посредством</a:t>
            </a:r>
            <a:r>
              <a:rPr lang="ru-RU" sz="2800" dirty="0">
                <a:solidFill>
                  <a:schemeClr val="accent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сличения эталонов единиц величин, поверки, калибровки </a:t>
            </a:r>
            <a:r>
              <a:rPr lang="ru-RU" sz="2800" dirty="0">
                <a:solidFill>
                  <a:schemeClr val="tx1"/>
                </a:solidFill>
              </a:rPr>
              <a:t>средств измерений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00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5999" y="0"/>
            <a:ext cx="11321143" cy="10395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Приказ </a:t>
            </a:r>
            <a:r>
              <a:rPr lang="ru-RU" dirty="0" err="1" smtClean="0">
                <a:solidFill>
                  <a:srgbClr val="0070C0"/>
                </a:solidFill>
              </a:rPr>
              <a:t>Росстандарта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Об утверждении эталона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0" y="1039528"/>
            <a:ext cx="12192000" cy="581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ru-RU" dirty="0" smtClean="0"/>
              <a:t>	</a:t>
            </a:r>
            <a:endParaRPr lang="ru-RU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4958"/>
            <a:ext cx="4144372" cy="58230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46330" y="1805131"/>
            <a:ext cx="4201886" cy="5903853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628" y="1034958"/>
            <a:ext cx="4144372" cy="582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1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077" y="754742"/>
            <a:ext cx="9627809" cy="570411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ru-RU" sz="3400" dirty="0" smtClean="0">
                <a:solidFill>
                  <a:srgbClr val="0070C0"/>
                </a:solidFill>
              </a:rPr>
              <a:t>Государственная </a:t>
            </a:r>
            <a:r>
              <a:rPr lang="ru-RU" sz="3400" dirty="0">
                <a:solidFill>
                  <a:srgbClr val="0070C0"/>
                </a:solidFill>
              </a:rPr>
              <a:t>поверочная схема </a:t>
            </a:r>
            <a:r>
              <a:rPr lang="ru-RU" sz="3400" dirty="0">
                <a:solidFill>
                  <a:schemeClr val="tx1"/>
                </a:solidFill>
              </a:rPr>
              <a:t>- документ, определяющий порядок передачи единиц величин эталонам единиц величин и (или) средствам измерений от эталонов единиц величин, имеющих более высокие показатели точности</a:t>
            </a:r>
          </a:p>
          <a:p>
            <a:pPr>
              <a:lnSpc>
                <a:spcPct val="120000"/>
              </a:lnSpc>
            </a:pPr>
            <a:r>
              <a:rPr lang="ru-RU" sz="3400" dirty="0" smtClean="0">
                <a:solidFill>
                  <a:srgbClr val="0070C0"/>
                </a:solidFill>
              </a:rPr>
              <a:t>Межаттестационный </a:t>
            </a:r>
            <a:r>
              <a:rPr lang="ru-RU" sz="3400" dirty="0">
                <a:solidFill>
                  <a:srgbClr val="0070C0"/>
                </a:solidFill>
              </a:rPr>
              <a:t>интервал </a:t>
            </a:r>
            <a:r>
              <a:rPr lang="ru-RU" sz="3400" dirty="0">
                <a:solidFill>
                  <a:schemeClr val="tx1"/>
                </a:solidFill>
              </a:rPr>
              <a:t>- установленный при утверждении эталона единицы величины интервал времени между очередными его аттестациями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010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2820" y="476931"/>
            <a:ext cx="10309980" cy="5981925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П.12 </a:t>
            </a:r>
            <a:r>
              <a:rPr lang="ru-RU" sz="2800" dirty="0">
                <a:solidFill>
                  <a:srgbClr val="0070C0"/>
                </a:solidFill>
              </a:rPr>
              <a:t>Оценка соответствия </a:t>
            </a:r>
            <a:r>
              <a:rPr lang="ru-RU" sz="2800" dirty="0">
                <a:solidFill>
                  <a:schemeClr val="tx1"/>
                </a:solidFill>
              </a:rPr>
              <a:t>эталонов единиц величин обязательным требованиям к этим эталонам осуществляется в формах </a:t>
            </a:r>
            <a:r>
              <a:rPr lang="ru-RU" sz="2800" dirty="0">
                <a:solidFill>
                  <a:srgbClr val="0070C0"/>
                </a:solidFill>
              </a:rPr>
              <a:t>первичной</a:t>
            </a:r>
            <a:r>
              <a:rPr lang="ru-RU" sz="2800" dirty="0">
                <a:solidFill>
                  <a:schemeClr val="tx1"/>
                </a:solidFill>
              </a:rPr>
              <a:t> и </a:t>
            </a:r>
            <a:r>
              <a:rPr lang="ru-RU" sz="2800" dirty="0">
                <a:solidFill>
                  <a:srgbClr val="0070C0"/>
                </a:solidFill>
              </a:rPr>
              <a:t>периодической аттестации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800" dirty="0">
                <a:solidFill>
                  <a:srgbClr val="0070C0"/>
                </a:solidFill>
              </a:rPr>
              <a:t>первичная аттестация </a:t>
            </a:r>
            <a:r>
              <a:rPr lang="ru-RU" sz="2800" dirty="0">
                <a:solidFill>
                  <a:schemeClr val="tx1"/>
                </a:solidFill>
              </a:rPr>
              <a:t>- оценка соответствия эталона единицы величины заданным обязательным требованиям, проводимая до ввода в эксплуатацию эталона единицы величины</a:t>
            </a:r>
            <a:r>
              <a:rPr lang="ru-RU" sz="2800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sz="2800" dirty="0">
                <a:solidFill>
                  <a:srgbClr val="0070C0"/>
                </a:solidFill>
              </a:rPr>
              <a:t>периодическая аттестация </a:t>
            </a:r>
            <a:r>
              <a:rPr lang="ru-RU" sz="2800" dirty="0">
                <a:solidFill>
                  <a:schemeClr val="tx1"/>
                </a:solidFill>
              </a:rPr>
              <a:t>- оценка соответствия эталона единицы величины установленным обязательным требованиям и передача единицы величины от эталона единицы величины в соответствии с государственной поверочной схемой, проводимые в процессе эксплуатации эталона единицы величины</a:t>
            </a:r>
          </a:p>
          <a:p>
            <a:endParaRPr lang="ru-RU" sz="2800" dirty="0">
              <a:solidFill>
                <a:schemeClr val="tx1"/>
              </a:solidFill>
            </a:endParaRPr>
          </a:p>
          <a:p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90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45029"/>
            <a:ext cx="9671352" cy="499633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П.13 </a:t>
            </a:r>
            <a:r>
              <a:rPr lang="ru-RU" sz="3200" dirty="0">
                <a:solidFill>
                  <a:srgbClr val="0070C0"/>
                </a:solidFill>
              </a:rPr>
              <a:t>Первичная аттестация </a:t>
            </a:r>
            <a:r>
              <a:rPr lang="ru-RU" sz="3200" dirty="0">
                <a:solidFill>
                  <a:schemeClr val="tx1"/>
                </a:solidFill>
              </a:rPr>
              <a:t>эталонов единиц величин, за исключением государственных первичных эталонов единиц величин, осуществляется в соответствии с государственными поверочными схемами юридическими лицами и индивидуальными предпринимателями, </a:t>
            </a:r>
            <a:r>
              <a:rPr lang="ru-RU" sz="3200" dirty="0">
                <a:solidFill>
                  <a:srgbClr val="0070C0"/>
                </a:solidFill>
              </a:rPr>
              <a:t>содержащими и применяющими эталоны</a:t>
            </a:r>
            <a:r>
              <a:rPr lang="ru-RU" sz="3200" dirty="0">
                <a:solidFill>
                  <a:schemeClr val="tx1"/>
                </a:solidFill>
              </a:rPr>
              <a:t> единиц величин.</a:t>
            </a:r>
          </a:p>
        </p:txBody>
      </p:sp>
    </p:spTree>
    <p:extLst>
      <p:ext uri="{BB962C8B-B14F-4D97-AF65-F5344CB8AC3E}">
        <p14:creationId xmlns:p14="http://schemas.microsoft.com/office/powerpoint/2010/main" val="941197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522515"/>
            <a:ext cx="10019695" cy="592182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П.6 Приказом </a:t>
            </a:r>
            <a:r>
              <a:rPr lang="ru-RU" sz="2800" dirty="0">
                <a:solidFill>
                  <a:schemeClr val="tx1"/>
                </a:solidFill>
              </a:rPr>
              <a:t>Федерального агентства по техническому регулированию и метрологии утверждается </a:t>
            </a:r>
            <a:r>
              <a:rPr lang="ru-RU" sz="2800" dirty="0">
                <a:solidFill>
                  <a:srgbClr val="0070C0"/>
                </a:solidFill>
              </a:rPr>
              <a:t>наименование эталона </a:t>
            </a:r>
            <a:r>
              <a:rPr lang="ru-RU" sz="2800" dirty="0">
                <a:solidFill>
                  <a:schemeClr val="tx1"/>
                </a:solidFill>
              </a:rPr>
              <a:t>единицы величины, присваивается ему </a:t>
            </a:r>
            <a:r>
              <a:rPr lang="ru-RU" sz="2800" dirty="0">
                <a:solidFill>
                  <a:srgbClr val="0070C0"/>
                </a:solidFill>
              </a:rPr>
              <a:t>номер</a:t>
            </a:r>
            <a:r>
              <a:rPr lang="ru-RU" sz="2800" dirty="0">
                <a:solidFill>
                  <a:schemeClr val="tx1"/>
                </a:solidFill>
              </a:rPr>
              <a:t>, определяется его </a:t>
            </a:r>
            <a:r>
              <a:rPr lang="ru-RU" sz="2800" dirty="0">
                <a:solidFill>
                  <a:srgbClr val="0070C0"/>
                </a:solidFill>
              </a:rPr>
              <a:t>состав</a:t>
            </a:r>
            <a:r>
              <a:rPr lang="ru-RU" sz="2800" dirty="0">
                <a:solidFill>
                  <a:schemeClr val="tx1"/>
                </a:solidFill>
              </a:rPr>
              <a:t>, устанавливаются обязательные метрологические, технические требования (</a:t>
            </a:r>
            <a:r>
              <a:rPr lang="ru-RU" sz="2800" dirty="0">
                <a:solidFill>
                  <a:srgbClr val="0070C0"/>
                </a:solidFill>
              </a:rPr>
              <a:t>характеристики</a:t>
            </a:r>
            <a:r>
              <a:rPr lang="ru-RU" sz="2800" dirty="0">
                <a:solidFill>
                  <a:schemeClr val="tx1"/>
                </a:solidFill>
              </a:rPr>
              <a:t>) и </a:t>
            </a:r>
            <a:r>
              <a:rPr lang="ru-RU" sz="2800" dirty="0">
                <a:solidFill>
                  <a:srgbClr val="0070C0"/>
                </a:solidFill>
              </a:rPr>
              <a:t>правила содержания и применения</a:t>
            </a:r>
            <a:r>
              <a:rPr lang="ru-RU" sz="2800" dirty="0">
                <a:solidFill>
                  <a:schemeClr val="tx1"/>
                </a:solidFill>
              </a:rPr>
              <a:t> эталона единицы величины, а также его </a:t>
            </a:r>
            <a:r>
              <a:rPr lang="ru-RU" sz="2800" dirty="0">
                <a:solidFill>
                  <a:srgbClr val="0070C0"/>
                </a:solidFill>
              </a:rPr>
              <a:t>межаттестационный интервал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П.10 Сведения </a:t>
            </a:r>
            <a:r>
              <a:rPr lang="ru-RU" sz="2800" dirty="0">
                <a:solidFill>
                  <a:schemeClr val="tx1"/>
                </a:solidFill>
              </a:rPr>
              <a:t>об утвержденных эталонах единиц величин вносятся Федеральным агентством по техническому регулированию и метрологии в </a:t>
            </a:r>
            <a:r>
              <a:rPr lang="ru-RU" sz="2800" dirty="0">
                <a:solidFill>
                  <a:srgbClr val="0070C0"/>
                </a:solidFill>
              </a:rPr>
              <a:t>Федеральный информационный фонд</a:t>
            </a:r>
            <a:r>
              <a:rPr lang="ru-RU" sz="2800" dirty="0">
                <a:solidFill>
                  <a:schemeClr val="tx1"/>
                </a:solidFill>
              </a:rPr>
              <a:t> по обеспечению единства измерений.</a:t>
            </a:r>
          </a:p>
        </p:txBody>
      </p:sp>
    </p:spTree>
    <p:extLst>
      <p:ext uri="{BB962C8B-B14F-4D97-AF65-F5344CB8AC3E}">
        <p14:creationId xmlns:p14="http://schemas.microsoft.com/office/powerpoint/2010/main" val="3387121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464457"/>
            <a:ext cx="9134323" cy="596537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«В </a:t>
            </a:r>
            <a:r>
              <a:rPr lang="ru-RU" sz="2800" dirty="0">
                <a:solidFill>
                  <a:srgbClr val="0070C0"/>
                </a:solidFill>
              </a:rPr>
              <a:t>состав</a:t>
            </a:r>
            <a:r>
              <a:rPr lang="ru-RU" sz="2800" dirty="0">
                <a:solidFill>
                  <a:schemeClr val="tx1"/>
                </a:solidFill>
              </a:rPr>
              <a:t> эталонов единиц величин могут входить основные технические средства, в том числе </a:t>
            </a:r>
            <a:r>
              <a:rPr lang="ru-RU" sz="2800" dirty="0">
                <a:solidFill>
                  <a:srgbClr val="0070C0"/>
                </a:solidFill>
              </a:rPr>
              <a:t>средства измерений</a:t>
            </a:r>
            <a:r>
              <a:rPr lang="ru-RU" sz="2800" dirty="0">
                <a:solidFill>
                  <a:schemeClr val="tx1"/>
                </a:solidFill>
              </a:rPr>
              <a:t>, которые применяются при воспроизведении, хранении и передаче единиц величин, контроле за соблюдением требований к условиям их содержания и применения, а также </a:t>
            </a:r>
            <a:r>
              <a:rPr lang="ru-RU" sz="2800" dirty="0">
                <a:solidFill>
                  <a:srgbClr val="0070C0"/>
                </a:solidFill>
              </a:rPr>
              <a:t>вспомогательные технические средства</a:t>
            </a:r>
            <a:r>
              <a:rPr lang="ru-RU" sz="2800" dirty="0">
                <a:solidFill>
                  <a:schemeClr val="tx1"/>
                </a:solidFill>
              </a:rPr>
              <a:t>, в том числе информационно-вычислительные комплексы, сооружения, специальные платформы и фундаменты, специальные здания и помещения, обеспечивающие выполнение установленных требований к эталонам единиц величин, условиям их содержания и применения.»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1063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Приказ Федерального агентства по техническому регулированию и метрологии от 22 января 2014 г. N 36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349275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определяет </a:t>
            </a:r>
            <a:r>
              <a:rPr lang="ru-RU" sz="2800" dirty="0">
                <a:solidFill>
                  <a:srgbClr val="0070C0"/>
                </a:solidFill>
              </a:rPr>
              <a:t>процедуры аттестации </a:t>
            </a:r>
            <a:r>
              <a:rPr lang="ru-RU" sz="2800" dirty="0"/>
              <a:t>эталонов единиц величин (кроме государственных первичных эталонов единиц величин), используемых в сфере государственного регулирования обеспечения единства измерений, и внесения сведений об аттестованных эталонах в Федеральный информационный фонд по обеспечению единства измерений.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112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590" y="595086"/>
            <a:ext cx="10048723" cy="6023429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/>
              <a:t>Утверждение эталонов </a:t>
            </a:r>
            <a:r>
              <a:rPr lang="ru-RU" sz="2800" dirty="0" smtClean="0"/>
              <a:t>осуществляет </a:t>
            </a:r>
            <a:r>
              <a:rPr lang="ru-RU" sz="2800" dirty="0"/>
              <a:t>Федеральное агентство по техническому регулированию и метрологии на основании </a:t>
            </a:r>
            <a:r>
              <a:rPr lang="ru-RU" sz="2800" dirty="0">
                <a:solidFill>
                  <a:srgbClr val="0070C0"/>
                </a:solidFill>
              </a:rPr>
              <a:t>заявки</a:t>
            </a:r>
            <a:r>
              <a:rPr lang="ru-RU" sz="2800" dirty="0"/>
              <a:t> держателя эталона и ее </a:t>
            </a:r>
            <a:r>
              <a:rPr lang="ru-RU" sz="2800" dirty="0">
                <a:solidFill>
                  <a:srgbClr val="0070C0"/>
                </a:solidFill>
              </a:rPr>
              <a:t>экспертизы</a:t>
            </a:r>
            <a:r>
              <a:rPr lang="ru-RU" sz="2800" dirty="0" smtClean="0"/>
              <a:t>.</a:t>
            </a:r>
            <a:endParaRPr lang="en-US" sz="2800" dirty="0" smtClean="0"/>
          </a:p>
          <a:p>
            <a:r>
              <a:rPr lang="ru-RU" sz="2800" dirty="0" smtClean="0"/>
              <a:t>Экспертиза </a:t>
            </a:r>
            <a:r>
              <a:rPr lang="ru-RU" sz="2800" dirty="0"/>
              <a:t>заявки проводится с целью установления соответствия аттестованного эталона регламентированным требованиям к его утверждению в части </a:t>
            </a:r>
            <a:r>
              <a:rPr lang="ru-RU" sz="2800" dirty="0">
                <a:solidFill>
                  <a:srgbClr val="0070C0"/>
                </a:solidFill>
              </a:rPr>
              <a:t>комплектности</a:t>
            </a:r>
            <a:r>
              <a:rPr lang="ru-RU" sz="2800" dirty="0"/>
              <a:t> и оформления представленных заявителем документов, а также достоверности данных, приведенных в заявке</a:t>
            </a:r>
            <a:r>
              <a:rPr lang="ru-RU" sz="2800" dirty="0" smtClean="0"/>
              <a:t>.</a:t>
            </a:r>
            <a:endParaRPr lang="en-US" sz="2800" dirty="0" smtClean="0"/>
          </a:p>
          <a:p>
            <a:r>
              <a:rPr lang="ru-RU" sz="2800" dirty="0" smtClean="0"/>
              <a:t>Экспертиза </a:t>
            </a:r>
            <a:r>
              <a:rPr lang="ru-RU" sz="2800" dirty="0"/>
              <a:t>заявки на основании комплекта подтверждающих документов осуществляется оператором по экспертизе документов и, при необходимости, государственным научным метрологическим институтом (ГНМИ) - держателями соответствующих государственных первичных эталонов единиц величин</a:t>
            </a:r>
            <a:r>
              <a:rPr lang="ru-RU" sz="2800" dirty="0" smtClean="0"/>
              <a:t>.</a:t>
            </a:r>
            <a:endParaRPr lang="en-US" sz="2800" dirty="0" smtClean="0"/>
          </a:p>
          <a:p>
            <a:r>
              <a:rPr lang="ru-RU" sz="2800" dirty="0" smtClean="0"/>
              <a:t> </a:t>
            </a:r>
            <a:r>
              <a:rPr lang="ru-RU" sz="2800" dirty="0"/>
              <a:t>Результатом экспертизы является заключение о возможности или невозможности включения аттестованных эталонов в приказ </a:t>
            </a:r>
            <a:r>
              <a:rPr lang="ru-RU" sz="2800" dirty="0" err="1"/>
              <a:t>Росстандарта</a:t>
            </a:r>
            <a:r>
              <a:rPr lang="ru-RU" sz="2800" dirty="0"/>
              <a:t> об их утверждении</a:t>
            </a:r>
            <a:r>
              <a:rPr lang="ru-RU" sz="2800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65756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3492</TotalTime>
  <Words>795</Words>
  <Application>Microsoft Office PowerPoint</Application>
  <PresentationFormat>Широкоэкранный</PresentationFormat>
  <Paragraphs>40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Trebuchet MS</vt:lpstr>
      <vt:lpstr>Wingdings 3</vt:lpstr>
      <vt:lpstr>Грань</vt:lpstr>
      <vt:lpstr>Аттестация эталонов </vt:lpstr>
      <vt:lpstr>Прослеживаемость 102-ФЗ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Приказ Федерального агентства по техническому регулированию и метрологии от 22 января 2014 г. N 36 </vt:lpstr>
      <vt:lpstr>Презентация PowerPoint</vt:lpstr>
      <vt:lpstr>Презентация PowerPoint</vt:lpstr>
      <vt:lpstr>Первичная аттестация</vt:lpstr>
      <vt:lpstr>Периодическая аттестация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Приказ Росстандарта Об утверждении эталона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Луиза Бурганова</dc:creator>
  <cp:lastModifiedBy>Admin</cp:lastModifiedBy>
  <cp:revision>178</cp:revision>
  <dcterms:created xsi:type="dcterms:W3CDTF">2016-11-28T12:41:32Z</dcterms:created>
  <dcterms:modified xsi:type="dcterms:W3CDTF">2017-04-21T01:19:41Z</dcterms:modified>
</cp:coreProperties>
</file>