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41AF9-F548-4109-9EC9-1809287AC2CF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2E6C3-5135-4F33-B77D-5EA7D26F3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763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77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104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756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918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46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9399-D8F2-400C-B752-5D044F11281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3AD7-E050-4878-8B7B-37A88C8B3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95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9399-D8F2-400C-B752-5D044F11281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3AD7-E050-4878-8B7B-37A88C8B3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61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9399-D8F2-400C-B752-5D044F11281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3AD7-E050-4878-8B7B-37A88C8B3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23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9399-D8F2-400C-B752-5D044F11281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3AD7-E050-4878-8B7B-37A88C8B3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88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9399-D8F2-400C-B752-5D044F11281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3AD7-E050-4878-8B7B-37A88C8B3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53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9399-D8F2-400C-B752-5D044F11281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3AD7-E050-4878-8B7B-37A88C8B3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2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9399-D8F2-400C-B752-5D044F11281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3AD7-E050-4878-8B7B-37A88C8B3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40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9399-D8F2-400C-B752-5D044F11281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3AD7-E050-4878-8B7B-37A88C8B3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64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9399-D8F2-400C-B752-5D044F11281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3AD7-E050-4878-8B7B-37A88C8B3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24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9399-D8F2-400C-B752-5D044F11281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3AD7-E050-4878-8B7B-37A88C8B3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35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9399-D8F2-400C-B752-5D044F11281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3AD7-E050-4878-8B7B-37A88C8B3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80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19399-D8F2-400C-B752-5D044F112818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F3AD7-E050-4878-8B7B-37A88C8B3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66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49141" y="330622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6682447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22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49141" y="976953"/>
            <a:ext cx="8834303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5 М: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(внутренняя и внешняя);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некачественных материалов, повреждение оборудования, несоответствие МХ СИ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заказчиками (Поставщик)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(Ответственный за управление документацией)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условий проведения испытаний (напряжение сети, микроклимат, заземление) (Поставщик услуг, обустройство помещений) – Установка системы бесперебойного электроснабжения и стабилизаторов напряжения, систем кондиционирования, контроль микроклимата, информирование персонала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Колебания атмосферного давления (природа) – Периодический контроль давления, информирование о результатах персонала)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Электромагнитные наводки, скачки напряжения, отключение электроэнергии – поставщик услуг – Установка системы бесперебойного питания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Сезонные изменения пыльцевого спектра растений (природа) – контроль пыльцевого спектра в лаборатории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выборе реперных точек при аттестации ИО, необходимые для работы в соответствии с областью аккредитации – Поставщик услуг – контроль со стороны лиц, ответственных за верификацию методик.</a:t>
            </a:r>
          </a:p>
          <a:p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49141" y="330622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6682447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22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8941" y="976953"/>
            <a:ext cx="1155234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5 М: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(внутренняя и внешняя);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Входной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услуг и запасов проводится не в полном объеме (ПР. термостат, используемый  при  реализации  методик не аттестован на   нужные  температуры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 услуги, персонал, осуществляющий приемку оборудования после  поверки, приемку  химреактивов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жесткий учет  при  составлении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техзадания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 поверку и аттестацию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 методик, разработка инструкции  по  приемке услуг, ознакомление с  ней  персонала, включение в  приемочную  комиссию специалистов, работающих  на поверяемом и аттестуемом оборудовании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Одномоментное 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в  производство  большого  количества 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-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(таможенные органы  региона взаимодействия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подразделении  должно быть обучено и аттестовано не менее двух экспертов  по  одному  направлению;  использование административного ресурса: приостановление  приема объектов на исследование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Качество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предоставляемых на исследование проб (образцов). (ПР. Поступление на исследование не представительных проб (образцов) товаров. Упаковка  и  условия  транспортировки проб (образцов) товаров, не соответствуют  требованиям  нормативных  документов  по  отбору, хранению и  транспортировке проб (образцов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(таможенные органы  региона взаимодействия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рекомендаций, методическая помощь  заказчику по обучению правилам отбора проб (образцов);  использование административного ресурса: отказ в  производстве экспертизы (исследования)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Сохранность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 (образцов) поступивших на исследование. (Т.е. при  поступлении  должны быть проведена своевременная регистрация  проб  и  обеспечено  их  хранение в  соответствии с их  спецификой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1600" dirty="0"/>
              <a:t>персонал (осуществляющий приемку проб (образцов</a:t>
            </a:r>
            <a:r>
              <a:rPr lang="ru-RU" sz="1600" dirty="0" smtClean="0"/>
              <a:t>) - </a:t>
            </a:r>
            <a:r>
              <a:rPr lang="ru-RU" sz="1600" dirty="0"/>
              <a:t>обучение персонала, подготовка краткой  инструкции по  приему  проб (образцов) и  их  хранению до  момента  передачи эксперту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8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49141" y="330622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6682447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22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3000" y="1367487"/>
            <a:ext cx="88343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Изменение законодательства </a:t>
            </a:r>
          </a:p>
          <a:p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 изменение законодательства</a:t>
            </a:r>
          </a:p>
          <a:p>
            <a:pPr indent="450215" algn="just" hangingPunct="0"/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 0,01</a:t>
            </a:r>
          </a:p>
          <a:p>
            <a:pPr indent="450215" algn="just" hangingPunct="0"/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 hangingPunct="0"/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 0,1</a:t>
            </a:r>
          </a:p>
          <a:p>
            <a:pPr indent="450215" algn="just" hangingPunct="0"/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 hangingPunct="0"/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 0,001</a:t>
            </a:r>
          </a:p>
          <a:p>
            <a:pPr indent="450215" algn="just" hangingPunct="0"/>
            <a:endParaRPr lang="ru-RU" sz="2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 hangingPunct="0"/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 своевременный мониторинг изменений в законодательстве и адекватное реагирование</a:t>
            </a:r>
          </a:p>
          <a:p>
            <a:pPr indent="450215" algn="just" hangingPunct="0"/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18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49141" y="330622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6682447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22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3000" y="1367487"/>
            <a:ext cx="8834303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Внутренняя реорганизация, </a:t>
            </a:r>
            <a:r>
              <a:rPr lang="ru-RU" sz="2800" u="sng" dirty="0" smtClean="0"/>
              <a:t>- увольнение сотрудников</a:t>
            </a:r>
            <a:endParaRPr lang="ru-RU" sz="2800" dirty="0" smtClean="0"/>
          </a:p>
          <a:p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риска: необходимость оптимизации штата и структуры </a:t>
            </a:r>
          </a:p>
          <a:p>
            <a:pPr indent="450215" algn="just" hangingPunct="0"/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Вероятность события риска: 0,01</a:t>
            </a:r>
          </a:p>
          <a:p>
            <a:pPr indent="450215" algn="just" hangingPunct="0"/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 hangingPunct="0"/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влияния на процесс: 0,2</a:t>
            </a:r>
          </a:p>
          <a:p>
            <a:pPr indent="450215" algn="just" hangingPunct="0"/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 hangingPunct="0"/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оценка риска: 0,002</a:t>
            </a:r>
          </a:p>
          <a:p>
            <a:pPr indent="450215" algn="just" hangingPunct="0"/>
            <a:endParaRPr lang="ru-RU" sz="2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 hangingPunct="0"/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управления риском: прогнозирование последствий и корректировка работы</a:t>
            </a:r>
          </a:p>
          <a:p>
            <a:pPr indent="450215" algn="just" hangingPunct="0"/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26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49141" y="330622"/>
            <a:ext cx="94937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ГОСТ </a:t>
            </a:r>
            <a:r>
              <a:rPr lang="en-US" dirty="0">
                <a:solidFill>
                  <a:schemeClr val="bg1"/>
                </a:solidFill>
              </a:rPr>
              <a:t>ISO</a:t>
            </a:r>
            <a:r>
              <a:rPr lang="ru-RU" dirty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IEC</a:t>
            </a:r>
            <a:r>
              <a:rPr lang="ru-RU" dirty="0">
                <a:solidFill>
                  <a:schemeClr val="bg1"/>
                </a:solidFill>
              </a:rPr>
              <a:t> 17025-2019 «Общие требования к компетентности испытательных и калибровочных лабораторий»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6682447"/>
            <a:ext cx="9906000" cy="1755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22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3000" y="976953"/>
            <a:ext cx="8834303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5 М: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помещение.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температуры, влажности, атмосферного давления нормативным документам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заказчиками (Поставщик)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(Ответственный за управление документацией)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размещение СИ (размеры, виброустойчивость, смешение с другим несовместимым оборудованием) – Сотрудники, нехватка помещений – Техническое обслуживание обучение эксплуатирующего персонала, перестановка оборудования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Неправильная организация движения образцов и материалов  - сотрудники, руководство – Разработка схемы движения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Неправильные условия хранения образцов, реактивов – сотрудники, отсутствие помещений – техническое обучение ответственных сотрудников или замена помещений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Потеря, порча проб – персонал, ответственный за хранение в помещении – контроль со стороны приемной за хранением на складе проб, снабженных идентификационными номерами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Непрезентативность поступивших проб – Внешний заказчик – Письменное информирование об особенностях отбора проб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Поломка оборудования, приостановка исследований – отключение электроэнергии – закупка оборудования вместе с покупкой стабилизаторов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Прекращение договора аренды (для ИЛ, размещённых на арендованных коммерческих площадях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арендодатель, вышестоящее руководство (распределитель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бюджета) - приобретение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(покупка, передача из другого госоргана) собственного помещения, безвозмездная аренда у госорганов.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Форс-мажор (действие непреодолимой силы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)–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природно-климатические условия окружающей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 - текущий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капитальный ремонт помещения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solidFill>
                  <a:schemeClr val="bg1"/>
                </a:solidFill>
              </a:rPr>
              <a:t>Неограниченный доступ в лабораторные помещения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 hangingPunct="0"/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56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787</Words>
  <Application>Microsoft Office PowerPoint</Application>
  <PresentationFormat>Широкоэкранный</PresentationFormat>
  <Paragraphs>64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СМК</dc:creator>
  <cp:lastModifiedBy>Екатерина Галимова</cp:lastModifiedBy>
  <cp:revision>7</cp:revision>
  <dcterms:created xsi:type="dcterms:W3CDTF">2020-07-30T15:53:41Z</dcterms:created>
  <dcterms:modified xsi:type="dcterms:W3CDTF">2020-10-28T05:24:07Z</dcterms:modified>
</cp:coreProperties>
</file>