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435" r:id="rId2"/>
    <p:sldId id="349" r:id="rId3"/>
    <p:sldId id="358" r:id="rId4"/>
    <p:sldId id="359" r:id="rId5"/>
    <p:sldId id="361" r:id="rId6"/>
    <p:sldId id="360" r:id="rId7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1050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3F5D4-D916-4562-A600-C13BFF13F024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9FD62-F398-4CC1-A1B3-0B836B66E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44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21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00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350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732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20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119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148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7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83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354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8" y="1709747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78" y="4589472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1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62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5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4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24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4" y="987434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05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4" y="987434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50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359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1344A-D4A8-4182-AC00-0B7724DA1C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3" y="6356359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359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E8405-E507-4BAA-BC46-D7BF1F0D99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33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85739" y="433652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2281" y="1689062"/>
            <a:ext cx="949371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Сделайте процедуру идентификации, анализа, оценки и определите период проведения мониторинга для 1 риска по следующим источникам риска.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Персонал;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Оборудование;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Помещение;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Документация (внутренняя и внешняя)</a:t>
            </a:r>
            <a:endParaRPr lang="ru-RU" sz="2800" dirty="0" smtClean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38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1"/>
          <p:cNvSpPr>
            <a:spLocks noChangeArrowheads="1"/>
          </p:cNvSpPr>
          <p:nvPr/>
        </p:nvSpPr>
        <p:spPr bwMode="auto">
          <a:xfrm>
            <a:off x="3939437" y="1161604"/>
            <a:ext cx="1844675" cy="696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Идентификация рисков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-Выявление рисков, их специфики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27"/>
          <p:cNvSpPr>
            <a:spLocks noChangeArrowheads="1"/>
          </p:cNvSpPr>
          <p:nvPr/>
        </p:nvSpPr>
        <p:spPr bwMode="auto">
          <a:xfrm>
            <a:off x="6747394" y="2289970"/>
            <a:ext cx="2211387" cy="1257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и оценка рисков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Количественный и качественный анализы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Рассмотрение причин и источников риска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Ущерб от реализации риска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Вероятность реализации Риска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auto">
          <a:xfrm>
            <a:off x="6383337" y="4324469"/>
            <a:ext cx="2154237" cy="1162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 управления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рисками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-Минимизация Риска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Принятие Риска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Передача Риска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Отказ от Риска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17"/>
          <p:cNvSpPr>
            <a:spLocks noChangeArrowheads="1"/>
          </p:cNvSpPr>
          <p:nvPr/>
        </p:nvSpPr>
        <p:spPr bwMode="auto">
          <a:xfrm>
            <a:off x="1011532" y="4058296"/>
            <a:ext cx="2679700" cy="1552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и внедрение мероприятий для воздействия на риски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-Планирование мероприятий по управлению рисками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Внедрение мероприятий для минимизации или предотвращения рисков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Назначение ответственного за реализацию мер по предотвращению или снижению рисков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26"/>
          <p:cNvSpPr>
            <a:spLocks noChangeArrowheads="1"/>
          </p:cNvSpPr>
          <p:nvPr/>
        </p:nvSpPr>
        <p:spPr bwMode="auto">
          <a:xfrm>
            <a:off x="163513" y="2328863"/>
            <a:ext cx="2019300" cy="11636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за рисками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-Мониторинг как новых, так и старых рисков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Реагирование на риски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Оценка эффективности   управления рисками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Прямоугольник 25"/>
          <p:cNvSpPr>
            <a:spLocks noChangeArrowheads="1"/>
          </p:cNvSpPr>
          <p:nvPr/>
        </p:nvSpPr>
        <p:spPr bwMode="auto">
          <a:xfrm>
            <a:off x="4072202" y="2468154"/>
            <a:ext cx="1308100" cy="866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Обмен 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информацией о рисках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Стрелка вниз 11"/>
          <p:cNvSpPr>
            <a:spLocks noChangeArrowheads="1"/>
          </p:cNvSpPr>
          <p:nvPr/>
        </p:nvSpPr>
        <p:spPr bwMode="auto">
          <a:xfrm rot="-3096866">
            <a:off x="6228715" y="1732143"/>
            <a:ext cx="309245" cy="546735"/>
          </a:xfrm>
          <a:prstGeom prst="downArrow">
            <a:avLst>
              <a:gd name="adj1" fmla="val 42972"/>
              <a:gd name="adj2" fmla="val 6823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3" name="Стрелка вниз 12"/>
          <p:cNvSpPr>
            <a:spLocks noChangeArrowheads="1"/>
          </p:cNvSpPr>
          <p:nvPr/>
        </p:nvSpPr>
        <p:spPr bwMode="auto">
          <a:xfrm rot="1661555">
            <a:off x="7078721" y="3803274"/>
            <a:ext cx="309245" cy="505460"/>
          </a:xfrm>
          <a:prstGeom prst="downArrow">
            <a:avLst>
              <a:gd name="adj1" fmla="val 42972"/>
              <a:gd name="adj2" fmla="val 6307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4" name="Стрелка вниз 13"/>
          <p:cNvSpPr>
            <a:spLocks noChangeArrowheads="1"/>
          </p:cNvSpPr>
          <p:nvPr/>
        </p:nvSpPr>
        <p:spPr bwMode="auto">
          <a:xfrm rot="13896846">
            <a:off x="2064140" y="1739716"/>
            <a:ext cx="309245" cy="548005"/>
          </a:xfrm>
          <a:prstGeom prst="downArrow">
            <a:avLst>
              <a:gd name="adj1" fmla="val 42972"/>
              <a:gd name="adj2" fmla="val 6838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5" name="Стрелка вниз 14"/>
          <p:cNvSpPr>
            <a:spLocks noChangeArrowheads="1"/>
          </p:cNvSpPr>
          <p:nvPr/>
        </p:nvSpPr>
        <p:spPr bwMode="auto">
          <a:xfrm rot="5400000">
            <a:off x="4707151" y="4451403"/>
            <a:ext cx="309245" cy="687705"/>
          </a:xfrm>
          <a:prstGeom prst="downArrow">
            <a:avLst>
              <a:gd name="adj1" fmla="val 42972"/>
              <a:gd name="adj2" fmla="val 8582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6" name="Стрелка вниз 15"/>
          <p:cNvSpPr>
            <a:spLocks noChangeArrowheads="1"/>
          </p:cNvSpPr>
          <p:nvPr/>
        </p:nvSpPr>
        <p:spPr bwMode="auto">
          <a:xfrm rot="8706678">
            <a:off x="1925370" y="3507635"/>
            <a:ext cx="309245" cy="505460"/>
          </a:xfrm>
          <a:prstGeom prst="downArrow">
            <a:avLst>
              <a:gd name="adj1" fmla="val 42972"/>
              <a:gd name="adj2" fmla="val 6307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7" name="Двойная стрелка вверх/вниз 16"/>
          <p:cNvSpPr>
            <a:spLocks noChangeArrowheads="1"/>
          </p:cNvSpPr>
          <p:nvPr/>
        </p:nvSpPr>
        <p:spPr bwMode="auto">
          <a:xfrm>
            <a:off x="4596129" y="1925225"/>
            <a:ext cx="320675" cy="396240"/>
          </a:xfrm>
          <a:prstGeom prst="upDownArrow">
            <a:avLst>
              <a:gd name="adj1" fmla="val 44037"/>
              <a:gd name="adj2" fmla="val 4157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8" name="Двойная стрелка вверх/вниз 17"/>
          <p:cNvSpPr>
            <a:spLocks noChangeArrowheads="1"/>
          </p:cNvSpPr>
          <p:nvPr/>
        </p:nvSpPr>
        <p:spPr bwMode="auto">
          <a:xfrm rot="2268455">
            <a:off x="4035889" y="3362494"/>
            <a:ext cx="320675" cy="414655"/>
          </a:xfrm>
          <a:prstGeom prst="upDownArrow">
            <a:avLst>
              <a:gd name="adj1" fmla="val 44037"/>
              <a:gd name="adj2" fmla="val 4350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20" name="Двойная стрелка вверх/вниз 19"/>
          <p:cNvSpPr>
            <a:spLocks noChangeArrowheads="1"/>
          </p:cNvSpPr>
          <p:nvPr/>
        </p:nvSpPr>
        <p:spPr bwMode="auto">
          <a:xfrm rot="5400000">
            <a:off x="5623774" y="2629961"/>
            <a:ext cx="320675" cy="387350"/>
          </a:xfrm>
          <a:prstGeom prst="upDownArrow">
            <a:avLst>
              <a:gd name="adj1" fmla="val 44037"/>
              <a:gd name="adj2" fmla="val 4063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21" name="Двойная стрелка вверх/вниз 20"/>
          <p:cNvSpPr>
            <a:spLocks noChangeArrowheads="1"/>
          </p:cNvSpPr>
          <p:nvPr/>
        </p:nvSpPr>
        <p:spPr bwMode="auto">
          <a:xfrm rot="5400000">
            <a:off x="3779099" y="2669515"/>
            <a:ext cx="320675" cy="377825"/>
          </a:xfrm>
          <a:prstGeom prst="upDownArrow">
            <a:avLst>
              <a:gd name="adj1" fmla="val 44037"/>
              <a:gd name="adj2" fmla="val 3963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22" name="Двойная стрелка вверх/вниз 21"/>
          <p:cNvSpPr>
            <a:spLocks noChangeArrowheads="1"/>
          </p:cNvSpPr>
          <p:nvPr/>
        </p:nvSpPr>
        <p:spPr bwMode="auto">
          <a:xfrm rot="7787730">
            <a:off x="5219964" y="3366478"/>
            <a:ext cx="320675" cy="414655"/>
          </a:xfrm>
          <a:prstGeom prst="upDownArrow">
            <a:avLst>
              <a:gd name="adj1" fmla="val 44037"/>
              <a:gd name="adj2" fmla="val 4350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Рисунок 1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Система управления рискам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90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668282"/>
              </p:ext>
            </p:extLst>
          </p:nvPr>
        </p:nvGraphicFramePr>
        <p:xfrm>
          <a:off x="386444" y="1338448"/>
          <a:ext cx="8757556" cy="3394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3752"/>
                <a:gridCol w="1681787"/>
                <a:gridCol w="5662017"/>
              </a:tblGrid>
              <a:tr h="987614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Оценка события риска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Вероятность события риска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Интерпретация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1406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Очень низкая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Событие, которое может произойти не чаще 1 раза в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1406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Низкая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Событие, которое может произойти не чаще 1 раза в полгода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1406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Средняя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Событие, которое может произойти не чаще 1 раза в месяц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1406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Высокая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Событие, которое может произойти не чаще 1 раза в неделю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1406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Очень высокая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Событие, которое может произойти в любой время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6140" y="4733093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Таблица 1 – Шкала вероятности рисков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547355"/>
              </p:ext>
            </p:extLst>
          </p:nvPr>
        </p:nvGraphicFramePr>
        <p:xfrm>
          <a:off x="272602" y="1615400"/>
          <a:ext cx="9051702" cy="2930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496"/>
                <a:gridCol w="3546457"/>
                <a:gridCol w="3667749"/>
              </a:tblGrid>
              <a:tr h="780070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Условная оценка</a:t>
                      </a:r>
                    </a:p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влияния риска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Степень влияния на процесс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Тяжесть последствий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5340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Очень слабое влияние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Практически незаметны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5340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Слабое влияние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Приведут к некоторым неудобствам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5340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Среднее влияние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Неприятны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5340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Сильное влияние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Серьезны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8983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Очень сильное влияние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Крайне серьезные (например, приостановка деятельности)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115912" y="4907262"/>
            <a:ext cx="747403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2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Шкала тяжести последствий рисков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0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8637" y="1774011"/>
            <a:ext cx="883430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 hangingPunct="0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оценка риска=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вероятность Х оценка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влияния риска (тяжесть последствий) 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39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140" y="330621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82446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9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0311" y="1302156"/>
            <a:ext cx="8113690" cy="5127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94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3321</TotalTime>
  <Words>386</Words>
  <Application>Microsoft Office PowerPoint</Application>
  <PresentationFormat>Лист A4 (210x297 мм)</PresentationFormat>
  <Paragraphs>82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Гульнара Красильникова</dc:creator>
  <cp:lastModifiedBy>СМК</cp:lastModifiedBy>
  <cp:revision>232</cp:revision>
  <cp:lastPrinted>2019-10-04T09:40:29Z</cp:lastPrinted>
  <dcterms:created xsi:type="dcterms:W3CDTF">2016-11-08T07:00:21Z</dcterms:created>
  <dcterms:modified xsi:type="dcterms:W3CDTF">2020-10-27T05:55:47Z</dcterms:modified>
</cp:coreProperties>
</file>