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notesMasterIdLst>
    <p:notesMasterId r:id="rId67"/>
  </p:notesMasterIdLst>
  <p:sldIdLst>
    <p:sldId id="370" r:id="rId2"/>
    <p:sldId id="365" r:id="rId3"/>
    <p:sldId id="366" r:id="rId4"/>
    <p:sldId id="367" r:id="rId5"/>
    <p:sldId id="368" r:id="rId6"/>
    <p:sldId id="369" r:id="rId7"/>
    <p:sldId id="371" r:id="rId8"/>
    <p:sldId id="372" r:id="rId9"/>
    <p:sldId id="258" r:id="rId10"/>
    <p:sldId id="279" r:id="rId11"/>
    <p:sldId id="261" r:id="rId12"/>
    <p:sldId id="260" r:id="rId13"/>
    <p:sldId id="390" r:id="rId14"/>
    <p:sldId id="373" r:id="rId15"/>
    <p:sldId id="280" r:id="rId16"/>
    <p:sldId id="391" r:id="rId17"/>
    <p:sldId id="320" r:id="rId18"/>
    <p:sldId id="392" r:id="rId19"/>
    <p:sldId id="321" r:id="rId20"/>
    <p:sldId id="284" r:id="rId21"/>
    <p:sldId id="323" r:id="rId22"/>
    <p:sldId id="326" r:id="rId23"/>
    <p:sldId id="331" r:id="rId24"/>
    <p:sldId id="394" r:id="rId25"/>
    <p:sldId id="269" r:id="rId26"/>
    <p:sldId id="315" r:id="rId27"/>
    <p:sldId id="267" r:id="rId28"/>
    <p:sldId id="270" r:id="rId29"/>
    <p:sldId id="332" r:id="rId30"/>
    <p:sldId id="393" r:id="rId31"/>
    <p:sldId id="274" r:id="rId32"/>
    <p:sldId id="271" r:id="rId33"/>
    <p:sldId id="268" r:id="rId34"/>
    <p:sldId id="275" r:id="rId35"/>
    <p:sldId id="291" r:id="rId36"/>
    <p:sldId id="333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34" r:id="rId46"/>
    <p:sldId id="343" r:id="rId47"/>
    <p:sldId id="344" r:id="rId48"/>
    <p:sldId id="350" r:id="rId49"/>
    <p:sldId id="351" r:id="rId50"/>
    <p:sldId id="352" r:id="rId51"/>
    <p:sldId id="353" r:id="rId52"/>
    <p:sldId id="354" r:id="rId53"/>
    <p:sldId id="355" r:id="rId54"/>
    <p:sldId id="356" r:id="rId55"/>
    <p:sldId id="357" r:id="rId56"/>
    <p:sldId id="358" r:id="rId57"/>
    <p:sldId id="359" r:id="rId58"/>
    <p:sldId id="360" r:id="rId59"/>
    <p:sldId id="361" r:id="rId60"/>
    <p:sldId id="362" r:id="rId61"/>
    <p:sldId id="363" r:id="rId62"/>
    <p:sldId id="364" r:id="rId63"/>
    <p:sldId id="328" r:id="rId64"/>
    <p:sldId id="329" r:id="rId65"/>
    <p:sldId id="330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AC731-A320-48DD-9F46-E46E340EB06B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A3CC5-9FF5-4748-AF04-E4A8A0459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2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97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Аккредитация в национальной системе аккредитации – подтверждение национальным органом по аккредитации соответствия</a:t>
            </a:r>
            <a:r>
              <a:rPr lang="ru-RU" baseline="0" dirty="0"/>
              <a:t> ЮЛ/ИП критериям аккредитации, являющееся официальным свидетельством компетентности ЮЛ/ИП осуществлять деятельность в определенной области аккредитации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A3CC5-9FF5-4748-AF04-E4A8A0459A6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59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48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7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Прослеживаемость – свойство эталона единицы величины,</a:t>
            </a:r>
            <a:r>
              <a:rPr lang="ru-RU" baseline="0" dirty="0"/>
              <a:t> средства измерений или результата измерений, заключающееся в документально подтвержденном установлении их связи с государственным первичным эталоном или национальным первичным эталоном иностранного государства соответствующей единицы величины посредством сличения эталонов единиц величин, поверки, калибровки средств измерений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A3CC5-9FF5-4748-AF04-E4A8A0459A6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28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7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17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35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80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75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01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43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70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01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12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358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45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614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033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49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265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50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450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5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510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52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228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53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95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54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889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55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020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56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185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57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879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58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265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59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101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60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762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61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7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515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62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249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63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348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64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636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65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02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19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58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Единство измерений – состояние измерений,</a:t>
            </a:r>
            <a:r>
              <a:rPr lang="ru-RU" baseline="0" dirty="0"/>
              <a:t> при котором их результаты выражены в допущенных к применению в Российской Федерации единицах величин, а показатели точности измерений не выходят за установленные границы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A3CC5-9FF5-4748-AF04-E4A8A0459A6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346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FD62-F398-4CC1-A1B3-0B836B66E666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2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68497/#dst100011" TargetMode="External"/><Relationship Id="rId2" Type="http://schemas.openxmlformats.org/officeDocument/2006/relationships/hyperlink" Target="http://www.consultant.ru/document/cons_doc_LAW_366150/d27e9aadc62a5ee8b9d0b9e82baaa71afad7c2ef/#dst10001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grpSp>
        <p:nvGrpSpPr>
          <p:cNvPr id="2" name="Diagram 6"/>
          <p:cNvGrpSpPr>
            <a:grpSpLocks noChangeAspect="1"/>
          </p:cNvGrpSpPr>
          <p:nvPr/>
        </p:nvGrpSpPr>
        <p:grpSpPr bwMode="auto">
          <a:xfrm>
            <a:off x="3771900" y="1600201"/>
            <a:ext cx="4038600" cy="4530725"/>
            <a:chOff x="1608" y="1008"/>
            <a:chExt cx="2544" cy="2854"/>
          </a:xfrm>
        </p:grpSpPr>
        <p:sp>
          <p:nvSpPr>
            <p:cNvPr id="3" name="_s1028"/>
            <p:cNvSpPr>
              <a:spLocks noChangeArrowheads="1"/>
            </p:cNvSpPr>
            <p:nvPr/>
          </p:nvSpPr>
          <p:spPr bwMode="auto">
            <a:xfrm flipV="1">
              <a:off x="2562" y="1333"/>
              <a:ext cx="636" cy="551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>
                  <a:latin typeface="Tahoma" panose="020B0604030504040204" pitchFamily="34" charset="0"/>
                </a:rPr>
                <a:t>1. Конституция РФ</a:t>
              </a:r>
            </a:p>
          </p:txBody>
        </p:sp>
        <p:sp>
          <p:nvSpPr>
            <p:cNvPr id="4" name="_s1029"/>
            <p:cNvSpPr>
              <a:spLocks noChangeArrowheads="1"/>
            </p:cNvSpPr>
            <p:nvPr/>
          </p:nvSpPr>
          <p:spPr bwMode="auto">
            <a:xfrm flipV="1">
              <a:off x="2244" y="1884"/>
              <a:ext cx="1272" cy="55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>
                  <a:latin typeface="Tahoma" panose="020B0604030504040204" pitchFamily="34" charset="0"/>
                </a:rPr>
                <a:t>2.Закон №102-ФЗ «Об обеспечении 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>
                  <a:latin typeface="Tahoma" panose="020B0604030504040204" pitchFamily="34" charset="0"/>
                </a:rPr>
                <a:t>единства измерений»</a:t>
              </a:r>
            </a:p>
          </p:txBody>
        </p:sp>
        <p:sp>
          <p:nvSpPr>
            <p:cNvPr id="6" name="_s1030"/>
            <p:cNvSpPr>
              <a:spLocks noChangeArrowheads="1"/>
            </p:cNvSpPr>
            <p:nvPr/>
          </p:nvSpPr>
          <p:spPr bwMode="auto">
            <a:xfrm flipV="1">
              <a:off x="1926" y="2435"/>
              <a:ext cx="1908" cy="550"/>
            </a:xfrm>
            <a:custGeom>
              <a:avLst/>
              <a:gdLst>
                <a:gd name="G0" fmla="+- 3600 0 0"/>
                <a:gd name="G1" fmla="+- 21600 0 3600"/>
                <a:gd name="G2" fmla="*/ 3600 1 2"/>
                <a:gd name="G3" fmla="+- 21600 0 G2"/>
                <a:gd name="G4" fmla="+/ 3600 21600 2"/>
                <a:gd name="G5" fmla="+/ G1 0 2"/>
                <a:gd name="G6" fmla="*/ 21600 21600 3600"/>
                <a:gd name="G7" fmla="*/ G6 1 2"/>
                <a:gd name="G8" fmla="+- 21600 0 G7"/>
                <a:gd name="G9" fmla="*/ 21600 1 2"/>
                <a:gd name="G10" fmla="+- 3600 0 G9"/>
                <a:gd name="G11" fmla="?: G10 G8 0"/>
                <a:gd name="G12" fmla="?: G10 G7 21600"/>
                <a:gd name="T0" fmla="*/ 19800 w 21600"/>
                <a:gd name="T1" fmla="*/ 10800 h 21600"/>
                <a:gd name="T2" fmla="*/ 10800 w 21600"/>
                <a:gd name="T3" fmla="*/ 21600 h 21600"/>
                <a:gd name="T4" fmla="*/ 1800 w 21600"/>
                <a:gd name="T5" fmla="*/ 10800 h 21600"/>
                <a:gd name="T6" fmla="*/ 10800 w 21600"/>
                <a:gd name="T7" fmla="*/ 0 h 21600"/>
                <a:gd name="T8" fmla="*/ 3600 w 21600"/>
                <a:gd name="T9" fmla="*/ 3600 h 21600"/>
                <a:gd name="T10" fmla="*/ 18000 w 21600"/>
                <a:gd name="T11" fmla="*/ 18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>
                  <a:latin typeface="Tahoma" panose="020B0604030504040204" pitchFamily="34" charset="0"/>
                </a:rPr>
                <a:t>3. Федеральные законы, постановления 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>
                  <a:latin typeface="Tahoma" panose="020B0604030504040204" pitchFamily="34" charset="0"/>
                </a:rPr>
                <a:t>Правительства,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>
                  <a:latin typeface="Tahoma" panose="020B0604030504040204" pitchFamily="34" charset="0"/>
                </a:rPr>
                <a:t> Указы президента</a:t>
              </a:r>
            </a:p>
          </p:txBody>
        </p:sp>
        <p:sp>
          <p:nvSpPr>
            <p:cNvPr id="9" name="_s1031"/>
            <p:cNvSpPr>
              <a:spLocks noChangeArrowheads="1"/>
            </p:cNvSpPr>
            <p:nvPr/>
          </p:nvSpPr>
          <p:spPr bwMode="auto">
            <a:xfrm flipV="1">
              <a:off x="1608" y="2985"/>
              <a:ext cx="2544" cy="551"/>
            </a:xfrm>
            <a:custGeom>
              <a:avLst/>
              <a:gdLst>
                <a:gd name="G0" fmla="+- 2700 0 0"/>
                <a:gd name="G1" fmla="+- 21600 0 2700"/>
                <a:gd name="G2" fmla="*/ 2700 1 2"/>
                <a:gd name="G3" fmla="+- 21600 0 G2"/>
                <a:gd name="G4" fmla="+/ 2700 21600 2"/>
                <a:gd name="G5" fmla="+/ G1 0 2"/>
                <a:gd name="G6" fmla="*/ 21600 21600 2700"/>
                <a:gd name="G7" fmla="*/ G6 1 2"/>
                <a:gd name="G8" fmla="+- 21600 0 G7"/>
                <a:gd name="G9" fmla="*/ 21600 1 2"/>
                <a:gd name="G10" fmla="+- 2700 0 G9"/>
                <a:gd name="G11" fmla="?: G10 G8 0"/>
                <a:gd name="G12" fmla="?: G10 G7 21600"/>
                <a:gd name="T0" fmla="*/ 20250 w 21600"/>
                <a:gd name="T1" fmla="*/ 10800 h 21600"/>
                <a:gd name="T2" fmla="*/ 10800 w 21600"/>
                <a:gd name="T3" fmla="*/ 21600 h 21600"/>
                <a:gd name="T4" fmla="*/ 1350 w 21600"/>
                <a:gd name="T5" fmla="*/ 10800 h 21600"/>
                <a:gd name="T6" fmla="*/ 10800 w 21600"/>
                <a:gd name="T7" fmla="*/ 0 h 21600"/>
                <a:gd name="T8" fmla="*/ 3150 w 21600"/>
                <a:gd name="T9" fmla="*/ 3150 h 21600"/>
                <a:gd name="T10" fmla="*/ 18450 w 21600"/>
                <a:gd name="T11" fmla="*/ 18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700" y="21600"/>
                  </a:lnTo>
                  <a:lnTo>
                    <a:pt x="189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>
                  <a:latin typeface="Tahoma" panose="020B0604030504040204" pitchFamily="34" charset="0"/>
                </a:rPr>
                <a:t>4. Национальные стандарты, правила, 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>
                  <a:latin typeface="Tahoma" panose="020B0604030504040204" pitchFamily="34" charset="0"/>
                </a:rPr>
                <a:t>рекомендации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>
                  <a:latin typeface="Tahoma" panose="020B0604030504040204" pitchFamily="34" charset="0"/>
                </a:rPr>
                <a:t>и другие нормативные документы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4115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953631"/>
            <a:ext cx="10420157" cy="893275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2"/>
                </a:solidFill>
              </a:rPr>
              <a:t>Статья 1. Цели</a:t>
            </a:r>
            <a:r>
              <a:rPr lang="ru-RU" sz="4000" dirty="0"/>
              <a:t> </a:t>
            </a:r>
            <a:r>
              <a:rPr lang="ru-RU" sz="4000" dirty="0">
                <a:solidFill>
                  <a:schemeClr val="accent2"/>
                </a:solidFill>
              </a:rPr>
              <a:t>и сфера действия 102-ФЗ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976811" cy="3880773"/>
          </a:xfrm>
        </p:spPr>
        <p:txBody>
          <a:bodyPr>
            <a:normAutofit lnSpcReduction="10000"/>
          </a:bodyPr>
          <a:lstStyle/>
          <a:p>
            <a:r>
              <a:rPr lang="ru-RU" sz="3400" dirty="0">
                <a:solidFill>
                  <a:schemeClr val="tx1"/>
                </a:solidFill>
              </a:rPr>
              <a:t>Установление правовых основ обеспечения единства измерений в РФ</a:t>
            </a:r>
          </a:p>
          <a:p>
            <a:r>
              <a:rPr lang="ru-RU" sz="3400" dirty="0">
                <a:solidFill>
                  <a:schemeClr val="tx1"/>
                </a:solidFill>
              </a:rPr>
              <a:t>Защита от отрицательных последствий недостоверных результатов измерений</a:t>
            </a:r>
          </a:p>
          <a:p>
            <a:r>
              <a:rPr lang="ru-RU" sz="3400" dirty="0">
                <a:solidFill>
                  <a:schemeClr val="tx1"/>
                </a:solidFill>
              </a:rPr>
              <a:t>Обеспечение потребности  в получении объективных, достоверных и сопоставимых результатов измерений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433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467" y="1966933"/>
            <a:ext cx="10424006" cy="4281467"/>
          </a:xfrm>
        </p:spPr>
        <p:txBody>
          <a:bodyPr>
            <a:noAutofit/>
          </a:bodyPr>
          <a:lstStyle/>
          <a:p>
            <a:r>
              <a:rPr lang="ru-RU" sz="3400" dirty="0">
                <a:solidFill>
                  <a:prstClr val="black"/>
                </a:solidFill>
                <a:latin typeface="Trebuchet MS" panose="020B0603020202020204" pitchFamily="34" charset="0"/>
              </a:rPr>
              <a:t>распространяется на измерения,</a:t>
            </a:r>
            <a:r>
              <a:rPr lang="en-US" sz="34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ru-RU" sz="3400" dirty="0">
                <a:solidFill>
                  <a:prstClr val="black"/>
                </a:solidFill>
                <a:latin typeface="Trebuchet MS" panose="020B0603020202020204" pitchFamily="34" charset="0"/>
              </a:rPr>
              <a:t>к которым установлены  </a:t>
            </a:r>
            <a:r>
              <a:rPr lang="ru-RU" sz="3400" dirty="0">
                <a:solidFill>
                  <a:schemeClr val="accent2"/>
                </a:solidFill>
                <a:latin typeface="Trebuchet MS" panose="020B0603020202020204" pitchFamily="34" charset="0"/>
              </a:rPr>
              <a:t>обязательные метрологические требования </a:t>
            </a:r>
            <a:r>
              <a:rPr lang="ru-RU" sz="3400" dirty="0">
                <a:solidFill>
                  <a:prstClr val="black"/>
                </a:solidFill>
                <a:latin typeface="Trebuchet MS" panose="020B0603020202020204" pitchFamily="34" charset="0"/>
              </a:rPr>
              <a:t>и которые выполняются при</a:t>
            </a:r>
            <a:r>
              <a:rPr lang="ru-RU" sz="3400" dirty="0">
                <a:solidFill>
                  <a:schemeClr val="tx1"/>
                </a:solidFill>
                <a:latin typeface="Trebuchet MS" panose="020B0603020202020204" pitchFamily="34" charset="0"/>
              </a:rPr>
              <a:t>:</a:t>
            </a:r>
            <a:br>
              <a:rPr lang="en-US" sz="3400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br>
              <a:rPr lang="en-US" sz="800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осуществлении деятельности в области здравоохранения;</a:t>
            </a:r>
            <a:b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осуществлении ветеринарной деятельности;</a:t>
            </a:r>
            <a:b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осуществлении деятельности в области охраны окружающей среды;</a:t>
            </a:r>
            <a:b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осуществлении деятельности в области гражданской обороны, защиты населения и территорий от чрезвычайных ситуаций природного и техногенного характера, обеспечения пожарной безопасности, безопасности людей на водных объектах;</a:t>
            </a:r>
            <a:br>
              <a:rPr lang="ru-RU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ru-RU" sz="34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ru-RU" sz="3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70467" y="417951"/>
            <a:ext cx="10133061" cy="15489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>
                <a:solidFill>
                  <a:schemeClr val="accent2"/>
                </a:solidFill>
              </a:rPr>
              <a:t>Сфера государственного регулирования обеспечения единства измерений</a:t>
            </a:r>
          </a:p>
        </p:txBody>
      </p:sp>
    </p:spTree>
    <p:extLst>
      <p:ext uri="{BB962C8B-B14F-4D97-AF65-F5344CB8AC3E}">
        <p14:creationId xmlns:p14="http://schemas.microsoft.com/office/powerpoint/2010/main" val="3802188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57200"/>
            <a:ext cx="8856133" cy="1143000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690"/>
            <a:ext cx="10655684" cy="642850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6) осуществлении производственного контроля за соблюдением установленных законодательством Российской Федерации требований промышленной безопасности к эксплуатации опасного производственного объекта;</a:t>
            </a:r>
          </a:p>
          <a:p>
            <a:r>
              <a:rPr lang="ru-RU" sz="2400" dirty="0">
                <a:solidFill>
                  <a:schemeClr val="tx1"/>
                </a:solidFill>
              </a:rPr>
              <a:t>7) осуществлении торговли, выполнении работ по расфасовке товаров;</a:t>
            </a:r>
          </a:p>
          <a:p>
            <a:r>
              <a:rPr lang="ru-RU" sz="2400" dirty="0">
                <a:solidFill>
                  <a:schemeClr val="tx1"/>
                </a:solidFill>
              </a:rPr>
              <a:t>8) </a:t>
            </a:r>
            <a:r>
              <a:rPr lang="ru-RU" sz="2400" dirty="0">
                <a:solidFill>
                  <a:schemeClr val="accent2"/>
                </a:solidFill>
              </a:rPr>
              <a:t>выполнении государственных учетных операций и учете количества энергетических ресурсов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</a:p>
          <a:p>
            <a:r>
              <a:rPr lang="ru-RU" sz="2400" dirty="0">
                <a:solidFill>
                  <a:schemeClr val="tx1"/>
                </a:solidFill>
              </a:rPr>
              <a:t>10) осуществлении деятельности в области обороны и безопасности государства;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14) выполнении работ по оценке соответствия продукции и иных объектов обязательным требованиям в соответствии с законодательством Российской Федерации о техническом регулировании;</a:t>
            </a:r>
          </a:p>
          <a:p>
            <a:r>
              <a:rPr lang="ru-RU" sz="2400" dirty="0">
                <a:solidFill>
                  <a:schemeClr val="tx1"/>
                </a:solidFill>
              </a:rPr>
              <a:t>19) обеспечении безопасности дорожного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486025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57200"/>
            <a:ext cx="8856133" cy="1143000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690"/>
            <a:ext cx="10655684" cy="64285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sz="3200" dirty="0"/>
              <a:t>Статья 5 Федерального закона №102-ФЗ</a:t>
            </a:r>
          </a:p>
          <a:p>
            <a:pPr marL="0" indent="0" algn="just">
              <a:buNone/>
            </a:pPr>
            <a:r>
              <a:rPr lang="ru-RU" sz="2400" dirty="0"/>
              <a:t>5. Правительством Российской Федерации в целях, предусмотренных </a:t>
            </a:r>
            <a:r>
              <a:rPr lang="ru-RU" sz="2400" dirty="0">
                <a:hlinkClick r:id="rId2"/>
              </a:rPr>
              <a:t>частью 1 статьи 1</a:t>
            </a:r>
            <a:r>
              <a:rPr lang="ru-RU" sz="2400" dirty="0"/>
              <a:t> настоящего Федерального закона, устанавливается </a:t>
            </a:r>
            <a:r>
              <a:rPr lang="ru-RU" sz="2400" dirty="0">
                <a:hlinkClick r:id="rId3"/>
              </a:rPr>
              <a:t>перечень</a:t>
            </a:r>
            <a:r>
              <a:rPr lang="ru-RU" sz="2400" dirty="0"/>
              <a:t> измерений, относящихся к сфере государственного регулирования обеспечения единства измерений и выполняемых при осуществлении деятельности в областях, с указанием обязательных метрологических требований к измерениям, в том числе показателей точности измерений.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41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57200"/>
            <a:ext cx="8856133" cy="1143000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690"/>
            <a:ext cx="10655684" cy="64285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Правительством Российской Федерации в целях, предусмотренных частью 1 статьи 1 настоящего Федерального закона, устанавливается перечень измерений, относящихся к сфере государственного регулирования обеспечения единства измерений </a:t>
            </a:r>
          </a:p>
          <a:p>
            <a:pPr marL="0" indent="0" algn="ctr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16 ноября 2020 г. N 1847 "Об утверждении перечня измерений, относящихся к сфере государственного регулирования обеспечения единства измерений«</a:t>
            </a: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(смотрим документ)</a:t>
            </a:r>
          </a:p>
          <a:p>
            <a:pPr marL="0" indent="0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0235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25923"/>
            <a:ext cx="9672011" cy="82084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2"/>
                </a:solidFill>
              </a:rPr>
              <a:t>Основные требования к измерениям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2117046"/>
            <a:ext cx="9672010" cy="3616097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СИ должны быть утвержденного типа</a:t>
            </a:r>
          </a:p>
          <a:p>
            <a:r>
              <a:rPr lang="ru-RU" sz="4000" dirty="0">
                <a:solidFill>
                  <a:schemeClr val="tx1"/>
                </a:solidFill>
              </a:rPr>
              <a:t>СИ должны быть </a:t>
            </a:r>
            <a:r>
              <a:rPr lang="ru-RU" sz="4000" dirty="0" err="1">
                <a:solidFill>
                  <a:schemeClr val="tx1"/>
                </a:solidFill>
              </a:rPr>
              <a:t>поверены</a:t>
            </a:r>
            <a:endParaRPr lang="ru-RU" sz="4000" dirty="0">
              <a:solidFill>
                <a:schemeClr val="tx1"/>
              </a:solidFill>
            </a:endParaRPr>
          </a:p>
          <a:p>
            <a:r>
              <a:rPr lang="ru-RU" sz="4000" dirty="0">
                <a:solidFill>
                  <a:schemeClr val="tx1"/>
                </a:solidFill>
              </a:rPr>
              <a:t>Методики измерений должны быть аттестованы</a:t>
            </a:r>
          </a:p>
          <a:p>
            <a:pPr marL="0" indent="0" algn="r">
              <a:buNone/>
            </a:pPr>
            <a:r>
              <a:rPr lang="ru-RU" sz="3500" dirty="0">
                <a:solidFill>
                  <a:schemeClr val="tx1"/>
                </a:solidFill>
              </a:rPr>
              <a:t>Статья 5</a:t>
            </a:r>
            <a:r>
              <a:rPr lang="en-US" sz="3500" dirty="0">
                <a:solidFill>
                  <a:schemeClr val="tx1"/>
                </a:solidFill>
              </a:rPr>
              <a:t> 102-</a:t>
            </a:r>
            <a:r>
              <a:rPr lang="ru-RU" sz="3500" dirty="0">
                <a:solidFill>
                  <a:schemeClr val="tx1"/>
                </a:solidFill>
              </a:rPr>
              <a:t>ФЗ.</a:t>
            </a:r>
            <a:br>
              <a:rPr lang="ru-RU" sz="4000" dirty="0">
                <a:solidFill>
                  <a:schemeClr val="accent2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75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57200"/>
            <a:ext cx="8856133" cy="1143000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690"/>
            <a:ext cx="10655684" cy="64285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Формы государственного регулирования в области обеспечения единства измерений </a:t>
            </a:r>
          </a:p>
          <a:p>
            <a:r>
              <a:rPr lang="ru-RU" sz="2200" dirty="0"/>
              <a:t>1) утверждение типа стандартных образцов или типа средств измерений;</a:t>
            </a:r>
          </a:p>
          <a:p>
            <a:r>
              <a:rPr lang="ru-RU" sz="2200" dirty="0"/>
              <a:t>2) поверка средств измерений;</a:t>
            </a:r>
          </a:p>
          <a:p>
            <a:r>
              <a:rPr lang="ru-RU" sz="2200" dirty="0"/>
              <a:t>3) метрологическая экспертиза;</a:t>
            </a:r>
          </a:p>
          <a:p>
            <a:r>
              <a:rPr lang="ru-RU" sz="2200" dirty="0"/>
              <a:t>4) федеральный государственный метрологический надзор;</a:t>
            </a:r>
          </a:p>
          <a:p>
            <a:r>
              <a:rPr lang="ru-RU" sz="2200" dirty="0"/>
              <a:t>5) аттестация методик (методов) измерений;</a:t>
            </a:r>
          </a:p>
          <a:p>
            <a:r>
              <a:rPr lang="ru-RU" sz="2200" dirty="0"/>
              <a:t>6) аккредитация юридических лиц и индивидуальных предпринимателей на выполнение работ и (или) оказание услуг в области обеспечения единства измерений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60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5580" cy="1320800"/>
          </a:xfrm>
        </p:spPr>
        <p:txBody>
          <a:bodyPr/>
          <a:lstStyle/>
          <a:p>
            <a:r>
              <a:rPr lang="ru-RU" sz="4000" dirty="0">
                <a:solidFill>
                  <a:schemeClr val="accent2"/>
                </a:solidFill>
              </a:rPr>
              <a:t>Утверждение</a:t>
            </a:r>
            <a:r>
              <a:rPr lang="ru-RU" dirty="0"/>
              <a:t> </a:t>
            </a:r>
            <a:r>
              <a:rPr lang="ru-RU" sz="4000" dirty="0">
                <a:solidFill>
                  <a:schemeClr val="accent2"/>
                </a:solidFill>
              </a:rPr>
              <a:t>типа средств измерений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706" y="1609046"/>
            <a:ext cx="9526208" cy="451598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Документальное оформленное в установленном порядке решение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о признании соответствия типа СИ метрологическим и техническим требованиям (характеристикам) на основании результатов испытаний в целях утверждения типа</a:t>
            </a:r>
          </a:p>
        </p:txBody>
      </p:sp>
    </p:spTree>
    <p:extLst>
      <p:ext uri="{BB962C8B-B14F-4D97-AF65-F5344CB8AC3E}">
        <p14:creationId xmlns:p14="http://schemas.microsoft.com/office/powerpoint/2010/main" val="119122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57200"/>
            <a:ext cx="8856133" cy="1143000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690"/>
            <a:ext cx="10655684" cy="64285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Приказ Министерства промышленности и торговли Российской Федерации от 28.08.2020 № 2905 «Об утверждении порядка проведения испытаний стандартных образцов или средств измерений в целях утверждения типа, порядка утверждения типа стандартных образцов или типа средств измерений, внесения изменений в сведения о них, порядка выдачи сертификатов об утверждении типа стандартных образцов или типа средств измерений, формы сертификатов об утверждении типа стандартных образцов или типа средств измерений, требований к знакам утверждения типа стандартных образцов или типа средств измерений и порядка их нанесения»</a:t>
            </a:r>
          </a:p>
          <a:p>
            <a:pPr marL="0" indent="0" algn="ctr">
              <a:buNone/>
            </a:pPr>
            <a:endParaRPr lang="ru-RU" sz="2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/>
              <a:t>ПРИКАЗ Минпромторга РФ от 28.10.2020 N 2907</a:t>
            </a:r>
            <a:br>
              <a:rPr lang="ru-RU" sz="2400" dirty="0"/>
            </a:br>
            <a:r>
              <a:rPr lang="ru-RU" b="1" dirty="0"/>
              <a:t>"ОБ УТВЕРЖДЕНИИ ПОРЯДКА УСТАНОВЛЕНИЯ И ИЗМЕНЕНИЯ ИНТЕРВАЛА МЕЖДУ ПОВЕРКАМИ СРЕДСТВ ИЗМЕРЕНИЙ, ПОРЯДКА УСТАНОВЛЕНИЯ, ОТМЕНЫ МЕТОДИК ПОВЕРКИ И ВНЕСЕНИЯ ИЗМЕНЕНИЙ В НИХ, ТРЕБОВАНИЙ К МЕТОДИКАМ ПОВЕРКИ СРЕДСТВ ИЗМЕРЕНИЙ"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70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nstanta-msk.ru/images/all/15/7/big/img_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t="1465" r="958" b="1397"/>
          <a:stretch/>
        </p:blipFill>
        <p:spPr bwMode="auto">
          <a:xfrm>
            <a:off x="5893878" y="0"/>
            <a:ext cx="4658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2192" y="1434875"/>
            <a:ext cx="5520265" cy="4515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</a:rPr>
              <a:t>Утверждение типа СИ удостоверяется записью в Федеральном информационном фонде по обеспечению единства измерений и по заявлению Свидетельством (Сертификатом) об утверждении типа СИ, выдаваемым Росстандартом</a:t>
            </a:r>
          </a:p>
        </p:txBody>
      </p:sp>
    </p:spTree>
    <p:extLst>
      <p:ext uri="{BB962C8B-B14F-4D97-AF65-F5344CB8AC3E}">
        <p14:creationId xmlns:p14="http://schemas.microsoft.com/office/powerpoint/2010/main" val="29213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6682447"/>
            <a:ext cx="9906000" cy="1755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942" y="1557508"/>
            <a:ext cx="11732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1418" y="833762"/>
            <a:ext cx="6301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endParaRPr lang="ru-RU" sz="1400" dirty="0">
              <a:latin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81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880" y="2736069"/>
            <a:ext cx="9394921" cy="286116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показатели точности,</a:t>
            </a:r>
          </a:p>
          <a:p>
            <a:r>
              <a:rPr lang="ru-RU" sz="3600" dirty="0" err="1">
                <a:solidFill>
                  <a:schemeClr val="tx1"/>
                </a:solidFill>
              </a:rPr>
              <a:t>межповерочный</a:t>
            </a:r>
            <a:r>
              <a:rPr lang="ru-RU" sz="3600" dirty="0">
                <a:solidFill>
                  <a:schemeClr val="tx1"/>
                </a:solidFill>
              </a:rPr>
              <a:t> интервал, </a:t>
            </a:r>
          </a:p>
          <a:p>
            <a:r>
              <a:rPr lang="ru-RU" sz="3600" dirty="0">
                <a:solidFill>
                  <a:schemeClr val="tx1"/>
                </a:solidFill>
              </a:rPr>
              <a:t>методика поверки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15880" y="925922"/>
            <a:ext cx="10129211" cy="1415495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2"/>
                </a:solidFill>
              </a:rPr>
              <a:t>Статья </a:t>
            </a:r>
            <a:r>
              <a:rPr lang="en-US" sz="4000" dirty="0">
                <a:solidFill>
                  <a:schemeClr val="accent2"/>
                </a:solidFill>
              </a:rPr>
              <a:t>12. </a:t>
            </a:r>
            <a:r>
              <a:rPr lang="ru-RU" sz="4000" dirty="0">
                <a:solidFill>
                  <a:schemeClr val="accent2"/>
                </a:solidFill>
              </a:rPr>
              <a:t>При утверждении типа СИ устанавливаются:</a:t>
            </a:r>
          </a:p>
        </p:txBody>
      </p:sp>
    </p:spTree>
    <p:extLst>
      <p:ext uri="{BB962C8B-B14F-4D97-AF65-F5344CB8AC3E}">
        <p14:creationId xmlns:p14="http://schemas.microsoft.com/office/powerpoint/2010/main" val="869467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666" t="18802" r="34787" b="8334"/>
          <a:stretch/>
        </p:blipFill>
        <p:spPr>
          <a:xfrm>
            <a:off x="730553" y="53008"/>
            <a:ext cx="4908247" cy="6804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343" t="17610" r="33927" b="8873"/>
          <a:stretch/>
        </p:blipFill>
        <p:spPr>
          <a:xfrm>
            <a:off x="5785394" y="59077"/>
            <a:ext cx="5050246" cy="679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32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420" y="1202646"/>
            <a:ext cx="9061752" cy="4632097"/>
          </a:xfrm>
        </p:spPr>
        <p:txBody>
          <a:bodyPr>
            <a:normAutofit lnSpcReduction="10000"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Испытания СИ в целях утверждения типа проводятся юридическими лицами, </a:t>
            </a:r>
            <a:r>
              <a:rPr lang="ru-RU" sz="4000" dirty="0">
                <a:solidFill>
                  <a:schemeClr val="accent2"/>
                </a:solidFill>
              </a:rPr>
              <a:t>аккредитованными в национальной системе аккредитации на выполнение испытаний в целях утверждения типа.</a:t>
            </a:r>
          </a:p>
          <a:p>
            <a:pPr marL="0" indent="0" algn="r">
              <a:buNone/>
            </a:pPr>
            <a:r>
              <a:rPr lang="ru-RU" sz="3200" dirty="0">
                <a:solidFill>
                  <a:schemeClr val="tx1"/>
                </a:solidFill>
              </a:rPr>
              <a:t>Часть 5 статьи 12 102-ФЗ</a:t>
            </a:r>
          </a:p>
        </p:txBody>
      </p:sp>
    </p:spTree>
    <p:extLst>
      <p:ext uri="{BB962C8B-B14F-4D97-AF65-F5344CB8AC3E}">
        <p14:creationId xmlns:p14="http://schemas.microsoft.com/office/powerpoint/2010/main" val="1454399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7226" y="2355142"/>
            <a:ext cx="89545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dirty="0">
                <a:latin typeface="Times New Roman" panose="02020603050405020304" pitchFamily="18" charset="0"/>
              </a:rPr>
              <a:t>Утверждение типа стандартных образцов или типа средств измерений подтверждается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включением сведений об утвержденных типе</a:t>
            </a:r>
            <a:r>
              <a:rPr lang="ru-RU" dirty="0">
                <a:latin typeface="Times New Roman" panose="02020603050405020304" pitchFamily="18" charset="0"/>
              </a:rPr>
              <a:t> стандартных образцов или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типе</a:t>
            </a:r>
            <a:r>
              <a:rPr lang="ru-RU" dirty="0">
                <a:latin typeface="Times New Roman" panose="02020603050405020304" pitchFamily="18" charset="0"/>
              </a:rPr>
              <a:t> средств измерений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в Федеральный информационный фонд по обеспечению единства измерений</a:t>
            </a:r>
            <a:r>
              <a:rPr lang="ru-RU" dirty="0">
                <a:latin typeface="Times New Roman" panose="02020603050405020304" pitchFamily="18" charset="0"/>
              </a:rPr>
              <a:t>. Федеральным органом исполнительной власти, осуществляющим функции по оказанию государственных услуг и управлению государственным имуществом в области обеспечения единства измерений,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по заявлению</a:t>
            </a:r>
            <a:r>
              <a:rPr lang="ru-RU" dirty="0">
                <a:latin typeface="Times New Roman" panose="02020603050405020304" pitchFamily="18" charset="0"/>
              </a:rPr>
              <a:t> юридического лица или индивидуального предпринимателя, осуществляющих разработку, выпуск из производства, ввоз на территорию Российской Федерации, продажу и применение на территории Российской Федерации стандартных образцов или средств измерений,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выдается сертификат об утверждении типа стандартного образца или типа средства измерений.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endParaRPr lang="ru-RU" sz="1400" dirty="0">
              <a:latin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5812" y="1162211"/>
            <a:ext cx="6301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dirty="0">
                <a:latin typeface="Times New Roman" panose="02020603050405020304" pitchFamily="18" charset="0"/>
              </a:rPr>
              <a:t>Изменения, вступающие в силу </a:t>
            </a:r>
            <a:r>
              <a:rPr lang="ru-RU" b="1" dirty="0">
                <a:latin typeface="Times New Roman" panose="02020603050405020304" pitchFamily="18" charset="0"/>
              </a:rPr>
              <a:t>с 24.09.2020 </a:t>
            </a:r>
            <a:r>
              <a:rPr lang="ru-RU" dirty="0">
                <a:latin typeface="Times New Roman" panose="02020603050405020304" pitchFamily="18" charset="0"/>
              </a:rPr>
              <a:t>г. в Федеральный закон №102-ФЗ «Об обеспечении единства измерений</a:t>
            </a:r>
            <a:endParaRPr lang="ru-RU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36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4172" y="833762"/>
            <a:ext cx="924285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Фонд образуют следующие документы и сведения: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Нормативные правовые акты РФ, содержащие  требования к измерениям, стандартным образцам и СИ;</a:t>
            </a:r>
          </a:p>
          <a:p>
            <a:pPr marL="285750" indent="-285750">
              <a:buFontTx/>
              <a:buChar char="-"/>
            </a:pPr>
            <a:r>
              <a:rPr lang="ru-RU" dirty="0"/>
              <a:t> нормативные документы в области обеспечения единства измерений;</a:t>
            </a:r>
          </a:p>
          <a:p>
            <a:pPr marL="285750" indent="-285750">
              <a:buFontTx/>
              <a:buChar char="-"/>
            </a:pPr>
            <a:r>
              <a:rPr lang="ru-RU" dirty="0"/>
              <a:t>Информационные базы данных, включающие в том числе сведения по справочным данным о физических константах и свойствах веществ и материалов, сведения о результатах мониторинга состояния системы обеспечения единства измерений, прогнозирования измерительных потребностей экономики и общества;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Международные документы в области обеспечения единства измерений;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Международные договоры РФ в области обеспечения единства измерений;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Сведения об аттестованных первичных референтных методиках (методах) измерений, референтных методиках (методах) измерений и методиках (методах) измерений;</a:t>
            </a:r>
          </a:p>
          <a:p>
            <a:pPr marL="285750" indent="-285750">
              <a:buFontTx/>
              <a:buChar char="-"/>
            </a:pPr>
            <a:r>
              <a:rPr lang="ru-RU" dirty="0"/>
              <a:t>Единый перечень измерений, относящийся к сфере государственного регулирования обеспечения единства измерений;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Сведения о государственных эталонах единиц величин, применяемых в сфере государственного регулирования обеспечения единства измерений;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Сведения об утвержденных типах стандартных образцов;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Сведения об утвержденных типах средств измерений;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Сведения о результатах поверки средств измерений</a:t>
            </a:r>
          </a:p>
        </p:txBody>
      </p:sp>
    </p:spTree>
    <p:extLst>
      <p:ext uri="{BB962C8B-B14F-4D97-AF65-F5344CB8AC3E}">
        <p14:creationId xmlns:p14="http://schemas.microsoft.com/office/powerpoint/2010/main" val="582838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39377"/>
            <a:ext cx="9630448" cy="87556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2"/>
                </a:solidFill>
              </a:rPr>
              <a:t>Статья</a:t>
            </a:r>
            <a:r>
              <a:rPr lang="ru-RU" sz="4000" dirty="0"/>
              <a:t> </a:t>
            </a:r>
            <a:r>
              <a:rPr lang="ru-RU" sz="4000" dirty="0">
                <a:solidFill>
                  <a:schemeClr val="accent2"/>
                </a:solidFill>
              </a:rPr>
              <a:t>13. Поверка средств измерений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08189"/>
            <a:ext cx="9353357" cy="40601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900" dirty="0">
                <a:solidFill>
                  <a:schemeClr val="tx1"/>
                </a:solidFill>
              </a:rPr>
              <a:t>Средства измерений, предназначенные для применения в сфере государственного регулирования обеспечения единства измерений,</a:t>
            </a:r>
          </a:p>
          <a:p>
            <a:pPr marL="0" indent="0">
              <a:buNone/>
            </a:pPr>
            <a:r>
              <a:rPr lang="ru-RU" sz="3900" dirty="0">
                <a:solidFill>
                  <a:schemeClr val="tx1"/>
                </a:solidFill>
              </a:rPr>
              <a:t>до ввода в эксплуатацию, а также после ремонта подлежат </a:t>
            </a:r>
            <a:r>
              <a:rPr lang="ru-RU" sz="3900" dirty="0">
                <a:solidFill>
                  <a:schemeClr val="accent2"/>
                </a:solidFill>
              </a:rPr>
              <a:t>первичной поверке</a:t>
            </a:r>
            <a:r>
              <a:rPr lang="ru-RU" sz="3900" dirty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3900" dirty="0">
                <a:solidFill>
                  <a:schemeClr val="tx1"/>
                </a:solidFill>
              </a:rPr>
              <a:t>а в процессе эксплуатации - </a:t>
            </a:r>
            <a:r>
              <a:rPr lang="ru-RU" sz="3900" dirty="0">
                <a:solidFill>
                  <a:schemeClr val="accent2"/>
                </a:solidFill>
              </a:rPr>
              <a:t>периодической поверке</a:t>
            </a:r>
            <a:r>
              <a:rPr lang="ru-RU" sz="3900" dirty="0">
                <a:solidFill>
                  <a:schemeClr val="tx1"/>
                </a:solidFill>
              </a:rPr>
              <a:t>.</a:t>
            </a:r>
          </a:p>
          <a:p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048981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642" y="1204625"/>
            <a:ext cx="10655686" cy="472512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2"/>
                </a:solidFill>
              </a:rPr>
              <a:t>Применяющие</a:t>
            </a:r>
            <a:r>
              <a:rPr lang="ru-RU" sz="4000" dirty="0"/>
              <a:t> </a:t>
            </a:r>
            <a:r>
              <a:rPr lang="ru-RU" sz="4000" dirty="0">
                <a:solidFill>
                  <a:schemeClr val="tx1"/>
                </a:solidFill>
              </a:rPr>
              <a:t>средства измерений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в сфере государственного регулирования обеспечения единства измерений </a:t>
            </a:r>
            <a:br>
              <a:rPr lang="ru-RU" sz="4000" dirty="0"/>
            </a:br>
            <a:r>
              <a:rPr lang="ru-RU" sz="4000" dirty="0">
                <a:solidFill>
                  <a:schemeClr val="accent2"/>
                </a:solidFill>
              </a:rPr>
              <a:t>юридические лица и индивидуальные предприниматели обязаны своевременно </a:t>
            </a:r>
            <a:r>
              <a:rPr lang="ru-RU" sz="4000" dirty="0">
                <a:solidFill>
                  <a:schemeClr val="tx1"/>
                </a:solidFill>
              </a:rPr>
              <a:t>представлять эти средства измерений на поверку.</a:t>
            </a:r>
          </a:p>
        </p:txBody>
      </p:sp>
    </p:spTree>
    <p:extLst>
      <p:ext uri="{BB962C8B-B14F-4D97-AF65-F5344CB8AC3E}">
        <p14:creationId xmlns:p14="http://schemas.microsoft.com/office/powerpoint/2010/main" val="3236256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27301"/>
            <a:ext cx="9187102" cy="756299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4400" dirty="0">
                <a:solidFill>
                  <a:schemeClr val="accent2"/>
                </a:solidFill>
              </a:rPr>
              <a:t>Поверка</a:t>
            </a:r>
            <a:r>
              <a:rPr lang="ru-RU" sz="4400" dirty="0"/>
              <a:t> </a:t>
            </a:r>
            <a:r>
              <a:rPr lang="ru-RU" sz="4400" dirty="0">
                <a:solidFill>
                  <a:schemeClr val="accent2"/>
                </a:solidFill>
              </a:rPr>
              <a:t>средств</a:t>
            </a:r>
            <a:r>
              <a:rPr lang="ru-RU" sz="4400" dirty="0"/>
              <a:t> </a:t>
            </a:r>
            <a:r>
              <a:rPr lang="ru-RU" sz="4400" dirty="0">
                <a:solidFill>
                  <a:schemeClr val="accent2"/>
                </a:solidFill>
              </a:rPr>
              <a:t>измерений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52873"/>
            <a:ext cx="9838266" cy="2104101"/>
          </a:xfrm>
        </p:spPr>
        <p:txBody>
          <a:bodyPr>
            <a:normAutofit/>
          </a:bodyPr>
          <a:lstStyle/>
          <a:p>
            <a:r>
              <a:rPr lang="ru-RU" sz="3400" dirty="0">
                <a:solidFill>
                  <a:schemeClr val="tx1"/>
                </a:solidFill>
              </a:rPr>
              <a:t>совокупность операций, выполняемых в целях подтверждения соответствия средств измерений метрологическим требованиям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77335" y="3390720"/>
            <a:ext cx="9838265" cy="30654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Метрологические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требования</a:t>
            </a:r>
          </a:p>
          <a:p>
            <a:r>
              <a:rPr lang="ru-RU" sz="2800" dirty="0">
                <a:solidFill>
                  <a:schemeClr val="tx1"/>
                </a:solidFill>
              </a:rPr>
              <a:t> требования к влияющим на результат и показатели точности измерений </a:t>
            </a:r>
            <a:r>
              <a:rPr lang="ru-RU" sz="2800" dirty="0">
                <a:solidFill>
                  <a:schemeClr val="accent2"/>
                </a:solidFill>
              </a:rPr>
              <a:t>характеристикам (параметрам)</a:t>
            </a:r>
            <a:r>
              <a:rPr lang="ru-RU" sz="2800" dirty="0">
                <a:solidFill>
                  <a:schemeClr val="tx1"/>
                </a:solidFill>
              </a:rPr>
              <a:t> измерений, эталонов единиц величин, стандартных образцов, средств измерений, а также к </a:t>
            </a:r>
            <a:r>
              <a:rPr lang="ru-RU" sz="2800" dirty="0">
                <a:solidFill>
                  <a:schemeClr val="accent2"/>
                </a:solidFill>
              </a:rPr>
              <a:t>условиям</a:t>
            </a:r>
            <a:r>
              <a:rPr lang="ru-RU" sz="2800" dirty="0">
                <a:solidFill>
                  <a:schemeClr val="tx1"/>
                </a:solidFill>
              </a:rPr>
              <a:t>,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при которых эти характеристики (параметры) должны быть обеспечены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04844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225" y="1707031"/>
            <a:ext cx="10620684" cy="4388969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аккредитованные в соответствии с законодательством РФ об аккредитации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accent2"/>
                </a:solidFill>
              </a:rPr>
              <a:t>в национальной системе аккредитации</a:t>
            </a:r>
            <a:r>
              <a:rPr lang="ru-RU" sz="3600" dirty="0">
                <a:solidFill>
                  <a:schemeClr val="tx1"/>
                </a:solidFill>
              </a:rPr>
              <a:t> на проведение поверки средств измерений </a:t>
            </a:r>
            <a:r>
              <a:rPr lang="ru-RU" sz="3600" dirty="0">
                <a:solidFill>
                  <a:schemeClr val="accent2"/>
                </a:solidFill>
              </a:rPr>
              <a:t>юридические лица и индивидуальные предприниматели</a:t>
            </a:r>
            <a:r>
              <a:rPr lang="ru-RU" sz="3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2225" y="779701"/>
            <a:ext cx="10766521" cy="788784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4400" dirty="0">
                <a:solidFill>
                  <a:schemeClr val="accent2"/>
                </a:solidFill>
              </a:rPr>
              <a:t>Поверку</a:t>
            </a:r>
            <a:r>
              <a:rPr lang="ru-RU" sz="4400" dirty="0"/>
              <a:t> </a:t>
            </a:r>
            <a:r>
              <a:rPr lang="ru-RU" sz="4400" dirty="0">
                <a:solidFill>
                  <a:schemeClr val="accent2"/>
                </a:solidFill>
              </a:rPr>
              <a:t>средств</a:t>
            </a:r>
            <a:r>
              <a:rPr lang="ru-RU" sz="4400" dirty="0"/>
              <a:t> </a:t>
            </a:r>
            <a:r>
              <a:rPr lang="ru-RU" sz="4400" dirty="0">
                <a:solidFill>
                  <a:schemeClr val="accent2"/>
                </a:solidFill>
              </a:rPr>
              <a:t>измерений осуществляют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69543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7226" y="2355141"/>
            <a:ext cx="89545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поверки средств измерений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подтверждаются сведениями о результатах поверки средств измерений, включенными в Федеральный информационный фонд по обеспечению единства измерений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заявлению владельца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измерений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лица, представившего его на поверку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средство измерений наносится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поверки, и (или) выдается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поверке средства измерений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(или)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паспорт (формуляр)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измерений вносится запись о проведенной поверке, заверяемая подписью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поверителя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знаком поверки, с указанием даты поверки, или выдается извещение о непригодности к применению средства измерений.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5812" y="1162211"/>
            <a:ext cx="6301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dirty="0">
                <a:latin typeface="Times New Roman" panose="02020603050405020304" pitchFamily="18" charset="0"/>
              </a:rPr>
              <a:t>Изменения, вступающие в силу </a:t>
            </a:r>
            <a:r>
              <a:rPr lang="ru-RU" b="1" dirty="0">
                <a:latin typeface="Times New Roman" panose="02020603050405020304" pitchFamily="18" charset="0"/>
              </a:rPr>
              <a:t>с 24.09.2020 </a:t>
            </a:r>
            <a:r>
              <a:rPr lang="ru-RU" dirty="0">
                <a:latin typeface="Times New Roman" panose="02020603050405020304" pitchFamily="18" charset="0"/>
              </a:rPr>
              <a:t>г. в Федеральный закон №102-ФЗ «Об обеспечении единства измерений</a:t>
            </a:r>
            <a:endParaRPr lang="ru-RU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1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6682447"/>
            <a:ext cx="9906000" cy="1755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942" y="1557508"/>
            <a:ext cx="11732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1418" y="833762"/>
            <a:ext cx="6301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endParaRPr lang="ru-RU" sz="1400" dirty="0">
              <a:latin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21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8740" y="1162211"/>
            <a:ext cx="89545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Приказ Министерства промышленности и торговли Российской Федерации от 31.07.2020 № 2510 "Об утверждении порядка проведения поверки средств измерений, требований к знаку поверки и содержанию свидетельства о поверке"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555237" cy="13208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2"/>
                </a:solidFill>
              </a:rPr>
              <a:t>Аккредитация в области обеспечения единства измерений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77462"/>
            <a:ext cx="10627975" cy="4420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осуществляется в целях </a:t>
            </a:r>
            <a:r>
              <a:rPr lang="ru-RU" sz="3200" dirty="0">
                <a:solidFill>
                  <a:schemeClr val="accent2"/>
                </a:solidFill>
              </a:rPr>
              <a:t>официального признания компетентности </a:t>
            </a:r>
            <a:r>
              <a:rPr lang="ru-RU" sz="3200" dirty="0">
                <a:solidFill>
                  <a:schemeClr val="tx1"/>
                </a:solidFill>
              </a:rPr>
              <a:t>юридического лица или индивидуального предпринимателя выполнять работы и (или) оказывать услуги по обеспечению единства измерений:</a:t>
            </a:r>
          </a:p>
          <a:p>
            <a:r>
              <a:rPr lang="ru-RU" sz="3200" dirty="0">
                <a:solidFill>
                  <a:schemeClr val="tx1"/>
                </a:solidFill>
              </a:rPr>
              <a:t>1) аттестация методик (методов) измерений;</a:t>
            </a:r>
          </a:p>
          <a:p>
            <a:r>
              <a:rPr lang="ru-RU" sz="3200" dirty="0">
                <a:solidFill>
                  <a:schemeClr val="tx1"/>
                </a:solidFill>
              </a:rPr>
              <a:t>2) испытания стандартных образцов или средств измерений в целях утверждения типа;</a:t>
            </a:r>
          </a:p>
          <a:p>
            <a:r>
              <a:rPr lang="ru-RU" sz="3200" dirty="0">
                <a:solidFill>
                  <a:schemeClr val="tx1"/>
                </a:solidFill>
              </a:rPr>
              <a:t>3) поверка средств измерений;</a:t>
            </a:r>
          </a:p>
          <a:p>
            <a:r>
              <a:rPr lang="ru-RU" sz="3200" dirty="0">
                <a:solidFill>
                  <a:schemeClr val="tx1"/>
                </a:solidFill>
              </a:rPr>
              <a:t>4) обязательная метрологическая экспертиза</a:t>
            </a:r>
          </a:p>
          <a:p>
            <a:pPr marL="0" indent="0" algn="r">
              <a:buNone/>
            </a:pPr>
            <a:r>
              <a:rPr lang="ru-RU" sz="3200" dirty="0">
                <a:solidFill>
                  <a:schemeClr val="tx1"/>
                </a:solidFill>
              </a:rPr>
              <a:t>Глава 5 102-ФЗ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460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096" y="636735"/>
            <a:ext cx="10457102" cy="3683720"/>
          </a:xfrm>
        </p:spPr>
        <p:txBody>
          <a:bodyPr>
            <a:normAutofit lnSpcReduction="10000"/>
          </a:bodyPr>
          <a:lstStyle/>
          <a:p>
            <a:r>
              <a:rPr lang="ru-RU" sz="3400" dirty="0">
                <a:solidFill>
                  <a:schemeClr val="tx1"/>
                </a:solidFill>
              </a:rPr>
              <a:t>3. Правительством РФ установлен</a:t>
            </a:r>
            <a:br>
              <a:rPr lang="ru-RU" sz="3400" dirty="0">
                <a:solidFill>
                  <a:schemeClr val="tx1"/>
                </a:solidFill>
              </a:rPr>
            </a:br>
            <a:r>
              <a:rPr lang="ru-RU" sz="3400" dirty="0">
                <a:solidFill>
                  <a:schemeClr val="accent2"/>
                </a:solidFill>
              </a:rPr>
              <a:t>ПЕРЕЧЕНЬ средств измерений</a:t>
            </a:r>
            <a:r>
              <a:rPr lang="ru-RU" sz="3400" dirty="0">
                <a:solidFill>
                  <a:schemeClr val="tx1"/>
                </a:solidFill>
              </a:rPr>
              <a:t>, поверка которых осуществляется только аккредитованными в соответствии с законодательством Российской Федерации об аккредитации в национальной системе аккредитации </a:t>
            </a:r>
            <a:r>
              <a:rPr lang="ru-RU" sz="3400" dirty="0">
                <a:solidFill>
                  <a:schemeClr val="accent2"/>
                </a:solidFill>
              </a:rPr>
              <a:t>государственными региональными центрами метрологии</a:t>
            </a:r>
            <a:r>
              <a:rPr lang="ru-RU" sz="3400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68096" y="4307682"/>
            <a:ext cx="10969721" cy="185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chemeClr val="tx1"/>
                </a:solidFill>
              </a:rPr>
              <a:t>Постановление Правительства Российской Федерации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от 20 апреля 2010 г. № 250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(в ред. постановления Правительства от 28 декабря 2011г. №1185 и постановления Правительства от 8 декабря 2012г. №1270)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87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213" y="4564302"/>
            <a:ext cx="8596668" cy="779704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000" dirty="0">
                <a:solidFill>
                  <a:schemeClr val="accent2"/>
                </a:solidFill>
              </a:rPr>
              <a:t>Калибровка</a:t>
            </a:r>
            <a:r>
              <a:rPr lang="ru-RU" sz="3000" dirty="0"/>
              <a:t> </a:t>
            </a:r>
            <a:r>
              <a:rPr lang="ru-RU" sz="3000" dirty="0">
                <a:solidFill>
                  <a:schemeClr val="accent2"/>
                </a:solidFill>
              </a:rPr>
              <a:t>средств</a:t>
            </a:r>
            <a:r>
              <a:rPr lang="ru-RU" sz="3000" dirty="0"/>
              <a:t> </a:t>
            </a:r>
            <a:r>
              <a:rPr lang="ru-RU" sz="3000" dirty="0">
                <a:solidFill>
                  <a:schemeClr val="accent2"/>
                </a:solidFill>
              </a:rPr>
              <a:t>измерений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399" y="1624511"/>
            <a:ext cx="10635673" cy="2781234"/>
          </a:xfrm>
        </p:spPr>
        <p:txBody>
          <a:bodyPr>
            <a:normAutofit/>
          </a:bodyPr>
          <a:lstStyle/>
          <a:p>
            <a:r>
              <a:rPr lang="ru-RU" sz="3400" dirty="0">
                <a:solidFill>
                  <a:schemeClr val="tx1"/>
                </a:solidFill>
              </a:rPr>
              <a:t>Средства измерений, не предназначенные </a:t>
            </a:r>
            <a:br>
              <a:rPr lang="ru-RU" sz="3400" dirty="0">
                <a:solidFill>
                  <a:schemeClr val="tx1"/>
                </a:solidFill>
              </a:rPr>
            </a:br>
            <a:r>
              <a:rPr lang="ru-RU" sz="3400" dirty="0">
                <a:solidFill>
                  <a:schemeClr val="tx1"/>
                </a:solidFill>
              </a:rPr>
              <a:t>для применения в сфере государственного регулирования обеспечения единства измерений, могут в </a:t>
            </a:r>
            <a:r>
              <a:rPr lang="ru-RU" sz="3400" dirty="0">
                <a:solidFill>
                  <a:schemeClr val="accent2"/>
                </a:solidFill>
              </a:rPr>
              <a:t>добровольном порядке </a:t>
            </a:r>
            <a:r>
              <a:rPr lang="ru-RU" sz="3400" dirty="0">
                <a:solidFill>
                  <a:schemeClr val="tx1"/>
                </a:solidFill>
              </a:rPr>
              <a:t>подвергаться калибровке.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6399" y="769378"/>
            <a:ext cx="11023599" cy="8551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 </a:t>
            </a:r>
            <a:r>
              <a:rPr lang="ru-RU" sz="5300" dirty="0">
                <a:solidFill>
                  <a:schemeClr val="accent2"/>
                </a:solidFill>
              </a:rPr>
              <a:t>Статья 18. Калибровка</a:t>
            </a:r>
            <a:r>
              <a:rPr lang="ru-RU" sz="5300" dirty="0"/>
              <a:t> </a:t>
            </a:r>
            <a:r>
              <a:rPr lang="ru-RU" sz="5300" dirty="0">
                <a:solidFill>
                  <a:schemeClr val="accent2"/>
                </a:solidFill>
              </a:rPr>
              <a:t>средств</a:t>
            </a:r>
            <a:r>
              <a:rPr lang="ru-RU" sz="5300" dirty="0"/>
              <a:t> </a:t>
            </a:r>
            <a:r>
              <a:rPr lang="ru-RU" sz="5300" dirty="0">
                <a:solidFill>
                  <a:schemeClr val="accent2"/>
                </a:solidFill>
              </a:rPr>
              <a:t>измерений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17237" y="5260878"/>
            <a:ext cx="10524835" cy="1427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tx1"/>
                </a:solidFill>
              </a:rPr>
              <a:t>совокупность операций, выполняемых в целях определения </a:t>
            </a:r>
            <a:r>
              <a:rPr lang="ru-RU" sz="2800" dirty="0">
                <a:solidFill>
                  <a:schemeClr val="accent2"/>
                </a:solidFill>
              </a:rPr>
              <a:t>действительных значений </a:t>
            </a:r>
            <a:r>
              <a:rPr lang="ru-RU" sz="2800" dirty="0">
                <a:solidFill>
                  <a:schemeClr val="tx1"/>
                </a:solidFill>
              </a:rPr>
              <a:t>метрологических характеристик средств измерений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681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8765" y="280705"/>
            <a:ext cx="10284653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Результаты калибровки, выполненной юридическими лицами или индивидуальными предпринимателями, </a:t>
            </a:r>
            <a:r>
              <a:rPr lang="ru-RU" sz="3200" u="sng" dirty="0"/>
              <a:t>аккредитованными в национальной системе аккредитации</a:t>
            </a:r>
            <a:r>
              <a:rPr lang="ru-RU" sz="3200" dirty="0"/>
              <a:t>,</a:t>
            </a:r>
            <a:br>
              <a:rPr lang="ru-RU" sz="3200" dirty="0"/>
            </a:br>
            <a:r>
              <a:rPr lang="ru-RU" sz="3200" dirty="0">
                <a:solidFill>
                  <a:schemeClr val="accent2"/>
                </a:solidFill>
              </a:rPr>
              <a:t>могут быть использованы при поверке средств измерений </a:t>
            </a:r>
            <a:r>
              <a:rPr lang="ru-RU" sz="3200" dirty="0"/>
              <a:t>в сфере государственного регулирования обеспечения единства измерений. </a:t>
            </a:r>
          </a:p>
          <a:p>
            <a:endParaRPr lang="ru-RU" sz="900" dirty="0"/>
          </a:p>
          <a:p>
            <a:r>
              <a:rPr lang="ru-RU" sz="3200" dirty="0">
                <a:solidFill>
                  <a:schemeClr val="accent2"/>
                </a:solidFill>
              </a:rPr>
              <a:t>Порядок признания результатов калибровки </a:t>
            </a:r>
            <a:r>
              <a:rPr lang="ru-RU" sz="3200" dirty="0"/>
              <a:t>при поверке средств измерений </a:t>
            </a:r>
            <a:r>
              <a:rPr lang="ru-RU" sz="3200" dirty="0">
                <a:solidFill>
                  <a:schemeClr val="accent2"/>
                </a:solidFill>
              </a:rPr>
              <a:t>и требования к содержанию сертификата калибровки </a:t>
            </a:r>
            <a:r>
              <a:rPr lang="ru-RU" sz="3200" dirty="0"/>
              <a:t>утвержден</a:t>
            </a:r>
          </a:p>
          <a:p>
            <a:r>
              <a:rPr lang="ru-RU" sz="3200" dirty="0"/>
              <a:t>Постановлением Правительства Российской Федерации от 02.04.2015г. №311</a:t>
            </a:r>
          </a:p>
          <a:p>
            <a:endParaRPr lang="ru-RU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41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412345"/>
            <a:ext cx="10766521" cy="162427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Признание результатов калибровки </a:t>
            </a:r>
            <a:r>
              <a:rPr lang="ru-RU" sz="3200" dirty="0">
                <a:solidFill>
                  <a:schemeClr val="tx1"/>
                </a:solidFill>
              </a:rPr>
              <a:t>при поверке СИ проводится исполнителем в соответствии с его </a:t>
            </a:r>
            <a:r>
              <a:rPr lang="ru-RU" sz="3200" dirty="0">
                <a:solidFill>
                  <a:schemeClr val="accent2"/>
                </a:solidFill>
              </a:rPr>
              <a:t>областью аккредитации на проведение поверки СИ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36618"/>
            <a:ext cx="10766520" cy="3990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Исполнитель проверяет соответствие</a:t>
            </a:r>
            <a:r>
              <a:rPr lang="ru-RU" sz="2200" dirty="0"/>
              <a:t> </a:t>
            </a:r>
            <a:r>
              <a:rPr lang="ru-RU" sz="2200" dirty="0">
                <a:solidFill>
                  <a:schemeClr val="accent2"/>
                </a:solidFill>
              </a:rPr>
              <a:t>сертификата калибровки </a:t>
            </a:r>
            <a:r>
              <a:rPr lang="ru-RU" sz="2200" dirty="0">
                <a:solidFill>
                  <a:schemeClr val="tx1"/>
                </a:solidFill>
              </a:rPr>
              <a:t>установленным требованиям и оценивает</a:t>
            </a:r>
            <a:r>
              <a:rPr lang="ru-RU" sz="2200" dirty="0"/>
              <a:t> </a:t>
            </a:r>
            <a:r>
              <a:rPr lang="ru-RU" sz="2200" dirty="0">
                <a:solidFill>
                  <a:schemeClr val="accent2"/>
                </a:solidFill>
              </a:rPr>
              <a:t>результаты калибровки </a:t>
            </a:r>
            <a:r>
              <a:rPr lang="ru-RU" sz="2200" dirty="0">
                <a:solidFill>
                  <a:schemeClr val="tx1"/>
                </a:solidFill>
              </a:rPr>
              <a:t>на соответствие следующим требованиям:</a:t>
            </a:r>
          </a:p>
          <a:p>
            <a:r>
              <a:rPr lang="ru-RU" sz="2200" dirty="0">
                <a:solidFill>
                  <a:schemeClr val="tx1"/>
                </a:solidFill>
              </a:rPr>
              <a:t>проведенные </a:t>
            </a:r>
            <a:r>
              <a:rPr lang="ru-RU" sz="2200" dirty="0">
                <a:solidFill>
                  <a:schemeClr val="accent2"/>
                </a:solidFill>
              </a:rPr>
              <a:t>операции и условия </a:t>
            </a:r>
            <a:r>
              <a:rPr lang="ru-RU" sz="2200" dirty="0">
                <a:solidFill>
                  <a:schemeClr val="tx1"/>
                </a:solidFill>
              </a:rPr>
              <a:t>калибровки идентичны операциям и условиям, предусмотренным методикой поверки, установленной при утверждении типа СИ;</a:t>
            </a:r>
          </a:p>
          <a:p>
            <a:r>
              <a:rPr lang="ru-RU" sz="2200" dirty="0">
                <a:solidFill>
                  <a:schemeClr val="tx1"/>
                </a:solidFill>
              </a:rPr>
              <a:t>информация об эталонах, с помощью которых выполнена калибровка, позволяет установить </a:t>
            </a:r>
            <a:r>
              <a:rPr lang="ru-RU" sz="2200" dirty="0">
                <a:solidFill>
                  <a:schemeClr val="accent2"/>
                </a:solidFill>
              </a:rPr>
              <a:t>прослеживаемость</a:t>
            </a:r>
            <a:r>
              <a:rPr lang="ru-RU" sz="2200" dirty="0">
                <a:solidFill>
                  <a:schemeClr val="tx1"/>
                </a:solidFill>
              </a:rPr>
              <a:t> к государственным первичным эталонам;</a:t>
            </a:r>
          </a:p>
          <a:p>
            <a:r>
              <a:rPr lang="ru-RU" sz="2200" dirty="0">
                <a:solidFill>
                  <a:schemeClr val="tx1"/>
                </a:solidFill>
              </a:rPr>
              <a:t>значения метрологических и технических характеристик СИ позволяют подтвердить его соответствие или несоответствие установленным значениям метрологических и технических характеристик этого типа средств измерений.</a:t>
            </a:r>
          </a:p>
        </p:txBody>
      </p:sp>
    </p:spTree>
    <p:extLst>
      <p:ext uri="{BB962C8B-B14F-4D97-AF65-F5344CB8AC3E}">
        <p14:creationId xmlns:p14="http://schemas.microsoft.com/office/powerpoint/2010/main" val="1391271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7226" y="2355141"/>
            <a:ext cx="21732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измерений: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Поверка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Калибровка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обслуживание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5812" y="1162211"/>
            <a:ext cx="6301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dirty="0">
                <a:latin typeface="Times New Roman" panose="02020603050405020304" pitchFamily="18" charset="0"/>
              </a:rPr>
              <a:t>Оборудование, которое используется при проведении испытаний, измерений</a:t>
            </a:r>
            <a:endParaRPr lang="ru-RU" sz="1400" dirty="0">
              <a:latin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88274" y="2355141"/>
            <a:ext cx="21732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Испытательное оборудование: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(первичная и периодическая)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обслуживание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76785" y="2342359"/>
            <a:ext cx="2173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Вспомогательное оборудование: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обслуживание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65296" y="2337046"/>
            <a:ext cx="21732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 образцы: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правильности хранения, эксплуатации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9960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2550" y="1351811"/>
            <a:ext cx="856445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2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2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644297"/>
            <a:ext cx="9906000" cy="556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45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2550" y="1351811"/>
            <a:ext cx="856445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2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2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76952"/>
            <a:ext cx="9906000" cy="556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65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2550" y="1351811"/>
            <a:ext cx="856445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2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2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76952"/>
            <a:ext cx="9906000" cy="556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2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6682447"/>
            <a:ext cx="9906000" cy="1755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942" y="1557508"/>
            <a:ext cx="11732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1418" y="833762"/>
            <a:ext cx="6301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endParaRPr lang="ru-RU" sz="1400" dirty="0">
              <a:latin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253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2550" y="1351811"/>
            <a:ext cx="856445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2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2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976952"/>
            <a:ext cx="9906000" cy="556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64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2550" y="1351811"/>
            <a:ext cx="856445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2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2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976952"/>
            <a:ext cx="9906000" cy="556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22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2550" y="1351811"/>
            <a:ext cx="856445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2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2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644297"/>
            <a:ext cx="9906000" cy="556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0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2550" y="1351811"/>
            <a:ext cx="856445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2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2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644297"/>
            <a:ext cx="9906000" cy="556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91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49141" y="330622"/>
            <a:ext cx="9493719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Внедрение требований ГОСТ </a:t>
            </a:r>
            <a:r>
              <a:rPr lang="en-US" dirty="0">
                <a:solidFill>
                  <a:schemeClr val="bg1"/>
                </a:solidFill>
              </a:rPr>
              <a:t>ISO</a:t>
            </a:r>
            <a:r>
              <a:rPr lang="ru-RU" dirty="0">
                <a:solidFill>
                  <a:schemeClr val="bg1"/>
                </a:solidFill>
              </a:rPr>
              <a:t>/</a:t>
            </a:r>
            <a:r>
              <a:rPr lang="en-US" dirty="0">
                <a:solidFill>
                  <a:schemeClr val="bg1"/>
                </a:solidFill>
              </a:rPr>
              <a:t>IEC</a:t>
            </a:r>
            <a:r>
              <a:rPr lang="ru-RU" dirty="0">
                <a:solidFill>
                  <a:schemeClr val="bg1"/>
                </a:solidFill>
              </a:rPr>
              <a:t> 17025-2019 «Общие требования к компетентности испытательных и калибровочных лабораторий»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22550" y="1351811"/>
            <a:ext cx="856445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2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2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644297"/>
            <a:ext cx="9906000" cy="556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419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2550" y="1351811"/>
            <a:ext cx="856445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2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2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95" y="127867"/>
            <a:ext cx="5267180" cy="570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48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2550" y="1351811"/>
            <a:ext cx="856445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2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2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63238"/>
            <a:ext cx="9906000" cy="556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58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2550" y="1351811"/>
            <a:ext cx="856445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2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2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976952"/>
            <a:ext cx="9906000" cy="556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818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7226" y="2355141"/>
            <a:ext cx="89545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Испытательное оборудование – средство испытаний, представляющее собой техническое устройство для воспроизведения условий испытаний</a:t>
            </a:r>
          </a:p>
          <a:p>
            <a:pPr algn="just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испытательного оборудования – определение нормированных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точностных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испытательного оборудования, их соответствия требованиям нормативно-технической документации и установление пригодности этого оборудования к эксплуатации</a:t>
            </a:r>
          </a:p>
          <a:p>
            <a:pPr algn="just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в эксплуатацию – событие, фиксирующее готовность изделия к использованию по назначению и документально оформленное в установленном порядке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5812" y="1162211"/>
            <a:ext cx="6301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dirty="0">
                <a:latin typeface="Times New Roman" panose="02020603050405020304" pitchFamily="18" charset="0"/>
              </a:rPr>
              <a:t>ГОСТ Р 8.568-2017 «Государственная система обеспечения единства измерений. Аттестация испытательного оборудования. Основные положения»</a:t>
            </a:r>
            <a:endParaRPr lang="ru-RU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9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7226" y="2355141"/>
            <a:ext cx="89545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бывает: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Первичной (до ввода в эксплуатацию);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Периодической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Повторной (после ремонта, модернизации, проведения работ с фундаментом, перемещения стационарного испытательного оборудования и других причин, которые могут вызвать изменения характеристик воспроизведения условий испытаний)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Аттестацию проводят по разработанным Программе и методике аттестации.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использования испытательного оборудования в обязательной сфере, то должны применятся обязательно средства измерений и стандартные образцы утвержденных типов, средства измерений должны быть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поверены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методики измерений – аттестованы.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использование испытательного оборудования в добровольной сфере, то допускается применение калиброванных средств измерений.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5812" y="1162211"/>
            <a:ext cx="6301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dirty="0">
                <a:latin typeface="Times New Roman" panose="02020603050405020304" pitchFamily="18" charset="0"/>
              </a:rPr>
              <a:t>ГОСТ Р 8.568-2017 «Государственная система обеспечения единства измерений. Аттестация испытательного оборудования. Основные положения»</a:t>
            </a:r>
            <a:endParaRPr lang="ru-RU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0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6682447"/>
            <a:ext cx="9906000" cy="1755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942" y="1557508"/>
            <a:ext cx="11732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1418" y="833762"/>
            <a:ext cx="6301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endParaRPr lang="ru-RU" sz="1400" dirty="0">
              <a:latin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889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7226" y="2355141"/>
            <a:ext cx="89545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аттестация испытательного оборудования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эксплуатационной документации;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Экспериментальное определение характеристик;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 работы программного обеспечения испытательного оборудования (при наличии)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испытательного оборудования, подлежащие определению при первичной аттестации, выбирают из: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нормированных характеристик, установленных в эксплуатационной документации на испытательное оборудование;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методиках (методах) испытаний конкретной продукции.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5812" y="1162211"/>
            <a:ext cx="6301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dirty="0">
                <a:latin typeface="Times New Roman" panose="02020603050405020304" pitchFamily="18" charset="0"/>
              </a:rPr>
              <a:t>ГОСТ Р 8.568-2017 «Государственная система обеспечения единства измерений. Аттестация испытательного оборудования. Основные положения»</a:t>
            </a:r>
            <a:endParaRPr lang="ru-RU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882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7226" y="2355141"/>
            <a:ext cx="89545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аттестация испытательного оборудования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для проведения первичной аттестации испытательного оборудования состоит: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заказчик, в том числе лица, ответственные за обеспечение единства измерений и проведение испытаний;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исполнители, привлекаемые для выполнения работ других юридических лиц;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предприятие-изготовитель испытательного оборудования, если это необходимо или если первичная аттестация проводится на этом предприятии.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5812" y="1162211"/>
            <a:ext cx="6301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dirty="0">
                <a:latin typeface="Times New Roman" panose="02020603050405020304" pitchFamily="18" charset="0"/>
              </a:rPr>
              <a:t>ГОСТ Р 8.568-2017 «Государственная система обеспечения единства измерений. Аттестация испытательного оборудования. Основные положения»</a:t>
            </a:r>
            <a:endParaRPr lang="ru-RU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773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7226" y="2355141"/>
            <a:ext cx="89545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аттестация испытательного оборудования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представляемой технической документации входят: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Эксплуатационная документация по ГОСТ 2.601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испытаний, в соответствии с которыми предполагается проводить испытания продукции на аттестуемом испытательном оборудовании (при необходимости)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и методика аттестации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на средства измерений, стандартные образцы, программное обеспечение испытательного оборудования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5812" y="1162211"/>
            <a:ext cx="6301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dirty="0">
                <a:latin typeface="Times New Roman" panose="02020603050405020304" pitchFamily="18" charset="0"/>
              </a:rPr>
              <a:t>ГОСТ Р 8.568-2017 «Государственная система обеспечения единства измерений. Аттестация испытательного оборудования. Основные положения»</a:t>
            </a:r>
            <a:endParaRPr lang="ru-RU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91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8740" y="1881133"/>
            <a:ext cx="89545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аттестация испытательного оборудования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первичной аттестации устанавливают: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воспроизведения воздействующих факторов и (или) режимов функционирования объекта испытаний, установленных эксплуатационной документацией на испытательное оборудование и в документах на методики испытаний продукции конкретных видов;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 характеристик воспроизведения условий испытаний и контроля параметров испытываемой продукции от нормированных значений;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 работы программного обеспечения испытательного оборудования;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персонала и отсутствие вредного воздействия на окружающую среду (при необходимости);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характеристик испытательного оборудования, которые проверяют при периодической аттестации оборудования, методы, средства и периодичность ее проведения.</a:t>
            </a:r>
          </a:p>
          <a:p>
            <a:pPr marL="342900" indent="-342900" algn="just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первичной аттестации оформляют протоколом. И по результатам протокола оформляется аттестат по форме (Приложение Б)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12934" y="906520"/>
            <a:ext cx="6301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dirty="0">
                <a:latin typeface="Times New Roman" panose="02020603050405020304" pitchFamily="18" charset="0"/>
              </a:rPr>
              <a:t>ГОСТ Р 8.568-2017 «Государственная система обеспечения единства измерений. Аттестация испытательного оборудования. Основные положения»</a:t>
            </a:r>
            <a:endParaRPr lang="ru-RU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157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7226" y="2355141"/>
            <a:ext cx="89545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Периодическая аттестация испытательного оборудования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в составе: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заказчик, в том числе лица, ответственные за обеспечение единства измерений и проведение испытаний;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Исполнителя и, если необходимо, привлекаемых для выполнения услуги (работ) других юридических лиц.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5812" y="1162211"/>
            <a:ext cx="6301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dirty="0">
                <a:latin typeface="Times New Roman" panose="02020603050405020304" pitchFamily="18" charset="0"/>
              </a:rPr>
              <a:t>ГОСТ Р 8.568-2017 «Государственная система обеспечения единства измерений. Аттестация испытательного оборудования. Основные положения»</a:t>
            </a:r>
            <a:endParaRPr lang="ru-RU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292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7226" y="2355141"/>
            <a:ext cx="8954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Периодическая аттестация испытательного оборудования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представляет следующую документацию: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документация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в соответствии с программой и методикой аттестации.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5812" y="1162211"/>
            <a:ext cx="6301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dirty="0">
                <a:latin typeface="Times New Roman" panose="02020603050405020304" pitchFamily="18" charset="0"/>
              </a:rPr>
              <a:t>ГОСТ Р 8.568-2017 «Государственная система обеспечения единства измерений. Аттестация испытательного оборудования. Основные положения»</a:t>
            </a:r>
            <a:endParaRPr lang="ru-RU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177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8740" y="2213936"/>
            <a:ext cx="89545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Периодическая аттестация испытательного оборудования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периодической аттестации испытательного оборудования оформляют протоколом аттестации,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 содержания которого приводится в методике аттестации.</a:t>
            </a:r>
          </a:p>
          <a:p>
            <a:pPr algn="just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положительных результатах периодической аттестации вносят запись в эксплуатационную документацию и наносят наклейку.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5812" y="1162211"/>
            <a:ext cx="6301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dirty="0">
                <a:latin typeface="Times New Roman" panose="02020603050405020304" pitchFamily="18" charset="0"/>
              </a:rPr>
              <a:t>ГОСТ Р 8.568-2017 «Государственная система обеспечения единства измерений. Аттестация испытательного оборудования. Основные положения»</a:t>
            </a:r>
            <a:endParaRPr lang="ru-RU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313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8740" y="2213936"/>
            <a:ext cx="89545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Повторная аттестация испытательного оборудования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положительных результатах повторной аттестации выдается аттестат, на оборотной стороне которого указываются сведения о предыдущем аттестате (номер аттестата, дата его выдачи, кем выдан).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оборотную сторону ранее выданного аттестата вносится запись о прекращении его действия с указанием даты, начиная с которой действие данного аттестата прекращения.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5812" y="1162211"/>
            <a:ext cx="6301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dirty="0">
                <a:latin typeface="Times New Roman" panose="02020603050405020304" pitchFamily="18" charset="0"/>
              </a:rPr>
              <a:t>ГОСТ Р 8.568-2017 «Государственная система обеспечения единства измерений. Аттестация испытательного оборудования. Основные положения»</a:t>
            </a:r>
            <a:endParaRPr lang="ru-RU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846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672" y="2085541"/>
            <a:ext cx="108440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 аттестации испытательного оборудования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разделов ПА ИО определяют в зависимости от вида аттестуемого ИО.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"Объект аттестации" указывают: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полное наименование и обозначение ИО;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комплектность ИО;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составных частей, замена которых в процессе аттестации предусмотрена документацией на ИО.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"Цели и задачи аттестации" указывают конкретизированные цели и задачи, которые должны быть достигнуты и решены в процессе аттестации ИО.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"Общие положения" указывают: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документов, на основании которых проводят аттестацию ИО;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 продолжительность проведения аттестации ИО;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 и (или) индивидуальные предприниматели, представители которых должны участвовать в аттестации ИО;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перечень представляемых на аттестацию документов.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5812" y="1162211"/>
            <a:ext cx="6301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dirty="0">
                <a:latin typeface="Times New Roman" panose="02020603050405020304" pitchFamily="18" charset="0"/>
              </a:rPr>
              <a:t>ГОСТ Р 8.568-2017 «Государственная система обеспечения единства измерений. Аттестация испытательного оборудования. Основные положения»</a:t>
            </a:r>
            <a:endParaRPr lang="ru-RU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740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672" y="2085541"/>
            <a:ext cx="108440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 аттестации испытательного оборудования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"Объем аттестации" указывают: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этапов аттестации ИО, а также количественные и качественные характеристики, подлежащие оценке;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проведения аттестации ИО;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требования по аттестации ПО ИО (при необходимости).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"Условия и порядок проведения аттестации" указывают: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условиям проведения аттестации ИО, а также допустимые значения отклонений условий аттестации ИО от заданных;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начала и завершения отдельных этапов аттестации ИО;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прерывания (прекращения) аттестации ИО;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техническому обслуживанию ИО в процессе аттестации и периодичность его проведения;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меры, обеспечивающие безопасность и безаварийность проведения аттестации ИО;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требования к персоналу, проводящему аттестацию, и порядок его допуска к аттестации ИО (при необходимости).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5812" y="1162211"/>
            <a:ext cx="6301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dirty="0">
                <a:latin typeface="Times New Roman" panose="02020603050405020304" pitchFamily="18" charset="0"/>
              </a:rPr>
              <a:t>ГОСТ Р 8.568-2017 «Государственная система обеспечения единства измерений. Аттестация испытательного оборудования. Основные положения»</a:t>
            </a:r>
            <a:endParaRPr lang="ru-RU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1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6682447"/>
            <a:ext cx="9906000" cy="1755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942" y="1557508"/>
            <a:ext cx="11732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1418" y="833762"/>
            <a:ext cx="6301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endParaRPr lang="ru-RU" sz="1400" dirty="0">
              <a:latin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406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672" y="2085541"/>
            <a:ext cx="108440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 аттестации испытательного оборудования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"Информация о методике аттестации" приводят сведения об используемой МА ИО. Рекомендации по построению и изложению МА приведены в приложении Г.</a:t>
            </a:r>
          </a:p>
          <a:p>
            <a:pPr algn="just"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"Материально-техническое и метрологическое обеспечение аттестации" указывают перечни материально-технических средств и СИ, применяемых при проведении аттестации ИО, и требования к ним.</a:t>
            </a:r>
          </a:p>
          <a:p>
            <a:pPr algn="just"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"Требования к отчетности" указывают: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содержанию и оформлению протокола аттестации ИО;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перечень дополнительно представляемых документов (их копий) и сведений (при необходимости);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порядок, место и сроки хранения материалов аттестации ИО (при необходимости).</a:t>
            </a:r>
            <a:br>
              <a:rPr lang="ru-RU" dirty="0"/>
            </a:br>
            <a:endParaRPr lang="ru-RU" dirty="0"/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5812" y="1162211"/>
            <a:ext cx="6301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dirty="0">
                <a:latin typeface="Times New Roman" panose="02020603050405020304" pitchFamily="18" charset="0"/>
              </a:rPr>
              <a:t>ГОСТ Р 8.568-2017 «Государственная система обеспечения единства измерений. Аттестация испытательного оборудования. Основные положения»</a:t>
            </a:r>
            <a:endParaRPr lang="ru-RU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115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672" y="2085541"/>
            <a:ext cx="108440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методики аттестации испытательного оборудования</a:t>
            </a: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разделов МА определяется типом ИО и проверяемыми характеристиками.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"Общие положения" указывают: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общие сведения о проверяемых характеристиках;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особенности функционирования ИО и привлекаемых к аттестации технических средств;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требования техники безопасности и требования к квалификации обслуживающего персонала.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"Оцениваемые характеристики и расчетные соотношения" приводят: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перечень оцениваемых характеристик и соответствующих им показателей;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расчетные соотношения и формулы, по которым рассчитывают показатели. Соотношения и формулы должны быть приведены в конечном виде (без выводов) с объяснением символов, обозначений и коэффициентов.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качественной характеристики указывают метод ее оценки.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5812" y="1162211"/>
            <a:ext cx="6301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dirty="0">
                <a:latin typeface="Times New Roman" panose="02020603050405020304" pitchFamily="18" charset="0"/>
              </a:rPr>
              <a:t>ГОСТ Р 8.568-2017 «Государственная система обеспечения единства измерений. Аттестация испытательного оборудования. Основные положения»</a:t>
            </a:r>
            <a:endParaRPr lang="ru-RU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297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942" y="1557508"/>
            <a:ext cx="117326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методики аттестации испытательного оборудования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"Порядок проведения аттестации" указывают: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условия проведения аттестации ИО;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продолжительность, периодичность, цикличность операций аттестации и последовательность воспроизведения внешних воздействий, формируемых ИО;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объем регистрируемой информации и способы ее регистрации;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формы и порядок учета статистических данных;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методы контроля ИО (внешний осмотр, проведение измерений и др.);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последовательность выполнения операций при аттестации и проверках с указанием контрольных точек, способов и количества измерений, используемых СИ и описанием выполняемых операций.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процессе аттестации ИО предусматривается использование моделирования, то должны быть указаны метод моделирования и порядок применения результатов моделирования.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"Обработка, анализ и оценка результатов аттестации" указывают: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порядок применения статистических данных, накопленных до начала аттестации (при наличии);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объем обрабатываемых данных;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методы обработки результатов измерений;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требования к точности обработки результатов измерений;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требования к виду обработанных результатов измерений;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порядок и последовательность проведения анализа результатов, полученных на выходе системы обработки;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 сравнения полученных данных с требованиями, заданными в программе аттестации ИО;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критерии, при достижении которых аттестуемое ИО считают аттестованным;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критерии достаточности работ по аттестации ИО.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"Требования к отчетности" указывают требования к объему сведений, подлежащих отражению в протоколе аттестации ИО по конкретному пункту методики аттестации, и приводят форму протокола аттестации ИО.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1418" y="833762"/>
            <a:ext cx="6301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dirty="0">
                <a:latin typeface="Times New Roman" panose="02020603050405020304" pitchFamily="18" charset="0"/>
              </a:rPr>
              <a:t>ГОСТ Р 8.568-2017 «Государственная система обеспечения единства измерений. Аттестация испытательного оборудования. Основные положения»</a:t>
            </a:r>
            <a:endParaRPr lang="ru-RU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376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1324" y="1198274"/>
            <a:ext cx="92428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«Положение о единицах величин, допускаемых к применению в Российской Федерации»</a:t>
            </a:r>
            <a:r>
              <a:rPr lang="ru-RU" dirty="0"/>
              <a:t>, </a:t>
            </a:r>
          </a:p>
          <a:p>
            <a:r>
              <a:rPr lang="ru-RU" dirty="0"/>
              <a:t>утв. Постановлением Правительства Российской Федерации от 31 октября 2009 г. № 879</a:t>
            </a:r>
          </a:p>
          <a:p>
            <a:r>
              <a:rPr lang="ru-RU" dirty="0"/>
              <a:t>(в ред. Постановления Правительства РФ от 15.08.2015 №847)</a:t>
            </a:r>
            <a:endParaRPr lang="en-US" dirty="0"/>
          </a:p>
          <a:p>
            <a:r>
              <a:rPr lang="ru-RU" dirty="0">
                <a:solidFill>
                  <a:srgbClr val="FF0000"/>
                </a:solidFill>
              </a:rPr>
              <a:t>«Об эталонах единиц величин, используемых в сфере государственного регулирования обеспечения единства измерений»,</a:t>
            </a:r>
          </a:p>
          <a:p>
            <a:r>
              <a:rPr lang="ru-RU" dirty="0"/>
              <a:t>утв. Постановлением Правительства Российской Федерации от 23 сентября 2010 г. №734 (в ред. Постановления Правительства РФ от 21 октября 2019 г. №1355)</a:t>
            </a:r>
          </a:p>
          <a:p>
            <a:r>
              <a:rPr lang="ru-RU" dirty="0">
                <a:solidFill>
                  <a:srgbClr val="FF0000"/>
                </a:solidFill>
              </a:rPr>
              <a:t>«Об утверждении порядка проведения поверки средств измерений, требования к знаку поверки и содержанию свидетельства о поверке»</a:t>
            </a:r>
            <a:r>
              <a:rPr lang="ru-RU" dirty="0"/>
              <a:t>, утв. Приказом </a:t>
            </a:r>
            <a:r>
              <a:rPr lang="ru-RU" dirty="0" err="1"/>
              <a:t>Минпромторга</a:t>
            </a:r>
            <a:r>
              <a:rPr lang="ru-RU" dirty="0"/>
              <a:t> России от 2 июля 2015 г. №1815</a:t>
            </a:r>
          </a:p>
          <a:p>
            <a:r>
              <a:rPr lang="ru-RU" dirty="0">
                <a:solidFill>
                  <a:srgbClr val="FF0000"/>
                </a:solidFill>
              </a:rPr>
              <a:t>«Об утверждении порядка проведения испытаний стандартных образцов или средств измерений в целях утверждения типа, порядка утверждения типа стандартных образцов или типа средств измерений, порядка выдачи свидетельств об утверждении типа стандартных образцов или типа средств измерений, установления и изменения срока действия указанных свидетельств и интервала между поверками средств измерений, требования к знакам утверждения типа стандартных образцов или типа средств измерений и порядка их нанесения»</a:t>
            </a:r>
            <a:r>
              <a:rPr lang="ru-RU" dirty="0"/>
              <a:t>, утв. Приказом </a:t>
            </a:r>
            <a:r>
              <a:rPr lang="ru-RU" dirty="0" err="1"/>
              <a:t>Минпромторга</a:t>
            </a:r>
            <a:r>
              <a:rPr lang="ru-RU" dirty="0"/>
              <a:t> России от 30 ноября 2009 г. №1081</a:t>
            </a:r>
          </a:p>
        </p:txBody>
      </p:sp>
    </p:spTree>
    <p:extLst>
      <p:ext uri="{BB962C8B-B14F-4D97-AF65-F5344CB8AC3E}">
        <p14:creationId xmlns:p14="http://schemas.microsoft.com/office/powerpoint/2010/main" val="22941537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1324" y="1198273"/>
            <a:ext cx="92428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«Об утверждении критериев аккредитации, перечня документов, подтверждающих соответствие заявителя, аккредитованного лица критериям аккредитации, и перечня документов в области стандартизации, соблюдение требований которых заявителями, аккредитованными лицами обеспечивает их соответствие критериям аккредитации»</a:t>
            </a:r>
            <a:r>
              <a:rPr lang="ru-RU" dirty="0">
                <a:solidFill>
                  <a:schemeClr val="accent2"/>
                </a:solidFill>
              </a:rPr>
              <a:t>, </a:t>
            </a:r>
          </a:p>
          <a:p>
            <a:r>
              <a:rPr lang="ru-RU" dirty="0"/>
              <a:t>утв. Приказом Минэкономразвития России от 30 мая 2014 г. №326</a:t>
            </a:r>
          </a:p>
          <a:p>
            <a:r>
              <a:rPr lang="ru-RU" dirty="0">
                <a:solidFill>
                  <a:srgbClr val="FF0000"/>
                </a:solidFill>
              </a:rPr>
              <a:t>«Об утверждении положения о составе сведений о результатах деятельности аккредитованных лиц, об изменениях состава их работников и о компетентности этих работников, об изменениях технической оснащенности, представляемых аккредитованными лицами в федеральную службу по аккредитации, порядке и сроках представления аккредитованными лицами таких сведения в федеральную службу по аккредитации», </a:t>
            </a:r>
            <a:r>
              <a:rPr lang="ru-RU" dirty="0"/>
              <a:t>утв. Приказом Минэкономразвития России от 30 мая 2014 г. №329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177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40" y="433652"/>
            <a:ext cx="94937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Обеспечение единства измерений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741" y="2413991"/>
            <a:ext cx="94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0599" y="833762"/>
            <a:ext cx="1143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«Об утверждении требований к методикам поверки средств измерений, порядка установления, отмены методик поверки и внесения изменений в них, порядка установления и изменения интервала между поверками средств измерений»,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r>
              <a:rPr lang="ru-RU" dirty="0"/>
              <a:t>утв. Приказом Минпромторга России №2907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«Об утверждении порядка создания и ведения Федерального информационного фонда по обеспечению единства измерений, передачи сведений в него и внесения изменений в данные сведения, предоставления содержащихся в нем документов и сведений»,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r>
              <a:rPr lang="ru-RU" dirty="0"/>
              <a:t>утв. Приказом Минпромторга России №2906</a:t>
            </a:r>
          </a:p>
          <a:p>
            <a:endParaRPr lang="ru-RU" dirty="0"/>
          </a:p>
          <a:p>
            <a:r>
              <a:rPr lang="ru-RU" dirty="0">
                <a:solidFill>
                  <a:schemeClr val="accent5"/>
                </a:solidFill>
              </a:rPr>
              <a:t>«Об утверждении порядка проведения испытаний стандартных образцов или средств измерений в целях утверждения типа, порядка утверждения типа стандартных образцов или  типа средств измерений, внесения изменений в сведения о них, порядка выдачи сертификатов об утверждении типа стандартных образцов или типа средств измерений, формы сертификатов об утверждении типа стандартных образцов или типа средств измерений, требований к знакам утверждения типа стандартных образцов или типа средств измерений и порядка их нанесения»</a:t>
            </a:r>
          </a:p>
          <a:p>
            <a:r>
              <a:rPr lang="ru-RU" dirty="0"/>
              <a:t>Утв. Приказом Минпромторга №2905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«Об утверждении измерений, относящихся к сфере государственного регулирования в области обеспечения единства измерений»,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утв. Постановлением Правительства Российской Федерации №1847</a:t>
            </a:r>
          </a:p>
        </p:txBody>
      </p:sp>
    </p:spTree>
    <p:extLst>
      <p:ext uri="{BB962C8B-B14F-4D97-AF65-F5344CB8AC3E}">
        <p14:creationId xmlns:p14="http://schemas.microsoft.com/office/powerpoint/2010/main" val="170445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77334" y="65110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Единство измерений -</a:t>
            </a:r>
          </a:p>
        </p:txBody>
      </p:sp>
      <p:sp>
        <p:nvSpPr>
          <p:cNvPr id="5" name="Объект 2"/>
          <p:cNvSpPr txBox="1">
            <a:spLocks noGrp="1"/>
          </p:cNvSpPr>
          <p:nvPr>
            <p:ph idx="1"/>
          </p:nvPr>
        </p:nvSpPr>
        <p:spPr>
          <a:xfrm>
            <a:off x="677334" y="1630816"/>
            <a:ext cx="8902095" cy="40587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состояние измерений, при котором</a:t>
            </a:r>
          </a:p>
          <a:p>
            <a:r>
              <a:rPr lang="ru-RU" sz="3600" dirty="0">
                <a:solidFill>
                  <a:schemeClr val="tx1"/>
                </a:solidFill>
              </a:rPr>
              <a:t>их результаты выражены в допущенных к применению в Российской Федерации единицах величин,</a:t>
            </a:r>
          </a:p>
          <a:p>
            <a:r>
              <a:rPr lang="ru-RU" sz="3600" dirty="0">
                <a:solidFill>
                  <a:schemeClr val="tx1"/>
                </a:solidFill>
              </a:rPr>
              <a:t>а показатели точности измерений не выходят за установленные границы</a:t>
            </a:r>
          </a:p>
        </p:txBody>
      </p:sp>
    </p:spTree>
    <p:extLst>
      <p:ext uri="{BB962C8B-B14F-4D97-AF65-F5344CB8AC3E}">
        <p14:creationId xmlns:p14="http://schemas.microsoft.com/office/powerpoint/2010/main" val="387446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407" y="1024516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2"/>
                </a:solidFill>
              </a:rPr>
              <a:t>«Положение о единицах величин, допускаемых к применению в Российской Федерации»</a:t>
            </a:r>
            <a:r>
              <a:rPr lang="ru-RU" sz="3600" dirty="0">
                <a:solidFill>
                  <a:schemeClr val="tx1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утв. Постановлением Правительства Российской Федерации от 31 октября 2009 г. № 879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(в ред. Постановления Правительства РФ от 15.08.2015 №847)</a:t>
            </a:r>
          </a:p>
        </p:txBody>
      </p:sp>
    </p:spTree>
    <p:extLst>
      <p:ext uri="{BB962C8B-B14F-4D97-AF65-F5344CB8AC3E}">
        <p14:creationId xmlns:p14="http://schemas.microsoft.com/office/powerpoint/2010/main" val="174803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766" y="1403616"/>
            <a:ext cx="9763680" cy="245533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prstClr val="black"/>
                </a:solidFill>
                <a:latin typeface="Trebuchet MS" panose="020B0603020202020204" pitchFamily="34" charset="0"/>
              </a:rPr>
              <a:t>Федеральный закон </a:t>
            </a:r>
            <a:br>
              <a:rPr lang="ru-RU" sz="400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ru-RU" sz="4000" dirty="0">
                <a:solidFill>
                  <a:prstClr val="black"/>
                </a:solidFill>
                <a:latin typeface="Trebuchet MS" panose="020B0603020202020204" pitchFamily="34" charset="0"/>
              </a:rPr>
              <a:t>от 26 июня 2008 г. № 102-ФЗ </a:t>
            </a:r>
            <a:br>
              <a:rPr lang="ru-RU" sz="400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ru-RU" sz="4000" dirty="0">
                <a:solidFill>
                  <a:schemeClr val="accent2"/>
                </a:solidFill>
                <a:latin typeface="Trebuchet MS" panose="020B0603020202020204" pitchFamily="34" charset="0"/>
              </a:rPr>
              <a:t>«Об обеспечении единства измерений»</a:t>
            </a:r>
            <a:br>
              <a:rPr lang="ru-RU" sz="4000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endParaRPr lang="ru-RU" sz="4000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1709" y="4658248"/>
            <a:ext cx="5970737" cy="17841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8352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3818</TotalTime>
  <Words>3216</Words>
  <Application>Microsoft Office PowerPoint</Application>
  <PresentationFormat>Широкоэкранный</PresentationFormat>
  <Paragraphs>335</Paragraphs>
  <Slides>65</Slides>
  <Notes>43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3" baseType="lpstr">
      <vt:lpstr>Arial</vt:lpstr>
      <vt:lpstr>Calibri</vt:lpstr>
      <vt:lpstr>Tahoma</vt:lpstr>
      <vt:lpstr>Times New Roman</vt:lpstr>
      <vt:lpstr>Trebuchet MS</vt:lpstr>
      <vt:lpstr>Verdana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Единство измерений -</vt:lpstr>
      <vt:lpstr>Презентация PowerPoint</vt:lpstr>
      <vt:lpstr>Федеральный закон  от 26 июня 2008 г. № 102-ФЗ  «Об обеспечении единства измерений» </vt:lpstr>
      <vt:lpstr>Статья 1. Цели и сфера действия 102-ФЗ</vt:lpstr>
      <vt:lpstr>распространяется на измерения, к которым установлены  обязательные метрологические требования и которые выполняются при:  1) осуществлении деятельности в области здравоохранения; 2) осуществлении ветеринарной деятельности; 3) осуществлении деятельности в области охраны окружающей среды; 4) осуществлении деятельности в области гражданской обороны, защиты населения и территорий от чрезвычайных ситуаций природного и техногенного характера, обеспечения пожарной безопасности, безопасности людей на водных объектах;  </vt:lpstr>
      <vt:lpstr> </vt:lpstr>
      <vt:lpstr> </vt:lpstr>
      <vt:lpstr> </vt:lpstr>
      <vt:lpstr>Основные требования к измерениям</vt:lpstr>
      <vt:lpstr> </vt:lpstr>
      <vt:lpstr>Утверждение типа средств измерений</vt:lpstr>
      <vt:lpstr> </vt:lpstr>
      <vt:lpstr>Презентация PowerPoint</vt:lpstr>
      <vt:lpstr>Статья 12. При утверждении типа СИ устанавливаются: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Статья 13. Поверка средств измерений</vt:lpstr>
      <vt:lpstr>Презентация PowerPoint</vt:lpstr>
      <vt:lpstr> Поверка средств измерений </vt:lpstr>
      <vt:lpstr> Поверку средств измерений осуществляют </vt:lpstr>
      <vt:lpstr>Презентация PowerPoint</vt:lpstr>
      <vt:lpstr>Презентация PowerPoint</vt:lpstr>
      <vt:lpstr>Аккредитация в области обеспечения единства измерений </vt:lpstr>
      <vt:lpstr>Презентация PowerPoint</vt:lpstr>
      <vt:lpstr> Калибровка средств измерений</vt:lpstr>
      <vt:lpstr>Презентация PowerPoint</vt:lpstr>
      <vt:lpstr>Признание результатов калибровки при поверке СИ проводится исполнителем в соответствии с его областью аккредитации на проведение поверки СИ.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Луиза Бурганова</dc:creator>
  <cp:lastModifiedBy>асус</cp:lastModifiedBy>
  <cp:revision>160</cp:revision>
  <dcterms:created xsi:type="dcterms:W3CDTF">2016-11-28T12:41:32Z</dcterms:created>
  <dcterms:modified xsi:type="dcterms:W3CDTF">2021-10-14T11:52:57Z</dcterms:modified>
</cp:coreProperties>
</file>