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48" r:id="rId1"/>
  </p:sldMasterIdLst>
  <p:notesMasterIdLst>
    <p:notesMasterId r:id="rId37"/>
  </p:notesMasterIdLst>
  <p:sldIdLst>
    <p:sldId id="256" r:id="rId2"/>
    <p:sldId id="395" r:id="rId3"/>
    <p:sldId id="411" r:id="rId4"/>
    <p:sldId id="412" r:id="rId5"/>
    <p:sldId id="413" r:id="rId6"/>
    <p:sldId id="414" r:id="rId7"/>
    <p:sldId id="415" r:id="rId8"/>
    <p:sldId id="421" r:id="rId9"/>
    <p:sldId id="422" r:id="rId10"/>
    <p:sldId id="423" r:id="rId11"/>
    <p:sldId id="424" r:id="rId12"/>
    <p:sldId id="425" r:id="rId13"/>
    <p:sldId id="426" r:id="rId14"/>
    <p:sldId id="427" r:id="rId15"/>
    <p:sldId id="428" r:id="rId16"/>
    <p:sldId id="429" r:id="rId17"/>
    <p:sldId id="430" r:id="rId18"/>
    <p:sldId id="431" r:id="rId19"/>
    <p:sldId id="432" r:id="rId20"/>
    <p:sldId id="438" r:id="rId21"/>
    <p:sldId id="439" r:id="rId22"/>
    <p:sldId id="440" r:id="rId23"/>
    <p:sldId id="441" r:id="rId24"/>
    <p:sldId id="442" r:id="rId25"/>
    <p:sldId id="416" r:id="rId26"/>
    <p:sldId id="443" r:id="rId27"/>
    <p:sldId id="433" r:id="rId28"/>
    <p:sldId id="417" r:id="rId29"/>
    <p:sldId id="434" r:id="rId30"/>
    <p:sldId id="418" r:id="rId31"/>
    <p:sldId id="435" r:id="rId32"/>
    <p:sldId id="419" r:id="rId33"/>
    <p:sldId id="436" r:id="rId34"/>
    <p:sldId id="420" r:id="rId35"/>
    <p:sldId id="437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85" autoAdjust="0"/>
    <p:restoredTop sz="95847" autoAdjust="0"/>
  </p:normalViewPr>
  <p:slideViewPr>
    <p:cSldViewPr snapToGrid="0">
      <p:cViewPr varScale="1">
        <p:scale>
          <a:sx n="86" d="100"/>
          <a:sy n="86" d="100"/>
        </p:scale>
        <p:origin x="7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AC731-A320-48DD-9F46-E46E340EB06B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A3CC5-9FF5-4748-AF04-E4A8A0459A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120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gostassistent.ru/search?q=&#1043;&#1054;&#1057;&#1058;%20&#1056;%208.1023$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gostassistent.ru/search?q=&#1043;&#1054;&#1057;&#1058;%20&#1056;%208.654$" TargetMode="External"/><Relationship Id="rId2" Type="http://schemas.openxmlformats.org/officeDocument/2006/relationships/hyperlink" Target="https://gostassistent.ru/search?q=&#1043;&#1054;&#1057;&#1058;%2034100.3$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gostassistent.ru/search?q=&#1043;&#1054;&#1057;&#1058;%20&#1056;%2051672$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ostassistent.ru/search?q=&#1043;&#1054;&#1057;&#1058;%203.1102$" TargetMode="External"/><Relationship Id="rId2" Type="http://schemas.openxmlformats.org/officeDocument/2006/relationships/hyperlink" Target="https://gostassistent.ru/search?q=&#1043;&#1054;&#1057;&#1058;%202.102$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gostassistent.ru/search?q=&#1043;&#1054;&#1057;&#1058;%2019.101$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ostassistent.ru/search?q=&#1043;&#1054;&#1057;&#1058;%20&#1056;%20&#1048;&#1057;&#1054;%209001$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173714"/>
            <a:ext cx="7766936" cy="1646302"/>
          </a:xfrm>
        </p:spPr>
        <p:txBody>
          <a:bodyPr>
            <a:normAutofit fontScale="90000"/>
          </a:bodyPr>
          <a:lstStyle/>
          <a:p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2.</a:t>
            </a:r>
            <a:b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Метрологическая экспертиза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ГОСТ Р 8.1024-2023 «ГСИ. Метрологическая экспертиза технической документации. Основные положения»</a:t>
            </a:r>
          </a:p>
        </p:txBody>
      </p:sp>
    </p:spTree>
    <p:extLst>
      <p:ext uri="{BB962C8B-B14F-4D97-AF65-F5344CB8AC3E}">
        <p14:creationId xmlns:p14="http://schemas.microsoft.com/office/powerpoint/2010/main" val="4224014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 5 Организация проведения метрологической экспертизы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5.3 При планировании МЭ ТД определяются: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наименования ТД, планируемых к представлению на МЭ (объект МЭ);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разработчики ТД;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сроки представления ТД на МЭ;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места проведения МЭ;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ответственные за проведение МЭ ТД;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программа (методики) проведения МЭ (по решению заказчика);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ответственный за организацию и проведение МЭ;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вопросы финансирования и т.д. </a:t>
            </a:r>
          </a:p>
          <a:p>
            <a:pPr algn="just"/>
            <a:r>
              <a:rPr lang="ru-RU" dirty="0">
                <a:solidFill>
                  <a:srgbClr val="FF0000"/>
                </a:solidFill>
              </a:rPr>
              <a:t>Типовая форма плана проведения МЭ ТД приведена в приложении А.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089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 5 Организация проведения метрологической экспертизы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5.4 Для проведения работ по МЭ ТД в организации осуществляются следующие мероприятия: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</a:t>
            </a:r>
            <a:r>
              <a:rPr lang="ru-RU" dirty="0">
                <a:solidFill>
                  <a:srgbClr val="FF0000"/>
                </a:solidFill>
              </a:rPr>
              <a:t>разрабатываются процедуры СМК в виде внутреннего НД </a:t>
            </a:r>
            <a:r>
              <a:rPr lang="ru-RU" dirty="0">
                <a:solidFill>
                  <a:schemeClr val="tx1"/>
                </a:solidFill>
              </a:rPr>
              <a:t>(стандарты организации, Положения, инструкции и т.п.), </a:t>
            </a:r>
            <a:r>
              <a:rPr lang="ru-RU" dirty="0">
                <a:solidFill>
                  <a:srgbClr val="FF0000"/>
                </a:solidFill>
              </a:rPr>
              <a:t>устанавливающего порядок организации и проведения МЭ ТД в организации с учетом положений настоящего стандарта;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- назначаются эксперты-метрологи;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проводится подготовка и повышение квалификации экспертов-метрологов;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разрабатывается перечень основных нормативных и методических документов, необходимых для проведения МЭ ТД;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организуются планирование, реализация и контроль проведения МЭ ТД.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07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 fontScale="92500" lnSpcReduction="10000"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 5 Организация проведения метрологической экспертизы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5.6 В зависимости от объемов разрабатываемой ТД и специфических требований конкретных проектов МЭ ТД может осуществляться: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экспертами - метрологами МС организации;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экспертами-метрологами из проектно-конструкторских, технологических и других производственных подразделений организации;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экспертной комиссией (группой);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экспертами-метрологами или группой специалистов, привлекаемых к проведению МЭ ТД по договору;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экспертными организациями.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Компетентность экспертов-метрологов, проводящих МЭ, должна соответствовать требованиям </a:t>
            </a:r>
            <a:r>
              <a:rPr lang="ru-RU" b="1" u="sng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Р 8.1023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Выбор организационной формы проведения МЭ ТД определяет организация, которая обеспечивает проведение МЭ, руководствуясь при этом сложностью объекта МЭ, необходимостью привлечения профильных специалистов, а также учитывая сроки и стоимость работ по МЭ. </a:t>
            </a:r>
          </a:p>
        </p:txBody>
      </p:sp>
    </p:spTree>
    <p:extLst>
      <p:ext uri="{BB962C8B-B14F-4D97-AF65-F5344CB8AC3E}">
        <p14:creationId xmlns:p14="http://schemas.microsoft.com/office/powerpoint/2010/main" val="445994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 5 Организация проведения метрологической экспертизы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5.9 При поступлении на МЭ документов, содержащих значительное количество ошибок, недоработок, нарушений установленной комплектности, отсутствии обязательных подписей, неправильном оформлении допускается возвращать их разработчику без выявления полного объема недостатков с последующим повторным представлением на МЭ. Полный перечень критериев возвращения документации без рассмотрения должен быть определен в стандартах организации, проводящей МЭ. </a:t>
            </a:r>
          </a:p>
        </p:txBody>
      </p:sp>
    </p:spTree>
    <p:extLst>
      <p:ext uri="{BB962C8B-B14F-4D97-AF65-F5344CB8AC3E}">
        <p14:creationId xmlns:p14="http://schemas.microsoft.com/office/powerpoint/2010/main" val="3335301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8.1023-2023 «ГСИ. Эксперт-метролог по метрологической экспертизе технической документации. Общие требования»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>Область применения данного стандарта: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Юридическим лицам и индивидуальным предпринимателями, осуществляющими деятельность по проведению метрологической экспертизы технической документации, в том числе аккредитованными (планирующими аккредитацию) на проведение метрологической экспертизы технической документации;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- образовательными учреждениями, осуществляющими обучение и повышение квалификации по метрологической экспертизе технической документации;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- юридическими лицами и индивидуальными предпринимателями, представляющими своих работников для обучения и повышения квалификации по метрологической экспертизе технической документации.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037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8.1023-2023 «ГСИ. Эксперт-метролог по метрологической экспертизе технической документации. Общие требования»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 Аттестация эксперта-метролога по метрологической экспертизе технической документации: </a:t>
            </a:r>
            <a:r>
              <a:rPr lang="ru-RU" dirty="0">
                <a:solidFill>
                  <a:schemeClr val="tx1"/>
                </a:solidFill>
              </a:rPr>
              <a:t>Процедура, используемая юридическим лицом или индивидуальным предпринимателем для оценки и подтверждения соответствия работника требованиям к компетентности эксперта-метролога по метрологической экспертизе технической документации.</a:t>
            </a:r>
          </a:p>
          <a:p>
            <a:pPr algn="just"/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Сертификация эксперта-метролога по метрологической экспертизе технической документации: </a:t>
            </a:r>
            <a:r>
              <a:rPr lang="ru-RU" dirty="0">
                <a:solidFill>
                  <a:schemeClr val="tx1"/>
                </a:solidFill>
              </a:rPr>
              <a:t>Процедура, используемая органом по сертификации экспертов-метрологов для оценки и подтверждения их соответствия требованиям к компетентности эксперта-метролога по метрологической экспертизе технической документации.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04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8.1023-2023 «ГСИ. Эксперт-метролог по метрологической экспертизе технической документации. Общие требования»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Компетентность эксперта-метролога по МЭ ТД: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- Высшее техническое образование в сфере метрологии или дополнительное профессиональное образование по программе профессиональной </a:t>
            </a:r>
            <a:r>
              <a:rPr lang="ru-RU" dirty="0" err="1">
                <a:solidFill>
                  <a:schemeClr val="tx1"/>
                </a:solidFill>
              </a:rPr>
              <a:t>переподготови</a:t>
            </a:r>
            <a:r>
              <a:rPr lang="ru-RU" dirty="0">
                <a:solidFill>
                  <a:schemeClr val="tx1"/>
                </a:solidFill>
              </a:rPr>
              <a:t> «Специалист по метрологии» (на базе высшего технического образования) либо ученую степень по техническим наукам; 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- дополнительное профессиональное образование по программам повышения квалификации в области метрологической экспертизы технической документации не реже одного раза в 5 лет;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- опыт работы по проведению МЭ не менее 3 лет;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- навыки работы с ТД, включая оценку соответствия требований в ТД метрологическим требованиям, установленным в нормативных документах.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4866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8.1023-2023 «ГСИ. Эксперт-метролог по метрологической экспертизе технической документации. Общие требования»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Эксперт-метролог должен знать: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Законы РФ, НПА, правила, нормы и рекомендации;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Методы нормирования и оценки показателей точности и достоверности результатов измерений, контроля, испытаний;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Методы обеспечения метрологической прослеживаемости результатов измерений, контроля, испытаний;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Назначение и область применения, технические и метрологические характеристики средств измерений;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- области применения методик (методов) измерений;</a:t>
            </a: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Должен уметь :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Пользоваться ФИФ ОЕИ;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Четко и ясно выражать свою точку зрения в устной и письменной форме.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75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8.1023-2023 «ГСИ. Эксперт-метролог по метрологической экспертизе технической документации. Общие требования»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Подготовка экспертов-метрологов: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Осуществляется образовательными учреждениями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Подтверждать свою квалификацию не реже одного раза в пять лет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Подготовка по процедурам системы менеджмента качества под руководством экспертов-метрологов имеющих опят работы не менее 3 лет (стажировка)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140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8.1023-2023 «ГСИ. Эксперт-метролог по метрологической экспертизе технической документации. Общие требования»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F80C268-B3CC-43C8-8980-38556EE016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382099"/>
              </p:ext>
            </p:extLst>
          </p:nvPr>
        </p:nvGraphicFramePr>
        <p:xfrm>
          <a:off x="1882066" y="1187116"/>
          <a:ext cx="8362765" cy="5367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2544">
                  <a:extLst>
                    <a:ext uri="{9D8B030D-6E8A-4147-A177-3AD203B41FA5}">
                      <a16:colId xmlns:a16="http://schemas.microsoft.com/office/drawing/2014/main" val="3625781976"/>
                    </a:ext>
                  </a:extLst>
                </a:gridCol>
                <a:gridCol w="3170602">
                  <a:extLst>
                    <a:ext uri="{9D8B030D-6E8A-4147-A177-3AD203B41FA5}">
                      <a16:colId xmlns:a16="http://schemas.microsoft.com/office/drawing/2014/main" val="1735467212"/>
                    </a:ext>
                  </a:extLst>
                </a:gridCol>
                <a:gridCol w="2659619">
                  <a:extLst>
                    <a:ext uri="{9D8B030D-6E8A-4147-A177-3AD203B41FA5}">
                      <a16:colId xmlns:a16="http://schemas.microsoft.com/office/drawing/2014/main" val="2017283024"/>
                    </a:ext>
                  </a:extLst>
                </a:gridCol>
              </a:tblGrid>
              <a:tr h="1520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Критерии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Аттестация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Сертификация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extLst>
                  <a:ext uri="{0D108BD9-81ED-4DB2-BD59-A6C34878D82A}">
                    <a16:rowId xmlns:a16="http://schemas.microsoft.com/office/drawing/2014/main" val="2430598994"/>
                  </a:ext>
                </a:extLst>
              </a:tr>
              <a:tr h="7915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Инициатива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 инициативе юридического лица и индивидуального предпринимателя в соответствии с СМК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По инициативе юридического лица и индивидуального предпринимателя в соответствии с СМК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extLst>
                  <a:ext uri="{0D108BD9-81ED-4DB2-BD59-A6C34878D82A}">
                    <a16:rowId xmlns:a16="http://schemas.microsoft.com/office/drawing/2014/main" val="3692546323"/>
                  </a:ext>
                </a:extLst>
              </a:tr>
              <a:tr h="47178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Сроки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Проводится по истечении 1 года работы в ЮЛ и ИП по графику аттестации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 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extLst>
                  <a:ext uri="{0D108BD9-81ED-4DB2-BD59-A6C34878D82A}">
                    <a16:rowId xmlns:a16="http://schemas.microsoft.com/office/drawing/2014/main" val="2422462709"/>
                  </a:ext>
                </a:extLst>
              </a:tr>
              <a:tr h="19039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Кто проводит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Комиссия в составе которого: 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руководитель ЮЛ или уполномоченное лицо, или главный метролог, 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руководитель аттестуемого специалиста, 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руководитель кадрового органа,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опытные эксперты-метрологи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Внешние организации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Орган по сертификации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extLst>
                  <a:ext uri="{0D108BD9-81ED-4DB2-BD59-A6C34878D82A}">
                    <a16:rowId xmlns:a16="http://schemas.microsoft.com/office/drawing/2014/main" val="71887800"/>
                  </a:ext>
                </a:extLst>
              </a:tr>
              <a:tr h="15853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Процедура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оценка стажа;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оценка соответствия образования;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оценка полноты и качества работы по МЭ 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оценка стажа;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оценка соответствия образования;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оценка по результатам экзамена по теоретическим и практическим вопросам;</a:t>
                      </a:r>
                      <a:endParaRPr lang="ru-RU" sz="70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- оценка личных качеств кандидата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extLst>
                  <a:ext uri="{0D108BD9-81ED-4DB2-BD59-A6C34878D82A}">
                    <a16:rowId xmlns:a16="http://schemas.microsoft.com/office/drawing/2014/main" val="3606919464"/>
                  </a:ext>
                </a:extLst>
              </a:tr>
              <a:tr h="31073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Результат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Аттестационный лист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Сертификат соответствия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extLst>
                  <a:ext uri="{0D108BD9-81ED-4DB2-BD59-A6C34878D82A}">
                    <a16:rowId xmlns:a16="http://schemas.microsoft.com/office/drawing/2014/main" val="2442469468"/>
                  </a:ext>
                </a:extLst>
              </a:tr>
              <a:tr h="1520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Периодичность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1 раз в 3 года</a:t>
                      </a:r>
                      <a:endParaRPr lang="ru-RU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 раз в 3 года</a:t>
                      </a:r>
                      <a:endParaRPr lang="ru-RU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2" marR="45862" marT="0" marB="0"/>
                </a:tc>
                <a:extLst>
                  <a:ext uri="{0D108BD9-81ED-4DB2-BD59-A6C34878D82A}">
                    <a16:rowId xmlns:a16="http://schemas.microsoft.com/office/drawing/2014/main" val="3035374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6915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Минпромторга от 30 июля 2015 г. №2167 «Об утверждении Порядка проведения обязательной метрологической экспертизы содержащихся в проектах нормативных правовых актов Российской Федерации требований к измерениям, стандартным образцам и средствам измерений»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615736"/>
            <a:ext cx="9144000" cy="4812551"/>
          </a:xfrm>
        </p:spPr>
        <p:txBody>
          <a:bodyPr/>
          <a:lstStyle/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Настоящий порядок устанавливает правила проведения </a:t>
            </a:r>
            <a:r>
              <a:rPr lang="ru-RU" sz="2000" b="1" dirty="0">
                <a:solidFill>
                  <a:srgbClr val="FF0000"/>
                </a:solidFill>
              </a:rPr>
              <a:t>обязательной метрологической экспертизы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требований к измерениям, стандартным образцам и средствам измерений, содержащихся в проектах нормативных правовых актов Российской Федерации (далее - метрологическая экспертиза)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Федеральный орган (который подготовил или принимал проект НПА, который содержит требования к измерениям, СО, СИ) представляет его в Росстандарт.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Росстандарт 3 рабочих дня направления в ГНМИ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ГНМИ в течение 30 рабочих дней проводит обязательную метрологическую экспертизу.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Росстандарт в течение 3 рабочих дней после получения проекта заключения из ГНМИ готовит заключение и направляет его в Федеральный орган.</a:t>
            </a:r>
          </a:p>
          <a:p>
            <a:pPr marL="342900" indent="-342900" algn="just">
              <a:buAutoNum type="arabicPeriod"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805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 lnSpcReduction="10000"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7 Оформление результатов метрологической экспертизы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Оформляется (как правило) экспертным заключением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Подписывается экспертом-метрологом (членами комиссии)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Утверждается руководителем экспертной организации ( руководителем комиссии или главным метрологом)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Если МЭ проводилась экспертами-метрологами организации - разработчика документации, то результаты МЭ могут быть оформлены в виде перечня замечаний и предложений по форме приложения Г или в виде пометок на полях документа. При отсутствии замечаний либо после их устранения в рабочем порядке делается отметка о прохождении МЭ и (или) документ визируется главным метрологом организации (или экспертом-метрологом, если это предусмотрено внутренними процедурами организации, выполняющей МЭ, а также условиями договора при выполнении работ по МЭ экспертной организацией). 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476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>
                <a:solidFill>
                  <a:schemeClr val="tx1"/>
                </a:solidFill>
              </a:rPr>
              <a:t>7 Устранение замечаний по результатам метрологической экспертизы </a:t>
            </a:r>
          </a:p>
          <a:p>
            <a:pPr marL="342900" indent="-342900" algn="just"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Все замечания записываются в экспертном заключении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Решения по разногласиям в результате проведения МЭ, возникшим: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внутри одной организации, принимаются разработчиком документации в соответствии с </a:t>
            </a:r>
            <a:r>
              <a:rPr lang="ru-RU" b="1" dirty="0">
                <a:solidFill>
                  <a:srgbClr val="FF0000"/>
                </a:solidFill>
              </a:rPr>
              <a:t>положениями стандартов организации</a:t>
            </a:r>
            <a:r>
              <a:rPr lang="ru-RU" dirty="0">
                <a:solidFill>
                  <a:schemeClr val="tx1"/>
                </a:solidFill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между организацией, разработавшей документацию и экспертной организацией, принимается в соответствии с условиями заключенного договора или руководителем конструкторско-технологического подразделения (главным конструктором, главным технологом) по согласованию с главным метрологом организации, разработавшей документацию. 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>2. Если замечаний много, то необходимо провести работу по исследованию, почему так много замечаний создателю документа.</a:t>
            </a: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123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РМГ 63-2003 «ГСИ. Обеспечение эффективности измерений при управлении технологическими процессами. Метрологическая экспертиза технической документации»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 fontScale="92500" lnSpcReduction="10000"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sz="2000" dirty="0">
                <a:solidFill>
                  <a:schemeClr val="tx1"/>
                </a:solidFill>
              </a:rPr>
              <a:t>4 Организация работ</a:t>
            </a:r>
          </a:p>
          <a:p>
            <a:pPr marL="342900" indent="-342900" algn="just" fontAlgn="base"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Назначение подразделения</a:t>
            </a:r>
          </a:p>
          <a:p>
            <a:pPr marL="342900" indent="-342900" algn="just" fontAlgn="base"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Разработка документа, устанавливающего порядок проведения МЭ (он также устанавливает порядок рассмотрения разногласий при проведении МЭ)</a:t>
            </a:r>
          </a:p>
          <a:p>
            <a:pPr marL="342900" indent="-342900" algn="just" fontAlgn="base"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Планирование МЭ</a:t>
            </a:r>
          </a:p>
          <a:p>
            <a:pPr marL="342900" indent="-342900" algn="just" fontAlgn="base"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Назначение экспертов</a:t>
            </a:r>
          </a:p>
          <a:p>
            <a:pPr marL="342900" indent="-342900" algn="just" fontAlgn="base"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Подготовка и повышение квалификации экспертов</a:t>
            </a:r>
          </a:p>
          <a:p>
            <a:pPr marL="342900" indent="-342900" algn="just" fontAlgn="base"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Формирование комплекса документов, справочных материалов, необходимых для проведения МЭ</a:t>
            </a:r>
          </a:p>
          <a:p>
            <a:pPr marL="342900" indent="-342900" fontAlgn="base">
              <a:buAutoNum type="arabicPeriod"/>
            </a:pPr>
            <a:endParaRPr lang="ru-RU" dirty="0">
              <a:solidFill>
                <a:schemeClr val="tx1"/>
              </a:solidFill>
            </a:endParaRPr>
          </a:p>
          <a:p>
            <a:pPr fontAlgn="base"/>
            <a:endParaRPr lang="ru-RU" dirty="0">
              <a:solidFill>
                <a:schemeClr val="tx1"/>
              </a:solidFill>
            </a:endParaRP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035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РМГ 63-2003 «ГСИ. Обеспечение эффективности измерений при управлении технологическими процессами. Метрологическая экспертиза технической документации»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sz="2200" dirty="0">
                <a:solidFill>
                  <a:schemeClr val="tx1"/>
                </a:solidFill>
              </a:rPr>
              <a:t>4.4 Требования к специалистам, проводящим МЭ:</a:t>
            </a:r>
          </a:p>
          <a:p>
            <a:pPr marL="342900" indent="-342900" algn="just" fontAlgn="base">
              <a:buFontTx/>
              <a:buChar char="-"/>
            </a:pPr>
            <a:r>
              <a:rPr lang="ru-RU" sz="2200" dirty="0">
                <a:solidFill>
                  <a:schemeClr val="tx1"/>
                </a:solidFill>
              </a:rPr>
              <a:t>Четко представлять свои функции и не заменять конструктора, технолога, проектировщика при разработке технической документации, ответственность за качество которой несет исключительно разработчик</a:t>
            </a:r>
          </a:p>
          <a:p>
            <a:pPr marL="342900" indent="-342900" algn="just" fontAlgn="base">
              <a:buFontTx/>
              <a:buChar char="-"/>
            </a:pPr>
            <a:r>
              <a:rPr lang="ru-RU" sz="2200" dirty="0">
                <a:solidFill>
                  <a:schemeClr val="tx1"/>
                </a:solidFill>
              </a:rPr>
              <a:t>Ответственность за правильность и объективность заключений</a:t>
            </a:r>
          </a:p>
          <a:p>
            <a:pPr marL="342900" indent="-342900" algn="just" fontAlgn="base">
              <a:buFontTx/>
              <a:buChar char="-"/>
            </a:pPr>
            <a:r>
              <a:rPr lang="ru-RU" sz="2200" dirty="0">
                <a:solidFill>
                  <a:schemeClr val="tx1"/>
                </a:solidFill>
              </a:rPr>
              <a:t>Хорошо представляют задачи МЭ, обладают навыками их решения, могут выделить приоритетные вопросы;</a:t>
            </a:r>
          </a:p>
          <a:p>
            <a:pPr marL="342900" indent="-342900" algn="just" fontAlgn="base">
              <a:buFontTx/>
              <a:buChar char="-"/>
            </a:pPr>
            <a:r>
              <a:rPr lang="ru-RU" sz="2200" dirty="0">
                <a:solidFill>
                  <a:schemeClr val="tx1"/>
                </a:solidFill>
              </a:rPr>
              <a:t>Хорошо представляют содержание конструкторских и технологических документов и др.;</a:t>
            </a:r>
          </a:p>
          <a:p>
            <a:pPr marL="342900" indent="-342900" algn="just" fontAlgn="base">
              <a:buFontTx/>
              <a:buChar char="-"/>
            </a:pPr>
            <a:r>
              <a:rPr lang="ru-RU" sz="2200" dirty="0">
                <a:solidFill>
                  <a:schemeClr val="tx1"/>
                </a:solidFill>
              </a:rPr>
              <a:t>Хорошо знают основные метрологические правила, ориентируются в метрологических документах;</a:t>
            </a:r>
          </a:p>
          <a:p>
            <a:pPr marL="342900" indent="-342900" algn="just" fontAlgn="base">
              <a:buFontTx/>
              <a:buChar char="-"/>
            </a:pPr>
            <a:r>
              <a:rPr lang="ru-RU" sz="2200" dirty="0">
                <a:solidFill>
                  <a:schemeClr val="tx1"/>
                </a:solidFill>
              </a:rPr>
              <a:t>Систематически повышают квалификацию.</a:t>
            </a:r>
          </a:p>
          <a:p>
            <a:pPr marL="342900" indent="-342900" fontAlgn="base">
              <a:buAutoNum type="arabicPeriod"/>
            </a:pPr>
            <a:endParaRPr lang="ru-RU" dirty="0">
              <a:solidFill>
                <a:schemeClr val="tx1"/>
              </a:solidFill>
            </a:endParaRPr>
          </a:p>
          <a:p>
            <a:pPr fontAlgn="base"/>
            <a:endParaRPr lang="ru-RU" dirty="0">
              <a:solidFill>
                <a:schemeClr val="tx1"/>
              </a:solidFill>
            </a:endParaRP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218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РМГ 63-2003 «ГСИ. Обеспечение эффективности измерений при управлении технологическими процессами. Метрологическая экспертиза технической документации»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marL="342900" indent="-342900" fontAlgn="base">
              <a:buAutoNum type="arabicPeriod"/>
            </a:pPr>
            <a:endParaRPr lang="ru-RU" dirty="0">
              <a:solidFill>
                <a:schemeClr val="tx1"/>
              </a:solidFill>
            </a:endParaRPr>
          </a:p>
          <a:p>
            <a:pPr fontAlgn="base"/>
            <a:endParaRPr lang="ru-RU" dirty="0">
              <a:solidFill>
                <a:schemeClr val="tx1"/>
              </a:solidFill>
            </a:endParaRP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51F7F0-4EB3-476D-A239-ED9DA69F1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090" y="1364673"/>
            <a:ext cx="9421091" cy="529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28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 fontScale="85000" lnSpcReduction="10000"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marL="285750" indent="-285750" algn="just" fontAlgn="base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оценка правильности постановки и решения измерительной задачи, в том числе правильности идентификации объекта измерений, испытаний, контроля и рациональности номенклатуры измеряемых (контролируемых) параметров;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На 3 составляющие: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1. Решения измерительной задачи:</a:t>
            </a:r>
          </a:p>
          <a:p>
            <a:pPr marL="285750" indent="-285750" algn="just" fontAlgn="base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 какие требования установлены к измеряемой величине;</a:t>
            </a:r>
          </a:p>
          <a:p>
            <a:pPr marL="285750" indent="-285750" algn="just" fontAlgn="base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соответствие измеряемой величины – целям контроля продукции</a:t>
            </a:r>
          </a:p>
          <a:p>
            <a:pPr marL="285750" indent="-285750" algn="just" fontAlgn="base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соответствие выбранных средств измерений, методик (методов) измеряемой величине</a:t>
            </a:r>
          </a:p>
          <a:p>
            <a:pPr marL="285750" indent="-285750" algn="just" fontAlgn="base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ОПОРА: ГОСТ 8.417, Постановление Правительства №879, Постановление Правительства №1847, документы по допускам и взаимозаменяемость.</a:t>
            </a:r>
          </a:p>
          <a:p>
            <a:pPr marL="285750" indent="-285750" fontAlgn="base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 fontAlgn="base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pPr fontAlgn="base"/>
            <a:endParaRPr lang="ru-RU" dirty="0">
              <a:solidFill>
                <a:schemeClr val="tx1"/>
              </a:solidFill>
            </a:endParaRP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2096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235" y="1187116"/>
            <a:ext cx="11291455" cy="6058811"/>
          </a:xfrm>
        </p:spPr>
        <p:txBody>
          <a:bodyPr>
            <a:normAutofit fontScale="47500" lnSpcReduction="20000"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sz="3300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marL="285750" indent="-285750" algn="just" fontAlgn="base">
              <a:buFontTx/>
              <a:buChar char="-"/>
            </a:pPr>
            <a:r>
              <a:rPr lang="ru-RU" sz="3300" dirty="0">
                <a:solidFill>
                  <a:schemeClr val="tx1"/>
                </a:solidFill>
              </a:rPr>
              <a:t>оценка правильности постановки и решения измерительной задачи, в том числе правильности идентификации объекта измерений, испытаний, контроля и рациональности номенклатуры измеряемых (контролируемых) параметров;</a:t>
            </a:r>
          </a:p>
          <a:p>
            <a:pPr algn="just" fontAlgn="base"/>
            <a:r>
              <a:rPr lang="ru-RU" sz="3300" dirty="0">
                <a:solidFill>
                  <a:schemeClr val="tx1"/>
                </a:solidFill>
              </a:rPr>
              <a:t>На 3 составляющие:</a:t>
            </a:r>
          </a:p>
          <a:p>
            <a:pPr algn="just" fontAlgn="base"/>
            <a:r>
              <a:rPr lang="ru-RU" sz="3300" dirty="0">
                <a:solidFill>
                  <a:schemeClr val="tx1"/>
                </a:solidFill>
              </a:rPr>
              <a:t>2. Оценка правильности идентификации объекта измерений (при наличии таких характеристик).</a:t>
            </a:r>
          </a:p>
          <a:p>
            <a:pPr algn="just" fontAlgn="base"/>
            <a:r>
              <a:rPr lang="ru-RU" sz="3300" dirty="0">
                <a:solidFill>
                  <a:schemeClr val="tx1"/>
                </a:solidFill>
              </a:rPr>
              <a:t>3. Анализ достаточно и рациональности номенклатуры измеряемых параметров.</a:t>
            </a:r>
          </a:p>
          <a:p>
            <a:pPr algn="just" fontAlgn="base"/>
            <a:r>
              <a:rPr lang="ru-RU" sz="3300" dirty="0">
                <a:solidFill>
                  <a:schemeClr val="tx1"/>
                </a:solidFill>
              </a:rPr>
              <a:t>Идет отсылка к п. 5.2 РМГ 63-2003:</a:t>
            </a:r>
          </a:p>
          <a:p>
            <a:pPr marL="457200" indent="-457200" algn="just" fontAlgn="base">
              <a:buFontTx/>
              <a:buChar char="-"/>
            </a:pPr>
            <a:r>
              <a:rPr lang="ru-RU" sz="3300" dirty="0">
                <a:solidFill>
                  <a:schemeClr val="tx1"/>
                </a:solidFill>
              </a:rPr>
              <a:t>контролируемыми параметрами деталей, узлов и составных частей изделий являются параметры, обеспечивающие их размерную и функциональную взаимозаменяемость; </a:t>
            </a:r>
          </a:p>
          <a:p>
            <a:pPr marL="457200" indent="-457200" algn="just" fontAlgn="base">
              <a:buFontTx/>
              <a:buChar char="-"/>
            </a:pPr>
            <a:r>
              <a:rPr lang="ru-RU" sz="3300" dirty="0">
                <a:solidFill>
                  <a:schemeClr val="tx1"/>
                </a:solidFill>
              </a:rPr>
              <a:t>- для готовой продукции (в случае отсутствия требований к контролю в соответствующих нормативных или других исходных документах) обеспечен контроль основных характеристик, определяющих качество продукции, а в непрерывных производствах также количество продукции; </a:t>
            </a:r>
          </a:p>
          <a:p>
            <a:pPr marL="457200" indent="-457200" algn="just" fontAlgn="base">
              <a:buFontTx/>
              <a:buChar char="-"/>
            </a:pPr>
            <a:r>
              <a:rPr lang="ru-RU" sz="3300" dirty="0">
                <a:solidFill>
                  <a:schemeClr val="tx1"/>
                </a:solidFill>
              </a:rPr>
              <a:t>- для технологического оборудования, систем контроля и управления технологическими процессами выполнимы измерения параметров, определяющих безопасность, оптимальность режима по производительности и экономичности, экологическую защиту от выбросов вредных веществ. </a:t>
            </a:r>
          </a:p>
          <a:p>
            <a:pPr marL="285750" indent="-285750" fontAlgn="base">
              <a:buFontTx/>
              <a:buChar char="-"/>
            </a:pPr>
            <a:endParaRPr lang="ru-RU" sz="3300" dirty="0">
              <a:solidFill>
                <a:schemeClr val="tx1"/>
              </a:solidFill>
            </a:endParaRPr>
          </a:p>
          <a:p>
            <a:pPr marL="285750" indent="-285750" fontAlgn="base">
              <a:buFontTx/>
              <a:buChar char="-"/>
            </a:pPr>
            <a:endParaRPr lang="ru-RU" sz="3300" dirty="0">
              <a:solidFill>
                <a:schemeClr val="tx1"/>
              </a:solidFill>
            </a:endParaRPr>
          </a:p>
          <a:p>
            <a:pPr fontAlgn="base"/>
            <a:endParaRPr lang="ru-RU" dirty="0">
              <a:solidFill>
                <a:schemeClr val="tx1"/>
              </a:solidFill>
            </a:endParaRP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067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marL="285750" indent="-285750" algn="just" fontAlgn="base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анализ обоснованности установления допускаемых отклонений измеряемых (контролируемых) параметров для обеспечения возможности оценки их соответствия установленным требованиям;</a:t>
            </a:r>
          </a:p>
          <a:p>
            <a:pPr algn="just" fontAlgn="base"/>
            <a:r>
              <a:rPr lang="ru-RU" sz="2000" dirty="0">
                <a:solidFill>
                  <a:schemeClr val="tx1"/>
                </a:solidFill>
              </a:rPr>
              <a:t>Проводится анализ расчетов, представленных разработчиком.</a:t>
            </a:r>
          </a:p>
          <a:p>
            <a:pPr algn="just" fontAlgn="base"/>
            <a:r>
              <a:rPr lang="ru-RU" sz="2000" dirty="0">
                <a:solidFill>
                  <a:schemeClr val="tx1"/>
                </a:solidFill>
              </a:rPr>
              <a:t>Если расчетов нет, но есть ссылка на стандарты, то проводим проверку на соответствие установленным требованиям в стандартах.</a:t>
            </a:r>
          </a:p>
          <a:p>
            <a:pPr algn="just" fontAlgn="base"/>
            <a:r>
              <a:rPr lang="ru-RU" sz="2000" dirty="0">
                <a:solidFill>
                  <a:schemeClr val="tx1"/>
                </a:solidFill>
              </a:rPr>
              <a:t>Если нет никаких обоснований, то делается выборочные расчеты.</a:t>
            </a:r>
          </a:p>
          <a:p>
            <a:pPr algn="just" fontAlgn="base"/>
            <a:endParaRPr lang="ru-RU" sz="2000" dirty="0">
              <a:solidFill>
                <a:schemeClr val="tx1"/>
              </a:solidFill>
            </a:endParaRPr>
          </a:p>
          <a:p>
            <a:pPr algn="just" fontAlgn="base"/>
            <a:endParaRPr lang="ru-RU" sz="2000" dirty="0">
              <a:solidFill>
                <a:schemeClr val="tx1"/>
              </a:solidFill>
            </a:endParaRPr>
          </a:p>
          <a:p>
            <a:pPr algn="just" fontAlgn="base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8477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- установление правильности формы записи измеряемых (контролируемых) параметров и их допускаемых отклонений;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>Устанавливаем либо номинальным значением, либо диапазоном.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>Оформление записей в соответствии с ГОСТ 8.417 и требований ЕСКД (при необходимости)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>Если отсутствуют требования к нормам точности, то нормируется самим разработчиком.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767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- анализ соответствия измеряемых (контролируемых) параметров и показателей точности установленным требованиям, в том числе оценка оптимальности требований к точности измерений;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При анализе соответствия измеряемых (контролируемых) параметров и показателей точности установленным требованиям проверяют: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соответствие состава измеряемых (контролируемых) параметров и показателей точности заданным в ТЗ, ТТ, нормативных правовых актах, НД на продукцию; </a:t>
            </a:r>
          </a:p>
          <a:p>
            <a:pPr marL="285750" indent="-285750" algn="just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соответствие показателей точности измеряемых (контролируемых) параметров заданным в ТЗ, ТТ, нормативных правовых актах, НД на продукцию. </a:t>
            </a:r>
          </a:p>
          <a:p>
            <a:pPr marL="285750" indent="-285750" algn="just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089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Минпромторга от 30 июля 2015 г. №2167 «Об утверждении Порядка проведения обязательной метрологической экспертизы содержащихся в проектах нормативных правовых актов Российской Федерации требований к измерениям, стандартным образцам и средствам измерений»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58283"/>
            <a:ext cx="9144000" cy="50700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chemeClr val="tx1"/>
                </a:solidFill>
              </a:rPr>
              <a:t>При проведении метрологической экспертизы институт проводит анализ и оценку правильности установления и соблюдения метрологических требований, а именно: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 а) наличие, полноту и правильность изложения метрологических требований, включая требования к показателям точности, к измерениям, средствам измерений, стандартным образцам, методикам (методам) измерений, методам оценки соответствия характеристик объектов регулирования;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б) реализуемость установленных обязательных метрологических требований, включая требования к показателям точности;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в) соответствие показателей точности заданным требованиям к объектам регулирования;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г) соответствие средств и методик (методов) исследований (испытаний) и измерений установленным показателям точности измерений;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д) возможность метрологического обеспечения указанных в проекте акта средств измерений, технических систем и устройств с измерительными функциями;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е) соответствие алгоритмов обработки результатов измерений задачам исследований (испытаний) и измерений, изложенным в проекте актов;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ж) правильность использования метрологических терминов, наименований и обозначений измеряемых величин.</a:t>
            </a:r>
          </a:p>
        </p:txBody>
      </p:sp>
    </p:spTree>
    <p:extLst>
      <p:ext uri="{BB962C8B-B14F-4D97-AF65-F5344CB8AC3E}">
        <p14:creationId xmlns:p14="http://schemas.microsoft.com/office/powerpoint/2010/main" val="748585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- оценка </a:t>
            </a:r>
            <a:r>
              <a:rPr lang="ru-RU" dirty="0" err="1">
                <a:solidFill>
                  <a:schemeClr val="tx1"/>
                </a:solidFill>
              </a:rPr>
              <a:t>контролепригодности</a:t>
            </a:r>
            <a:r>
              <a:rPr lang="ru-RU" dirty="0">
                <a:solidFill>
                  <a:schemeClr val="tx1"/>
                </a:solidFill>
              </a:rPr>
              <a:t> продукции;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При оценке </a:t>
            </a:r>
            <a:r>
              <a:rPr lang="ru-RU" dirty="0" err="1">
                <a:solidFill>
                  <a:schemeClr val="tx1"/>
                </a:solidFill>
              </a:rPr>
              <a:t>контролепригодности</a:t>
            </a:r>
            <a:r>
              <a:rPr lang="ru-RU" dirty="0">
                <a:solidFill>
                  <a:schemeClr val="tx1"/>
                </a:solidFill>
              </a:rPr>
              <a:t> продукции проверяют: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возможность измерения необходимых параметров продукции с требуемой точностью существующими или вновь разработанными СИ;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правильность методов измерительного контроля, в том числе границы допускаемой погрешности. Проверка включает в себя проверку правильности выбора СИ с учетом условий измерений и методик (методов) измерений;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экономичность выбранного метода измерительного контроля, которая предполагает обеспечение минимальной трудоемкости контрольных операций при заданной точности, возможности использования СИ утвержденного типа, целесообразности использования автоматизированных СИ. </a:t>
            </a: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Отсылка к РМГ 63-2003 (при этом написано в ГОСТ Р больше)</a:t>
            </a:r>
          </a:p>
        </p:txBody>
      </p:sp>
    </p:spTree>
    <p:extLst>
      <p:ext uri="{BB962C8B-B14F-4D97-AF65-F5344CB8AC3E}">
        <p14:creationId xmlns:p14="http://schemas.microsoft.com/office/powerpoint/2010/main" val="424066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 fontScale="85000" lnSpcReduction="10000"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- анализ оптимальности выбора СИ, СО, средств контроля, испытаний, эталонов единиц величин, методик (методов) измерений;</a:t>
            </a: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Оптимальность выбора СИ, СО, средств контроля, испытаний, эталонов единиц величин, методик (методов) измерений оценивается: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исходя из необходимости и достаточности метрологических характеристик СИ, СО, эталонов единиц величин, методик (методов) измерений для достижения установленных показателей точности измерений;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достаточности методов измерительного контроля, которая предусматривает обеспечение методами и средствами контроля всех устанавливаемых в данном документе норм точности или приемочных значений. В тех случаях, когда используются косвенные методы измерительного контроля, должны быть проверены наличие и правильность расчета, подтверждающего достаточность и достоверность используемых методов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возможности их применения в условиях эксплуатации продукции с обеспечением совместимости и требуемых оперативности, автономности, способов представления информации и т.д.;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соответствия средств контроля и средств испытаний требованиям технологических процессов, возможности метрологического обеспечения средств контроля и средств испытаний</a:t>
            </a:r>
          </a:p>
          <a:p>
            <a:pPr algn="just"/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0776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marL="285750" indent="-285750" algn="just" fontAlgn="base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оценка требований к программному обеспечению, в том числе соответствие алгоритмов расчетов формам представления результатов расчетов, правильности применения формул (закономерностей) для обработки измерительной информации (измерительных преобразований, </a:t>
            </a:r>
            <a:r>
              <a:rPr lang="ru-RU" dirty="0" err="1">
                <a:solidFill>
                  <a:schemeClr val="tx1"/>
                </a:solidFill>
              </a:rPr>
              <a:t>метрологически</a:t>
            </a:r>
            <a:r>
              <a:rPr lang="ru-RU" dirty="0">
                <a:solidFill>
                  <a:schemeClr val="tx1"/>
                </a:solidFill>
              </a:rPr>
              <a:t> значимых расчетов);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6.7.1 Методы оценивания характеристик погрешности результатов измерений.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6.7.2 Проверяется соответствие методов оценивания неопределенности результатов измерений, а также форм их представления требованиям </a:t>
            </a:r>
            <a:r>
              <a:rPr lang="ru-RU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34100.3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6.7.3 Проверяется соответствие программного обеспечения, применяемого в сфере государственного регулирования обеспечения единства измерений, реализующей алгоритмы обработки данных в измерительных целях, требованиям </a:t>
            </a:r>
            <a:r>
              <a:rPr lang="ru-RU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Р 8.654</a:t>
            </a:r>
            <a:r>
              <a:rPr lang="ru-RU" dirty="0"/>
              <a:t>. </a:t>
            </a:r>
          </a:p>
          <a:p>
            <a:pPr marL="285750" indent="-285750" algn="just" fontAlgn="base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0743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- оценка полноты и правильности изложения и реализуемости метрологических требований (в том числе требований к измерениям, их показателям точности, СИ, СО, эталонам единиц величин, методикам (методам) измерений);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>Достаточность</a:t>
            </a: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>Правильное использование по назначению СИ и </a:t>
            </a:r>
            <a:r>
              <a:rPr lang="ru-RU" sz="2000" dirty="0" err="1">
                <a:solidFill>
                  <a:schemeClr val="tx1"/>
                </a:solidFill>
              </a:rPr>
              <a:t>тд</a:t>
            </a:r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>Реализуемость в соответствии с требованиями ЭД, ТЗ и др.</a:t>
            </a: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546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 fontScale="85000" lnSpcReduction="20000"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- оценка полноты и правильности метрологического обеспечения испытаний продукции;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При оценке полноты и правильности метрологического обеспечения испытаний продукции проверяют: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наличие необходимых условий для получения достоверной информации о значениях показателей качества и безопасности продукции при испытаниях;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наличие программ и методик испытаний, обеспечивающих получение достоверной информации о значениях показателей качества и безопасности продукции и их соответствие установленным требованиям;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проведение метрологической экспертизы программ и методик испытаний;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наличие и соответствие СИ, применяемых для контроля параметров испытуемой продукции, характеристик условий испытаний, условий и параметров безопасности труда и состояния окружающей среды;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проведение аттестации применяемых методик (методов) измерений.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Методология оценки полноты и правильности метрологического обеспечения испытаний продукции установлена в </a:t>
            </a:r>
            <a:r>
              <a:rPr lang="ru-RU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Р 51672</a:t>
            </a:r>
            <a:r>
              <a:rPr lang="ru-RU" dirty="0">
                <a:solidFill>
                  <a:schemeClr val="tx1"/>
                </a:solidFill>
              </a:rPr>
              <a:t>. (почти аналогично с испытания в целях утверждения типа)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5718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Основными задачами МЭ ТД являются:</a:t>
            </a:r>
          </a:p>
          <a:p>
            <a:pPr marL="285750" indent="-285750" algn="just" fontAlgn="base">
              <a:buFontTx/>
              <a:buChar char="-"/>
            </a:pPr>
            <a:r>
              <a:rPr lang="ru-RU" dirty="0">
                <a:solidFill>
                  <a:schemeClr val="tx1"/>
                </a:solidFill>
              </a:rPr>
              <a:t>проверка правильности использования метрологических терминов, использования единиц величин, допущенных к применению в Российской Федерации, правильности наименований измеряемых величин и обозначений их единиц по Положению №879.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102-ФЗ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Постановление Правительства №879</a:t>
            </a:r>
          </a:p>
          <a:p>
            <a:pPr algn="just" fontAlgn="base"/>
            <a:r>
              <a:rPr lang="ru-RU" dirty="0">
                <a:solidFill>
                  <a:schemeClr val="tx1"/>
                </a:solidFill>
              </a:rPr>
              <a:t>Постановление Правительства №1847 и др.</a:t>
            </a: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782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Минпромторга от 30 июля 2015 г. №2167 «Об утверждении Порядка проведения обязательной метрологической экспертизы содержащихся в проектах нормативных правовых актов Российской Федерации требований к измерениям, стандартным образцам и средствам измерений»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dirty="0">
                <a:solidFill>
                  <a:schemeClr val="tx1"/>
                </a:solidFill>
              </a:rPr>
              <a:t>Проект заключения должен содержать сведения о результатах проведенного </a:t>
            </a:r>
            <a:r>
              <a:rPr lang="ru-RU" sz="2000" b="1" dirty="0">
                <a:solidFill>
                  <a:schemeClr val="tx1"/>
                </a:solidFill>
              </a:rPr>
              <a:t>анализа и оценку правильности установления и соблюдения метрологических требований</a:t>
            </a:r>
            <a:r>
              <a:rPr lang="ru-RU" dirty="0">
                <a:solidFill>
                  <a:schemeClr val="tx1"/>
                </a:solidFill>
              </a:rPr>
              <a:t> в проекте акта в соответствии с пунктом 5 Порядка, а также </a:t>
            </a:r>
            <a:r>
              <a:rPr lang="ru-RU" sz="2000" b="1" dirty="0">
                <a:solidFill>
                  <a:schemeClr val="tx1"/>
                </a:solidFill>
              </a:rPr>
              <a:t>выводы о соответствии проекта акта</a:t>
            </a:r>
            <a:r>
              <a:rPr lang="ru-RU" dirty="0">
                <a:solidFill>
                  <a:schemeClr val="tx1"/>
                </a:solidFill>
              </a:rPr>
              <a:t>, представленного на метрологическую экспертизу, положениям действующего законодательства в области обеспечения единства измерений или о несоответствии положениям действующего законодательства в области обеспечения единства измерений с указанием конкретных несоответствий, выявленных в процессе метрологической экспертиз</a:t>
            </a:r>
            <a:r>
              <a:rPr lang="ru-RU" dirty="0"/>
              <a:t>ы.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850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2400" dirty="0">
                <a:solidFill>
                  <a:schemeClr val="tx1"/>
                </a:solidFill>
              </a:rPr>
              <a:t>Настоящий стандарт </a:t>
            </a:r>
            <a:r>
              <a:rPr lang="ru-RU" sz="2400" b="1" dirty="0">
                <a:solidFill>
                  <a:schemeClr val="tx1"/>
                </a:solidFill>
              </a:rPr>
              <a:t>не распространяется</a:t>
            </a:r>
            <a:r>
              <a:rPr lang="ru-RU" sz="2400" dirty="0">
                <a:solidFill>
                  <a:schemeClr val="tx1"/>
                </a:solidFill>
              </a:rPr>
              <a:t> на обязательную метрологическую экспертизу технической документации, проводимую в соответствии с Федеральным законом, на метрологическую экспертизу технической документации, разрабатываемой и применяемой для оборонной продукции (работ, услуг), продукции (работ, услуг) ограниченного доступа, для продукции (работ, услуг), сведения о которой составляют государственную тайну, а также для области использования атомной энергии и организаций Государственной корпорации по атомной энергии "Росатом".</a:t>
            </a:r>
          </a:p>
        </p:txBody>
      </p:sp>
    </p:spTree>
    <p:extLst>
      <p:ext uri="{BB962C8B-B14F-4D97-AF65-F5344CB8AC3E}">
        <p14:creationId xmlns:p14="http://schemas.microsoft.com/office/powerpoint/2010/main" val="2887338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2000" b="1" dirty="0">
                <a:solidFill>
                  <a:schemeClr val="tx1"/>
                </a:solidFill>
              </a:rPr>
              <a:t>эксперт-метролог (по метрологической экспертизе технической документации):</a:t>
            </a:r>
            <a:r>
              <a:rPr lang="ru-RU" sz="2000" dirty="0">
                <a:solidFill>
                  <a:schemeClr val="tx1"/>
                </a:solidFill>
              </a:rPr>
              <a:t> Специалист по метрологическому обеспечению производственной деятельности, соответствующий требованиям к компетентности эксперта-метролога по метрологической экспертизе технической документации и осуществляющий деятельность по метрологической экспертизе технической документации.</a:t>
            </a:r>
          </a:p>
          <a:p>
            <a:pPr algn="just"/>
            <a:endParaRPr lang="ru-RU" sz="2000" dirty="0">
              <a:solidFill>
                <a:schemeClr val="tx1"/>
              </a:solidFill>
            </a:endParaRPr>
          </a:p>
          <a:p>
            <a:pPr algn="just"/>
            <a:r>
              <a:rPr lang="ru-RU" sz="2000" b="1" dirty="0">
                <a:solidFill>
                  <a:schemeClr val="tx1"/>
                </a:solidFill>
              </a:rPr>
              <a:t>экспертная организация:</a:t>
            </a:r>
            <a:r>
              <a:rPr lang="ru-RU" sz="2000" dirty="0">
                <a:solidFill>
                  <a:schemeClr val="tx1"/>
                </a:solidFill>
              </a:rPr>
              <a:t> Аккредитованное в установленном порядке в области обеспечения единства измерений для оказания услуг по метрологической экспертизе юридическое лицо или индивидуальный предприниматель.</a:t>
            </a:r>
          </a:p>
        </p:txBody>
      </p:sp>
    </p:spTree>
    <p:extLst>
      <p:ext uri="{BB962C8B-B14F-4D97-AF65-F5344CB8AC3E}">
        <p14:creationId xmlns:p14="http://schemas.microsoft.com/office/powerpoint/2010/main" val="879642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 fontAlgn="base"/>
            <a:r>
              <a:rPr lang="ru-RU" sz="2000" dirty="0">
                <a:solidFill>
                  <a:schemeClr val="tx1"/>
                </a:solidFill>
              </a:rPr>
              <a:t>4.3 Объектами МЭ является ТД, не подлежащая обязательной МЭ по Федеральному закону и устанавливающая (или которая должна устанавливать) требования:</a:t>
            </a:r>
          </a:p>
          <a:p>
            <a:pPr algn="just" fontAlgn="base"/>
            <a:r>
              <a:rPr lang="ru-RU" sz="2000" dirty="0">
                <a:solidFill>
                  <a:schemeClr val="tx1"/>
                </a:solidFill>
              </a:rPr>
              <a:t>- к измерениям, испытаниям, контролю, а также к характеристикам их точности и достоверности измерительного контроля;</a:t>
            </a:r>
          </a:p>
          <a:p>
            <a:pPr algn="just" fontAlgn="base"/>
            <a:r>
              <a:rPr lang="ru-RU" sz="2000" dirty="0">
                <a:solidFill>
                  <a:schemeClr val="tx1"/>
                </a:solidFill>
              </a:rPr>
              <a:t>- методикам (методам) измерений, СИ, СО и другим средствам испытаний и контроля;</a:t>
            </a:r>
          </a:p>
          <a:p>
            <a:pPr algn="just" fontAlgn="base"/>
            <a:r>
              <a:rPr lang="ru-RU" sz="2000" dirty="0">
                <a:solidFill>
                  <a:schemeClr val="tx1"/>
                </a:solidFill>
              </a:rPr>
              <a:t>- МО СИ, средств испытаний и контроля, входящим в состав продукции и применяемым при ее испытаниях.</a:t>
            </a: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117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 fontScale="85000" lnSpcReduction="10000"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</a:rPr>
              <a:t>4.7 </a:t>
            </a:r>
            <a:r>
              <a:rPr lang="ru-RU" dirty="0">
                <a:solidFill>
                  <a:schemeClr val="tx1"/>
                </a:solidFill>
              </a:rPr>
              <a:t>К видам документов, подлежащих МЭ, относятся: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проектная документация (ТЗ, ТТ, строительная, монтажная документация и т.п.);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конструкторская документация по </a:t>
            </a:r>
            <a:r>
              <a:rPr lang="ru-RU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2.102</a:t>
            </a:r>
            <a:r>
              <a:rPr lang="ru-RU" u="sng" dirty="0">
                <a:solidFill>
                  <a:schemeClr val="tx1"/>
                </a:solidFill>
              </a:rPr>
              <a:t> (например, чертежи деталей, спецификация, пояснительная записка)</a:t>
            </a:r>
            <a:r>
              <a:rPr lang="ru-RU" dirty="0">
                <a:solidFill>
                  <a:schemeClr val="tx1"/>
                </a:solidFill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технологическая документация по </a:t>
            </a:r>
            <a:r>
              <a:rPr lang="ru-RU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3.1102</a:t>
            </a:r>
            <a:r>
              <a:rPr lang="ru-RU" u="sng" dirty="0">
                <a:solidFill>
                  <a:schemeClr val="tx1"/>
                </a:solidFill>
              </a:rPr>
              <a:t> (технологическая инструкция, карта технологического процесса)</a:t>
            </a:r>
            <a:r>
              <a:rPr lang="ru-RU" dirty="0">
                <a:solidFill>
                  <a:schemeClr val="tx1"/>
                </a:solidFill>
              </a:rPr>
              <a:t>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программная документация по </a:t>
            </a:r>
            <a:r>
              <a:rPr lang="ru-RU" u="sng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19.101</a:t>
            </a:r>
            <a:r>
              <a:rPr lang="ru-RU" dirty="0">
                <a:solidFill>
                  <a:schemeClr val="tx1"/>
                </a:solidFill>
              </a:rPr>
              <a:t>, содержащая алгоритмы вычислений результатов измерений;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отчеты о научно-исследовательской, опытно-конструкторской, опытно-технологической работах, аванпроекты;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стандарты предприятия, программы и методики испытаний, методики измерений, содержащие требования к измерениям, СО, СИ, эталонам, методам их анализа и оценки;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- ТЗ, ТТ на разработку и приобретение СИ, испытательного и контрольного оборудования, а также иная документация, содержащая (или которая должна содержать) вышеуказанные технические требования и решения. </a:t>
            </a:r>
          </a:p>
          <a:p>
            <a:pPr algn="just"/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775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6B94-DB13-4FC8-A7BD-986415F2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29713"/>
            <a:ext cx="9144000" cy="757403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 Р 8.1024-2023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(дата введения в действие 01.10.2023 г.)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1FF2DDC-5337-435D-BE53-31B843D0E7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7116"/>
            <a:ext cx="9144000" cy="5241171"/>
          </a:xfrm>
        </p:spPr>
        <p:txBody>
          <a:bodyPr>
            <a:normAutofit/>
          </a:bodyPr>
          <a:lstStyle/>
          <a:p>
            <a:pPr algn="just"/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b="1" dirty="0"/>
              <a:t>  </a:t>
            </a:r>
            <a:r>
              <a:rPr lang="ru-RU" b="1" dirty="0">
                <a:solidFill>
                  <a:schemeClr val="tx1"/>
                </a:solidFill>
              </a:rPr>
              <a:t> 5 Организация проведения метрологической экспертизы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5.1 МЭ ТД, как правило, проводится на плановой основе в соответствии с планами разработки ТД, планами метрологического обеспечения разработки и производства продукции. </a:t>
            </a:r>
          </a:p>
          <a:p>
            <a:pPr algn="just"/>
            <a:r>
              <a:rPr lang="ru-RU" dirty="0">
                <a:solidFill>
                  <a:schemeClr val="tx1"/>
                </a:solidFill>
              </a:rPr>
              <a:t>5.2 Планирование МЭ ТД организуется руководителем организации или уполномоченным им лицом и осуществляется главным метрологом (должностным лицом, ответственным за организацию МО) организации. План проведения МЭ ТД разрабатывается по предложениям главных конструкторов, представляемых главному метрологу (должностному лицу, ответственному за организацию МО) организации. </a:t>
            </a:r>
          </a:p>
          <a:p>
            <a:pPr algn="just"/>
            <a:r>
              <a:rPr lang="ru-RU" dirty="0">
                <a:solidFill>
                  <a:srgbClr val="FF0000"/>
                </a:solidFill>
              </a:rPr>
              <a:t>Порядок проведения МЭ ТД (КД, </a:t>
            </a:r>
            <a:r>
              <a:rPr lang="ru-RU" dirty="0" err="1">
                <a:solidFill>
                  <a:srgbClr val="FF0000"/>
                </a:solidFill>
              </a:rPr>
              <a:t>ТлД</a:t>
            </a:r>
            <a:r>
              <a:rPr lang="ru-RU" dirty="0">
                <a:solidFill>
                  <a:srgbClr val="FF0000"/>
                </a:solidFill>
              </a:rPr>
              <a:t>, ПД, НД) устанавливается принятой в организации и разработанной процедурой СМК, соответствующей требованиям </a:t>
            </a:r>
            <a:r>
              <a:rPr lang="ru-RU" u="sng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ГОСТ Р ИСО 9001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71799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4180</TotalTime>
  <Words>2278</Words>
  <Application>Microsoft Office PowerPoint</Application>
  <PresentationFormat>Широкоэкранный</PresentationFormat>
  <Paragraphs>313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41" baseType="lpstr">
      <vt:lpstr>Arial</vt:lpstr>
      <vt:lpstr>Calibri</vt:lpstr>
      <vt:lpstr>Times New Roman</vt:lpstr>
      <vt:lpstr>Trebuchet MS</vt:lpstr>
      <vt:lpstr>Wingdings 3</vt:lpstr>
      <vt:lpstr>Грань</vt:lpstr>
      <vt:lpstr>Лекция 2. Метрологическая экспертиза</vt:lpstr>
      <vt:lpstr>Приказ Минпромторга от 30 июля 2015 г. №2167 «Об утверждении Порядка проведения обязательной метрологической экспертизы содержащихся в проектах нормативных правовых актов Российской Федерации требований к измерениям, стандартным образцам и средствам измерений»</vt:lpstr>
      <vt:lpstr>Приказ Минпромторга от 30 июля 2015 г. №2167 «Об утверждении Порядка проведения обязательной метрологической экспертизы содержащихся в проектах нормативных правовых актов Российской Федерации требований к измерениям, стандартным образцам и средствам измерений»</vt:lpstr>
      <vt:lpstr>Приказ Минпромторга от 30 июля 2015 г. №2167 «Об утверждении Порядка проведения обязательной метрологической экспертизы содержащихся в проектах нормативных правовых актов Российской Федерации требований к измерениям, стандартным образцам и средствам измерений»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8.1023-2023 «ГСИ. Эксперт-метролог по метрологической экспертизе технической документации. Общие требования» (дата введения в действие 01.10.2023 г.)</vt:lpstr>
      <vt:lpstr>ГОСТ Р 8.1023-2023 «ГСИ. Эксперт-метролог по метрологической экспертизе технической документации. Общие требования» (дата введения в действие 01.10.2023 г.)</vt:lpstr>
      <vt:lpstr>ГОСТ Р 8.1023-2023 «ГСИ. Эксперт-метролог по метрологической экспертизе технической документации. Общие требования» (дата введения в действие 01.10.2023 г.)</vt:lpstr>
      <vt:lpstr>ГОСТ Р 8.1023-2023 «ГСИ. Эксперт-метролог по метрологической экспертизе технической документации. Общие требования» (дата введения в действие 01.10.2023 г.)</vt:lpstr>
      <vt:lpstr>ГОСТ Р 8.1023-2023 «ГСИ. Эксперт-метролог по метрологической экспертизе технической документации. Общие требования» (дата введения в действие 01.10.2023 г.)</vt:lpstr>
      <vt:lpstr>ГОСТ Р 8.1023-2023 «ГСИ. Эксперт-метролог по метрологической экспертизе технической документации. Общие требования»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РМГ 63-2003 «ГСИ. Обеспечение эффективности измерений при управлении технологическими процессами. Метрологическая экспертиза технической документации»</vt:lpstr>
      <vt:lpstr>РМГ 63-2003 «ГСИ. Обеспечение эффективности измерений при управлении технологическими процессами. Метрологическая экспертиза технической документации»</vt:lpstr>
      <vt:lpstr>РМГ 63-2003 «ГСИ. Обеспечение эффективности измерений при управлении технологическими процессами. Метрологическая экспертиза технической документации»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  <vt:lpstr>ГОСТ Р 8.1024-2023 (дата введения в действие 01.10.2023 г.)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Луиза Бурганова</dc:creator>
  <cp:lastModifiedBy>асус</cp:lastModifiedBy>
  <cp:revision>182</cp:revision>
  <dcterms:created xsi:type="dcterms:W3CDTF">2016-11-28T12:41:32Z</dcterms:created>
  <dcterms:modified xsi:type="dcterms:W3CDTF">2023-11-13T17:08:16Z</dcterms:modified>
</cp:coreProperties>
</file>