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80"/>
  </p:notesMasterIdLst>
  <p:sldIdLst>
    <p:sldId id="256" r:id="rId2"/>
    <p:sldId id="395" r:id="rId3"/>
    <p:sldId id="396" r:id="rId4"/>
    <p:sldId id="397" r:id="rId5"/>
    <p:sldId id="398" r:id="rId6"/>
    <p:sldId id="370" r:id="rId7"/>
    <p:sldId id="365" r:id="rId8"/>
    <p:sldId id="366" r:id="rId9"/>
    <p:sldId id="367" r:id="rId10"/>
    <p:sldId id="368" r:id="rId11"/>
    <p:sldId id="369" r:id="rId12"/>
    <p:sldId id="399" r:id="rId13"/>
    <p:sldId id="400" r:id="rId14"/>
    <p:sldId id="401" r:id="rId15"/>
    <p:sldId id="402" r:id="rId16"/>
    <p:sldId id="371" r:id="rId17"/>
    <p:sldId id="372" r:id="rId18"/>
    <p:sldId id="403" r:id="rId19"/>
    <p:sldId id="404" r:id="rId20"/>
    <p:sldId id="405" r:id="rId21"/>
    <p:sldId id="258" r:id="rId22"/>
    <p:sldId id="279" r:id="rId23"/>
    <p:sldId id="261" r:id="rId24"/>
    <p:sldId id="260" r:id="rId25"/>
    <p:sldId id="390" r:id="rId26"/>
    <p:sldId id="373" r:id="rId27"/>
    <p:sldId id="280" r:id="rId28"/>
    <p:sldId id="391" r:id="rId29"/>
    <p:sldId id="320" r:id="rId30"/>
    <p:sldId id="392" r:id="rId31"/>
    <p:sldId id="321" r:id="rId32"/>
    <p:sldId id="284" r:id="rId33"/>
    <p:sldId id="323" r:id="rId34"/>
    <p:sldId id="326" r:id="rId35"/>
    <p:sldId id="331" r:id="rId36"/>
    <p:sldId id="269" r:id="rId37"/>
    <p:sldId id="315" r:id="rId38"/>
    <p:sldId id="267" r:id="rId39"/>
    <p:sldId id="270" r:id="rId40"/>
    <p:sldId id="332" r:id="rId41"/>
    <p:sldId id="393" r:id="rId42"/>
    <p:sldId id="271" r:id="rId43"/>
    <p:sldId id="268" r:id="rId44"/>
    <p:sldId id="275" r:id="rId45"/>
    <p:sldId id="291" r:id="rId46"/>
    <p:sldId id="406" r:id="rId47"/>
    <p:sldId id="407" r:id="rId48"/>
    <p:sldId id="408" r:id="rId49"/>
    <p:sldId id="409" r:id="rId50"/>
    <p:sldId id="274" r:id="rId51"/>
    <p:sldId id="410" r:id="rId52"/>
    <p:sldId id="411" r:id="rId53"/>
    <p:sldId id="412" r:id="rId54"/>
    <p:sldId id="413" r:id="rId55"/>
    <p:sldId id="414" r:id="rId56"/>
    <p:sldId id="415" r:id="rId57"/>
    <p:sldId id="417" r:id="rId58"/>
    <p:sldId id="418" r:id="rId59"/>
    <p:sldId id="394" r:id="rId60"/>
    <p:sldId id="333"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28" r:id="rId77"/>
    <p:sldId id="329" r:id="rId78"/>
    <p:sldId id="330"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5847" autoAdjust="0"/>
  </p:normalViewPr>
  <p:slideViewPr>
    <p:cSldViewPr snapToGrid="0">
      <p:cViewPr varScale="1">
        <p:scale>
          <a:sx n="86" d="100"/>
          <a:sy n="86" d="100"/>
        </p:scale>
        <p:origin x="7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AC731-A320-48DD-9F46-E46E340EB06B}" type="datetimeFigureOut">
              <a:rPr lang="ru-RU" smtClean="0"/>
              <a:t>04.12.2023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A3CC5-9FF5-4748-AF04-E4A8A0459A6C}" type="slidenum">
              <a:rPr lang="ru-RU" smtClean="0"/>
              <a:t>‹#›</a:t>
            </a:fld>
            <a:endParaRPr lang="ru-RU"/>
          </a:p>
        </p:txBody>
      </p:sp>
    </p:spTree>
    <p:extLst>
      <p:ext uri="{BB962C8B-B14F-4D97-AF65-F5344CB8AC3E}">
        <p14:creationId xmlns:p14="http://schemas.microsoft.com/office/powerpoint/2010/main" val="421412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1076497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40</a:t>
            </a:fld>
            <a:endParaRPr lang="ru-RU">
              <a:solidFill>
                <a:prstClr val="black"/>
              </a:solidFill>
            </a:endParaRPr>
          </a:p>
        </p:txBody>
      </p:sp>
    </p:spTree>
    <p:extLst>
      <p:ext uri="{BB962C8B-B14F-4D97-AF65-F5344CB8AC3E}">
        <p14:creationId xmlns:p14="http://schemas.microsoft.com/office/powerpoint/2010/main" val="424834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41</a:t>
            </a:fld>
            <a:endParaRPr lang="ru-RU">
              <a:solidFill>
                <a:prstClr val="black"/>
              </a:solidFill>
            </a:endParaRPr>
          </a:p>
        </p:txBody>
      </p:sp>
    </p:spTree>
    <p:extLst>
      <p:ext uri="{BB962C8B-B14F-4D97-AF65-F5344CB8AC3E}">
        <p14:creationId xmlns:p14="http://schemas.microsoft.com/office/powerpoint/2010/main" val="26637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Прослеживаемость – свойство эталона единицы величины,</a:t>
            </a:r>
            <a:r>
              <a:rPr lang="ru-RU" baseline="0" dirty="0"/>
              <a:t> средства измерений или результата измерений, заключающееся в документально подтвержденном установлении их связи с государственным первичным эталоном или национальным первичным эталоном иностранного государства соответствующей единицы величины посредством сличения эталонов единиц величин, поверки, калибровки средств измерений</a:t>
            </a:r>
            <a:endParaRPr lang="ru-RU" dirty="0"/>
          </a:p>
        </p:txBody>
      </p:sp>
      <p:sp>
        <p:nvSpPr>
          <p:cNvPr id="4" name="Номер слайда 3"/>
          <p:cNvSpPr>
            <a:spLocks noGrp="1"/>
          </p:cNvSpPr>
          <p:nvPr>
            <p:ph type="sldNum" sz="quarter" idx="10"/>
          </p:nvPr>
        </p:nvSpPr>
        <p:spPr/>
        <p:txBody>
          <a:bodyPr/>
          <a:lstStyle/>
          <a:p>
            <a:fld id="{469A3CC5-9FF5-4748-AF04-E4A8A0459A6C}" type="slidenum">
              <a:rPr lang="ru-RU" smtClean="0"/>
              <a:t>45</a:t>
            </a:fld>
            <a:endParaRPr lang="ru-RU"/>
          </a:p>
        </p:txBody>
      </p:sp>
    </p:spTree>
    <p:extLst>
      <p:ext uri="{BB962C8B-B14F-4D97-AF65-F5344CB8AC3E}">
        <p14:creationId xmlns:p14="http://schemas.microsoft.com/office/powerpoint/2010/main" val="220682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46</a:t>
            </a:fld>
            <a:endParaRPr lang="ru-RU">
              <a:solidFill>
                <a:prstClr val="black"/>
              </a:solidFill>
            </a:endParaRPr>
          </a:p>
        </p:txBody>
      </p:sp>
    </p:spTree>
    <p:extLst>
      <p:ext uri="{BB962C8B-B14F-4D97-AF65-F5344CB8AC3E}">
        <p14:creationId xmlns:p14="http://schemas.microsoft.com/office/powerpoint/2010/main" val="548843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47</a:t>
            </a:fld>
            <a:endParaRPr lang="ru-RU">
              <a:solidFill>
                <a:prstClr val="black"/>
              </a:solidFill>
            </a:endParaRPr>
          </a:p>
        </p:txBody>
      </p:sp>
    </p:spTree>
    <p:extLst>
      <p:ext uri="{BB962C8B-B14F-4D97-AF65-F5344CB8AC3E}">
        <p14:creationId xmlns:p14="http://schemas.microsoft.com/office/powerpoint/2010/main" val="1316052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48</a:t>
            </a:fld>
            <a:endParaRPr lang="ru-RU">
              <a:solidFill>
                <a:prstClr val="black"/>
              </a:solidFill>
            </a:endParaRPr>
          </a:p>
        </p:txBody>
      </p:sp>
    </p:spTree>
    <p:extLst>
      <p:ext uri="{BB962C8B-B14F-4D97-AF65-F5344CB8AC3E}">
        <p14:creationId xmlns:p14="http://schemas.microsoft.com/office/powerpoint/2010/main" val="329817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49</a:t>
            </a:fld>
            <a:endParaRPr lang="ru-RU">
              <a:solidFill>
                <a:prstClr val="black"/>
              </a:solidFill>
            </a:endParaRPr>
          </a:p>
        </p:txBody>
      </p:sp>
    </p:spTree>
    <p:extLst>
      <p:ext uri="{BB962C8B-B14F-4D97-AF65-F5344CB8AC3E}">
        <p14:creationId xmlns:p14="http://schemas.microsoft.com/office/powerpoint/2010/main" val="383330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59</a:t>
            </a:fld>
            <a:endParaRPr lang="ru-RU">
              <a:solidFill>
                <a:prstClr val="black"/>
              </a:solidFill>
            </a:endParaRPr>
          </a:p>
        </p:txBody>
      </p:sp>
    </p:spTree>
    <p:extLst>
      <p:ext uri="{BB962C8B-B14F-4D97-AF65-F5344CB8AC3E}">
        <p14:creationId xmlns:p14="http://schemas.microsoft.com/office/powerpoint/2010/main" val="1948170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60</a:t>
            </a:fld>
            <a:endParaRPr lang="ru-RU">
              <a:solidFill>
                <a:prstClr val="black"/>
              </a:solidFill>
            </a:endParaRPr>
          </a:p>
        </p:txBody>
      </p:sp>
    </p:spTree>
    <p:extLst>
      <p:ext uri="{BB962C8B-B14F-4D97-AF65-F5344CB8AC3E}">
        <p14:creationId xmlns:p14="http://schemas.microsoft.com/office/powerpoint/2010/main" val="11671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61</a:t>
            </a:fld>
            <a:endParaRPr lang="ru-RU">
              <a:solidFill>
                <a:prstClr val="black"/>
              </a:solidFill>
            </a:endParaRPr>
          </a:p>
        </p:txBody>
      </p:sp>
    </p:spTree>
    <p:extLst>
      <p:ext uri="{BB962C8B-B14F-4D97-AF65-F5344CB8AC3E}">
        <p14:creationId xmlns:p14="http://schemas.microsoft.com/office/powerpoint/2010/main" val="101450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923643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62</a:t>
            </a:fld>
            <a:endParaRPr lang="ru-RU">
              <a:solidFill>
                <a:prstClr val="black"/>
              </a:solidFill>
            </a:endParaRPr>
          </a:p>
        </p:txBody>
      </p:sp>
    </p:spTree>
    <p:extLst>
      <p:ext uri="{BB962C8B-B14F-4D97-AF65-F5344CB8AC3E}">
        <p14:creationId xmlns:p14="http://schemas.microsoft.com/office/powerpoint/2010/main" val="588426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63</a:t>
            </a:fld>
            <a:endParaRPr lang="ru-RU">
              <a:solidFill>
                <a:prstClr val="black"/>
              </a:solidFill>
            </a:endParaRPr>
          </a:p>
        </p:txBody>
      </p:sp>
    </p:spTree>
    <p:extLst>
      <p:ext uri="{BB962C8B-B14F-4D97-AF65-F5344CB8AC3E}">
        <p14:creationId xmlns:p14="http://schemas.microsoft.com/office/powerpoint/2010/main" val="1995345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64</a:t>
            </a:fld>
            <a:endParaRPr lang="ru-RU">
              <a:solidFill>
                <a:prstClr val="black"/>
              </a:solidFill>
            </a:endParaRPr>
          </a:p>
        </p:txBody>
      </p:sp>
    </p:spTree>
    <p:extLst>
      <p:ext uri="{BB962C8B-B14F-4D97-AF65-F5344CB8AC3E}">
        <p14:creationId xmlns:p14="http://schemas.microsoft.com/office/powerpoint/2010/main" val="253945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65</a:t>
            </a:fld>
            <a:endParaRPr lang="ru-RU">
              <a:solidFill>
                <a:prstClr val="black"/>
              </a:solidFill>
            </a:endParaRPr>
          </a:p>
        </p:txBody>
      </p:sp>
    </p:spTree>
    <p:extLst>
      <p:ext uri="{BB962C8B-B14F-4D97-AF65-F5344CB8AC3E}">
        <p14:creationId xmlns:p14="http://schemas.microsoft.com/office/powerpoint/2010/main" val="888422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66</a:t>
            </a:fld>
            <a:endParaRPr lang="ru-RU">
              <a:solidFill>
                <a:prstClr val="black"/>
              </a:solidFill>
            </a:endParaRPr>
          </a:p>
        </p:txBody>
      </p:sp>
    </p:spTree>
    <p:extLst>
      <p:ext uri="{BB962C8B-B14F-4D97-AF65-F5344CB8AC3E}">
        <p14:creationId xmlns:p14="http://schemas.microsoft.com/office/powerpoint/2010/main" val="2309395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67</a:t>
            </a:fld>
            <a:endParaRPr lang="ru-RU">
              <a:solidFill>
                <a:prstClr val="black"/>
              </a:solidFill>
            </a:endParaRPr>
          </a:p>
        </p:txBody>
      </p:sp>
    </p:spTree>
    <p:extLst>
      <p:ext uri="{BB962C8B-B14F-4D97-AF65-F5344CB8AC3E}">
        <p14:creationId xmlns:p14="http://schemas.microsoft.com/office/powerpoint/2010/main" val="2190588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68</a:t>
            </a:fld>
            <a:endParaRPr lang="ru-RU">
              <a:solidFill>
                <a:prstClr val="black"/>
              </a:solidFill>
            </a:endParaRPr>
          </a:p>
        </p:txBody>
      </p:sp>
    </p:spTree>
    <p:extLst>
      <p:ext uri="{BB962C8B-B14F-4D97-AF65-F5344CB8AC3E}">
        <p14:creationId xmlns:p14="http://schemas.microsoft.com/office/powerpoint/2010/main" val="3613902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69</a:t>
            </a:fld>
            <a:endParaRPr lang="ru-RU">
              <a:solidFill>
                <a:prstClr val="black"/>
              </a:solidFill>
            </a:endParaRPr>
          </a:p>
        </p:txBody>
      </p:sp>
    </p:spTree>
    <p:extLst>
      <p:ext uri="{BB962C8B-B14F-4D97-AF65-F5344CB8AC3E}">
        <p14:creationId xmlns:p14="http://schemas.microsoft.com/office/powerpoint/2010/main" val="2064018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70</a:t>
            </a:fld>
            <a:endParaRPr lang="ru-RU">
              <a:solidFill>
                <a:prstClr val="black"/>
              </a:solidFill>
            </a:endParaRPr>
          </a:p>
        </p:txBody>
      </p:sp>
    </p:spTree>
    <p:extLst>
      <p:ext uri="{BB962C8B-B14F-4D97-AF65-F5344CB8AC3E}">
        <p14:creationId xmlns:p14="http://schemas.microsoft.com/office/powerpoint/2010/main" val="1608487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71</a:t>
            </a:fld>
            <a:endParaRPr lang="ru-RU">
              <a:solidFill>
                <a:prstClr val="black"/>
              </a:solidFill>
            </a:endParaRPr>
          </a:p>
        </p:txBody>
      </p:sp>
    </p:spTree>
    <p:extLst>
      <p:ext uri="{BB962C8B-B14F-4D97-AF65-F5344CB8AC3E}">
        <p14:creationId xmlns:p14="http://schemas.microsoft.com/office/powerpoint/2010/main" val="85122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3417551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72</a:t>
            </a:fld>
            <a:endParaRPr lang="ru-RU">
              <a:solidFill>
                <a:prstClr val="black"/>
              </a:solidFill>
            </a:endParaRPr>
          </a:p>
        </p:txBody>
      </p:sp>
    </p:spTree>
    <p:extLst>
      <p:ext uri="{BB962C8B-B14F-4D97-AF65-F5344CB8AC3E}">
        <p14:creationId xmlns:p14="http://schemas.microsoft.com/office/powerpoint/2010/main" val="2675310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73</a:t>
            </a:fld>
            <a:endParaRPr lang="ru-RU">
              <a:solidFill>
                <a:prstClr val="black"/>
              </a:solidFill>
            </a:endParaRPr>
          </a:p>
        </p:txBody>
      </p:sp>
    </p:spTree>
    <p:extLst>
      <p:ext uri="{BB962C8B-B14F-4D97-AF65-F5344CB8AC3E}">
        <p14:creationId xmlns:p14="http://schemas.microsoft.com/office/powerpoint/2010/main" val="3321176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74</a:t>
            </a:fld>
            <a:endParaRPr lang="ru-RU">
              <a:solidFill>
                <a:prstClr val="black"/>
              </a:solidFill>
            </a:endParaRPr>
          </a:p>
        </p:txBody>
      </p:sp>
    </p:spTree>
    <p:extLst>
      <p:ext uri="{BB962C8B-B14F-4D97-AF65-F5344CB8AC3E}">
        <p14:creationId xmlns:p14="http://schemas.microsoft.com/office/powerpoint/2010/main" val="4059173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75</a:t>
            </a:fld>
            <a:endParaRPr lang="ru-RU">
              <a:solidFill>
                <a:prstClr val="black"/>
              </a:solidFill>
            </a:endParaRPr>
          </a:p>
        </p:txBody>
      </p:sp>
    </p:spTree>
    <p:extLst>
      <p:ext uri="{BB962C8B-B14F-4D97-AF65-F5344CB8AC3E}">
        <p14:creationId xmlns:p14="http://schemas.microsoft.com/office/powerpoint/2010/main" val="2006724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76</a:t>
            </a:fld>
            <a:endParaRPr lang="ru-RU">
              <a:solidFill>
                <a:prstClr val="black"/>
              </a:solidFill>
            </a:endParaRPr>
          </a:p>
        </p:txBody>
      </p:sp>
    </p:spTree>
    <p:extLst>
      <p:ext uri="{BB962C8B-B14F-4D97-AF65-F5344CB8AC3E}">
        <p14:creationId xmlns:p14="http://schemas.microsoft.com/office/powerpoint/2010/main" val="515234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77</a:t>
            </a:fld>
            <a:endParaRPr lang="ru-RU">
              <a:solidFill>
                <a:prstClr val="black"/>
              </a:solidFill>
            </a:endParaRPr>
          </a:p>
        </p:txBody>
      </p:sp>
    </p:spTree>
    <p:extLst>
      <p:ext uri="{BB962C8B-B14F-4D97-AF65-F5344CB8AC3E}">
        <p14:creationId xmlns:p14="http://schemas.microsoft.com/office/powerpoint/2010/main" val="435463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78</a:t>
            </a:fld>
            <a:endParaRPr lang="ru-RU">
              <a:solidFill>
                <a:prstClr val="black"/>
              </a:solidFill>
            </a:endParaRPr>
          </a:p>
        </p:txBody>
      </p:sp>
    </p:spTree>
    <p:extLst>
      <p:ext uri="{BB962C8B-B14F-4D97-AF65-F5344CB8AC3E}">
        <p14:creationId xmlns:p14="http://schemas.microsoft.com/office/powerpoint/2010/main" val="315820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214385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156981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241355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Единство измерений – состояние измерений,</a:t>
            </a:r>
            <a:r>
              <a:rPr lang="ru-RU" baseline="0" dirty="0"/>
              <a:t> при котором их результаты выражены в допущенных к применению в Российской Федерации единицах величин, а показатели точности измерений не выходят за установленные границы</a:t>
            </a:r>
            <a:endParaRPr lang="ru-RU" dirty="0"/>
          </a:p>
        </p:txBody>
      </p:sp>
      <p:sp>
        <p:nvSpPr>
          <p:cNvPr id="4" name="Номер слайда 3"/>
          <p:cNvSpPr>
            <a:spLocks noGrp="1"/>
          </p:cNvSpPr>
          <p:nvPr>
            <p:ph type="sldNum" sz="quarter" idx="10"/>
          </p:nvPr>
        </p:nvSpPr>
        <p:spPr/>
        <p:txBody>
          <a:bodyPr/>
          <a:lstStyle/>
          <a:p>
            <a:fld id="{469A3CC5-9FF5-4748-AF04-E4A8A0459A6C}" type="slidenum">
              <a:rPr lang="ru-RU" smtClean="0"/>
              <a:t>21</a:t>
            </a:fld>
            <a:endParaRPr lang="ru-RU"/>
          </a:p>
        </p:txBody>
      </p:sp>
    </p:spTree>
    <p:extLst>
      <p:ext uri="{BB962C8B-B14F-4D97-AF65-F5344CB8AC3E}">
        <p14:creationId xmlns:p14="http://schemas.microsoft.com/office/powerpoint/2010/main" val="356834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D69FD62-F398-4CC1-A1B3-0B836B66E666}" type="slidenum">
              <a:rPr lang="ru-RU" smtClean="0">
                <a:solidFill>
                  <a:prstClr val="black"/>
                </a:solidFill>
              </a:rPr>
              <a:pPr/>
              <a:t>35</a:t>
            </a:fld>
            <a:endParaRPr lang="ru-RU">
              <a:solidFill>
                <a:prstClr val="black"/>
              </a:solidFill>
            </a:endParaRPr>
          </a:p>
        </p:txBody>
      </p:sp>
    </p:spTree>
    <p:extLst>
      <p:ext uri="{BB962C8B-B14F-4D97-AF65-F5344CB8AC3E}">
        <p14:creationId xmlns:p14="http://schemas.microsoft.com/office/powerpoint/2010/main" val="1759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Аккредитация в национальной системе аккредитации – подтверждение национальным органом по аккредитации соответствия</a:t>
            </a:r>
            <a:r>
              <a:rPr lang="ru-RU" baseline="0" dirty="0"/>
              <a:t> ЮЛ/ИП критериям аккредитации, являющееся официальным свидетельством компетентности ЮЛ/ИП осуществлять деятельность в определенной области аккредитации</a:t>
            </a:r>
            <a:endParaRPr lang="ru-RU" dirty="0"/>
          </a:p>
        </p:txBody>
      </p:sp>
      <p:sp>
        <p:nvSpPr>
          <p:cNvPr id="4" name="Номер слайда 3"/>
          <p:cNvSpPr>
            <a:spLocks noGrp="1"/>
          </p:cNvSpPr>
          <p:nvPr>
            <p:ph type="sldNum" sz="quarter" idx="10"/>
          </p:nvPr>
        </p:nvSpPr>
        <p:spPr/>
        <p:txBody>
          <a:bodyPr/>
          <a:lstStyle/>
          <a:p>
            <a:fld id="{469A3CC5-9FF5-4748-AF04-E4A8A0459A6C}" type="slidenum">
              <a:rPr lang="ru-RU" smtClean="0"/>
              <a:t>39</a:t>
            </a:fld>
            <a:endParaRPr lang="ru-RU"/>
          </a:p>
        </p:txBody>
      </p:sp>
    </p:spTree>
    <p:extLst>
      <p:ext uri="{BB962C8B-B14F-4D97-AF65-F5344CB8AC3E}">
        <p14:creationId xmlns:p14="http://schemas.microsoft.com/office/powerpoint/2010/main" val="122345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onsultant.ru/document/cons_doc_LAW_368497/#dst10001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www.consultant.ru/document/cons_doc_LAW_218827/c67bb7c6d09230e8102a1932c383eb5634cc36a5/#dst100010"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onsultant.ru/document/cons_doc_LAW_77904/c7fc88ff989d59ce77f0cb0896baf90b2b015ad9/" TargetMode="External"/><Relationship Id="rId2" Type="http://schemas.openxmlformats.org/officeDocument/2006/relationships/hyperlink" Target="https://www.consultant.ru/document/cons_doc_LAW_387619/c7fc88ff989d59ce77f0cb0896baf90b2b015ad9/#dst50" TargetMode="External"/><Relationship Id="rId1" Type="http://schemas.openxmlformats.org/officeDocument/2006/relationships/slideLayout" Target="../slideLayouts/slideLayout2.xml"/><Relationship Id="rId5" Type="http://schemas.openxmlformats.org/officeDocument/2006/relationships/hyperlink" Target="https://www.consultant.ru/document/cons_doc_LAW_387619/d27e9aadc62a5ee8b9d0b9e82baaa71afad7c2ef/#dst100034" TargetMode="External"/><Relationship Id="rId4" Type="http://schemas.openxmlformats.org/officeDocument/2006/relationships/hyperlink" Target="https://www.consultant.ru/document/cons_doc_LAW_387619/d27e9aadc62a5ee8b9d0b9e82baaa71afad7c2ef/#dst2"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976B94-DB13-4FC8-A7BD-986415F2D3D2}"/>
              </a:ext>
            </a:extLst>
          </p:cNvPr>
          <p:cNvSpPr>
            <a:spLocks noGrp="1"/>
          </p:cNvSpPr>
          <p:nvPr>
            <p:ph type="ctrTitle"/>
          </p:nvPr>
        </p:nvSpPr>
        <p:spPr/>
        <p:txBody>
          <a:bodyPr>
            <a:normAutofit fontScale="90000"/>
          </a:bodyPr>
          <a:lstStyle/>
          <a:p>
            <a:r>
              <a:rPr lang="ru-RU" sz="5000" dirty="0">
                <a:latin typeface="Times New Roman" panose="02020603050405020304" pitchFamily="18" charset="0"/>
                <a:cs typeface="Times New Roman" panose="02020603050405020304" pitchFamily="18" charset="0"/>
              </a:rPr>
              <a:t>Лекция 1.</a:t>
            </a:r>
            <a:br>
              <a:rPr lang="ru-RU" sz="5000" dirty="0">
                <a:latin typeface="Times New Roman" panose="02020603050405020304" pitchFamily="18" charset="0"/>
                <a:cs typeface="Times New Roman" panose="02020603050405020304" pitchFamily="18" charset="0"/>
              </a:rPr>
            </a:br>
            <a:r>
              <a:rPr lang="ru-RU" sz="5000" dirty="0">
                <a:latin typeface="Times New Roman" panose="02020603050405020304" pitchFamily="18" charset="0"/>
                <a:cs typeface="Times New Roman" panose="02020603050405020304" pitchFamily="18" charset="0"/>
              </a:rPr>
              <a:t>Нормативная база в области обеспечения единства измерений</a:t>
            </a:r>
          </a:p>
        </p:txBody>
      </p:sp>
      <p:sp>
        <p:nvSpPr>
          <p:cNvPr id="3" name="Подзаголовок 2">
            <a:extLst>
              <a:ext uri="{FF2B5EF4-FFF2-40B4-BE49-F238E27FC236}">
                <a16:creationId xmlns:a16="http://schemas.microsoft.com/office/drawing/2014/main" id="{81FF2DDC-5337-435D-BE53-31B843D0E7DC}"/>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422401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pic>
        <p:nvPicPr>
          <p:cNvPr id="19" name="Рисунок 18"/>
          <p:cNvPicPr>
            <a:picLocks noChangeAspect="1"/>
          </p:cNvPicPr>
          <p:nvPr/>
        </p:nvPicPr>
        <p:blipFill>
          <a:blip r:embed="rId3" cstate="print"/>
          <a:stretch>
            <a:fillRect/>
          </a:stretch>
        </p:blipFill>
        <p:spPr>
          <a:xfrm>
            <a:off x="1143000" y="6682447"/>
            <a:ext cx="9906000" cy="175565"/>
          </a:xfrm>
          <a:prstGeom prst="rect">
            <a:avLst/>
          </a:prstGeom>
        </p:spPr>
      </p:pic>
      <p:sp>
        <p:nvSpPr>
          <p:cNvPr id="3" name="Прямоугольник 2"/>
          <p:cNvSpPr/>
          <p:nvPr/>
        </p:nvSpPr>
        <p:spPr>
          <a:xfrm>
            <a:off x="218942" y="1557508"/>
            <a:ext cx="11732652" cy="646331"/>
          </a:xfrm>
          <a:prstGeom prst="rect">
            <a:avLst/>
          </a:prstGeom>
        </p:spPr>
        <p:txBody>
          <a:bodyPr wrap="square">
            <a:spAutoFit/>
          </a:bodyPr>
          <a:lstStyle/>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61418" y="833762"/>
            <a:ext cx="6301946" cy="307777"/>
          </a:xfrm>
          <a:prstGeom prst="rect">
            <a:avLst/>
          </a:prstGeom>
        </p:spPr>
        <p:txBody>
          <a:bodyPr wrap="square">
            <a:spAutoFit/>
          </a:bodyPr>
          <a:lstStyle/>
          <a:p>
            <a:pPr indent="342900" algn="ctr"/>
            <a:endParaRPr lang="ru-RU" sz="1400" dirty="0">
              <a:latin typeface="Verdana" panose="020B0604030504040204" pitchFamily="34" charset="0"/>
            </a:endParaRPr>
          </a:p>
        </p:txBody>
      </p:sp>
      <p:pic>
        <p:nvPicPr>
          <p:cNvPr id="4" name="Рисунок 3"/>
          <p:cNvPicPr>
            <a:picLocks noChangeAspect="1"/>
          </p:cNvPicPr>
          <p:nvPr/>
        </p:nvPicPr>
        <p:blipFill>
          <a:blip r:embed="rId4"/>
          <a:stretch>
            <a:fillRect/>
          </a:stretch>
        </p:blipFill>
        <p:spPr>
          <a:xfrm>
            <a:off x="0" y="1673"/>
            <a:ext cx="12192000" cy="6854653"/>
          </a:xfrm>
          <a:prstGeom prst="rect">
            <a:avLst/>
          </a:prstGeom>
        </p:spPr>
      </p:pic>
    </p:spTree>
    <p:extLst>
      <p:ext uri="{BB962C8B-B14F-4D97-AF65-F5344CB8AC3E}">
        <p14:creationId xmlns:p14="http://schemas.microsoft.com/office/powerpoint/2010/main" val="66468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pic>
        <p:nvPicPr>
          <p:cNvPr id="19" name="Рисунок 18"/>
          <p:cNvPicPr>
            <a:picLocks noChangeAspect="1"/>
          </p:cNvPicPr>
          <p:nvPr/>
        </p:nvPicPr>
        <p:blipFill>
          <a:blip r:embed="rId3" cstate="print"/>
          <a:stretch>
            <a:fillRect/>
          </a:stretch>
        </p:blipFill>
        <p:spPr>
          <a:xfrm>
            <a:off x="1143000" y="6682447"/>
            <a:ext cx="9906000" cy="175565"/>
          </a:xfrm>
          <a:prstGeom prst="rect">
            <a:avLst/>
          </a:prstGeom>
        </p:spPr>
      </p:pic>
      <p:sp>
        <p:nvSpPr>
          <p:cNvPr id="3" name="Прямоугольник 2"/>
          <p:cNvSpPr/>
          <p:nvPr/>
        </p:nvSpPr>
        <p:spPr>
          <a:xfrm>
            <a:off x="218942" y="1557508"/>
            <a:ext cx="11732652" cy="646331"/>
          </a:xfrm>
          <a:prstGeom prst="rect">
            <a:avLst/>
          </a:prstGeom>
        </p:spPr>
        <p:txBody>
          <a:bodyPr wrap="square">
            <a:spAutoFit/>
          </a:bodyPr>
          <a:lstStyle/>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61418" y="833762"/>
            <a:ext cx="6301946" cy="307777"/>
          </a:xfrm>
          <a:prstGeom prst="rect">
            <a:avLst/>
          </a:prstGeom>
        </p:spPr>
        <p:txBody>
          <a:bodyPr wrap="square">
            <a:spAutoFit/>
          </a:bodyPr>
          <a:lstStyle/>
          <a:p>
            <a:pPr indent="342900" algn="ctr"/>
            <a:endParaRPr lang="ru-RU" sz="1400" dirty="0">
              <a:latin typeface="Verdana" panose="020B0604030504040204" pitchFamily="34" charset="0"/>
            </a:endParaRPr>
          </a:p>
        </p:txBody>
      </p:sp>
      <p:pic>
        <p:nvPicPr>
          <p:cNvPr id="2" name="Рисунок 1"/>
          <p:cNvPicPr>
            <a:picLocks noChangeAspect="1"/>
          </p:cNvPicPr>
          <p:nvPr/>
        </p:nvPicPr>
        <p:blipFill>
          <a:blip r:embed="rId4"/>
          <a:stretch>
            <a:fillRect/>
          </a:stretch>
        </p:blipFill>
        <p:spPr>
          <a:xfrm>
            <a:off x="0" y="1673"/>
            <a:ext cx="12192000" cy="6854653"/>
          </a:xfrm>
          <a:prstGeom prst="rect">
            <a:avLst/>
          </a:prstGeom>
        </p:spPr>
      </p:pic>
    </p:spTree>
    <p:extLst>
      <p:ext uri="{BB962C8B-B14F-4D97-AF65-F5344CB8AC3E}">
        <p14:creationId xmlns:p14="http://schemas.microsoft.com/office/powerpoint/2010/main" val="221134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677334" y="65110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a:solidFill>
                  <a:schemeClr val="accent2"/>
                </a:solidFill>
                <a:latin typeface="+mn-lt"/>
                <a:ea typeface="+mn-ea"/>
                <a:cs typeface="+mn-cs"/>
              </a:rPr>
              <a:t>Метрологическая служба-</a:t>
            </a:r>
          </a:p>
        </p:txBody>
      </p:sp>
      <p:sp>
        <p:nvSpPr>
          <p:cNvPr id="5" name="Объект 2"/>
          <p:cNvSpPr txBox="1">
            <a:spLocks noGrp="1"/>
          </p:cNvSpPr>
          <p:nvPr>
            <p:ph idx="1"/>
          </p:nvPr>
        </p:nvSpPr>
        <p:spPr>
          <a:xfrm>
            <a:off x="677334" y="1630816"/>
            <a:ext cx="8902095" cy="40587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ru-RU" sz="2400" dirty="0"/>
              <a:t>юридическое лицо, подразделение юридического лица или объединение юридических лиц, либо работник (работники) юридического лица, либо индивидуальный предприниматель, либо подведомственная организация федерального органа исполнительной власти, его подразделение или должностное лицо, выполняющие работы и (или) оказывающие услуги по обеспечению единства измерений и действующие на основании положения о метрологической службе</a:t>
            </a:r>
            <a:endParaRPr lang="ru-RU" sz="2400" dirty="0">
              <a:solidFill>
                <a:schemeClr val="tx1"/>
              </a:solidFill>
            </a:endParaRPr>
          </a:p>
        </p:txBody>
      </p:sp>
    </p:spTree>
    <p:extLst>
      <p:ext uri="{BB962C8B-B14F-4D97-AF65-F5344CB8AC3E}">
        <p14:creationId xmlns:p14="http://schemas.microsoft.com/office/powerpoint/2010/main" val="84359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677334" y="65110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a:t>метрологическая экспертиза</a:t>
            </a:r>
            <a:r>
              <a:rPr lang="ru-RU" dirty="0">
                <a:solidFill>
                  <a:schemeClr val="accent2"/>
                </a:solidFill>
                <a:latin typeface="+mn-lt"/>
                <a:ea typeface="+mn-ea"/>
                <a:cs typeface="+mn-cs"/>
              </a:rPr>
              <a:t>-</a:t>
            </a:r>
          </a:p>
        </p:txBody>
      </p:sp>
      <p:sp>
        <p:nvSpPr>
          <p:cNvPr id="5" name="Объект 2"/>
          <p:cNvSpPr txBox="1">
            <a:spLocks noGrp="1"/>
          </p:cNvSpPr>
          <p:nvPr>
            <p:ph idx="1"/>
          </p:nvPr>
        </p:nvSpPr>
        <p:spPr>
          <a:xfrm>
            <a:off x="677334" y="1630816"/>
            <a:ext cx="8902095" cy="40587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ru-RU" sz="2400" dirty="0"/>
              <a:t>анализ и оценка правильности установления и соблюдения метрологических требований применительно к объекту, подвергаемому экспертизе. Метрологическая экспертиза проводится в обязательном (обязательная метрологическая экспертиза) или добровольном порядке</a:t>
            </a:r>
            <a:endParaRPr lang="ru-RU" sz="2400" dirty="0">
              <a:solidFill>
                <a:schemeClr val="tx1"/>
              </a:solidFill>
            </a:endParaRPr>
          </a:p>
        </p:txBody>
      </p:sp>
    </p:spTree>
    <p:extLst>
      <p:ext uri="{BB962C8B-B14F-4D97-AF65-F5344CB8AC3E}">
        <p14:creationId xmlns:p14="http://schemas.microsoft.com/office/powerpoint/2010/main" val="390564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677334" y="65110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a:t>метрологические требования</a:t>
            </a:r>
            <a:endParaRPr lang="ru-RU" dirty="0">
              <a:solidFill>
                <a:schemeClr val="accent2"/>
              </a:solidFill>
              <a:latin typeface="+mn-lt"/>
              <a:ea typeface="+mn-ea"/>
              <a:cs typeface="+mn-cs"/>
            </a:endParaRPr>
          </a:p>
        </p:txBody>
      </p:sp>
      <p:sp>
        <p:nvSpPr>
          <p:cNvPr id="5" name="Объект 2"/>
          <p:cNvSpPr txBox="1">
            <a:spLocks noGrp="1"/>
          </p:cNvSpPr>
          <p:nvPr>
            <p:ph idx="1"/>
          </p:nvPr>
        </p:nvSpPr>
        <p:spPr>
          <a:xfrm>
            <a:off x="677334" y="1630816"/>
            <a:ext cx="8902095" cy="40587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ru-RU" sz="2400" dirty="0"/>
              <a:t>требования к влияющим на результат и показатели точности измерений характеристикам (параметрам) измерений, эталонов единиц величин, стандартных образцов, средств измерений, а также к условиям, при которых эти характеристики (параметры) должны быть обеспечены</a:t>
            </a:r>
            <a:endParaRPr lang="ru-RU" sz="2400" dirty="0">
              <a:solidFill>
                <a:schemeClr val="tx1"/>
              </a:solidFill>
            </a:endParaRPr>
          </a:p>
        </p:txBody>
      </p:sp>
    </p:spTree>
    <p:extLst>
      <p:ext uri="{BB962C8B-B14F-4D97-AF65-F5344CB8AC3E}">
        <p14:creationId xmlns:p14="http://schemas.microsoft.com/office/powerpoint/2010/main" val="49074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677334" y="65110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a:t>обязательные метрологические требования</a:t>
            </a:r>
            <a:endParaRPr lang="ru-RU" dirty="0">
              <a:solidFill>
                <a:schemeClr val="accent2"/>
              </a:solidFill>
              <a:latin typeface="+mn-lt"/>
              <a:ea typeface="+mn-ea"/>
              <a:cs typeface="+mn-cs"/>
            </a:endParaRPr>
          </a:p>
        </p:txBody>
      </p:sp>
      <p:sp>
        <p:nvSpPr>
          <p:cNvPr id="5" name="Объект 2"/>
          <p:cNvSpPr txBox="1">
            <a:spLocks noGrp="1"/>
          </p:cNvSpPr>
          <p:nvPr>
            <p:ph idx="1"/>
          </p:nvPr>
        </p:nvSpPr>
        <p:spPr>
          <a:xfrm>
            <a:off x="677334" y="1843880"/>
            <a:ext cx="8902095" cy="40587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ru-RU" sz="2400" dirty="0"/>
              <a:t>метрологические требования, установленные нормативными правовыми актами Российской Федерации и обязательные для соблюдения на территории Российской Федерации</a:t>
            </a:r>
            <a:endParaRPr lang="ru-RU" sz="2400" dirty="0">
              <a:solidFill>
                <a:schemeClr val="tx1"/>
              </a:solidFill>
            </a:endParaRPr>
          </a:p>
        </p:txBody>
      </p:sp>
    </p:spTree>
    <p:extLst>
      <p:ext uri="{BB962C8B-B14F-4D97-AF65-F5344CB8AC3E}">
        <p14:creationId xmlns:p14="http://schemas.microsoft.com/office/powerpoint/2010/main" val="10888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677334" y="65110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a:solidFill>
                  <a:schemeClr val="accent2"/>
                </a:solidFill>
                <a:latin typeface="+mn-lt"/>
                <a:ea typeface="+mn-ea"/>
                <a:cs typeface="+mn-cs"/>
              </a:rPr>
              <a:t>Единство измерений -</a:t>
            </a:r>
          </a:p>
        </p:txBody>
      </p:sp>
      <p:sp>
        <p:nvSpPr>
          <p:cNvPr id="5" name="Объект 2"/>
          <p:cNvSpPr txBox="1">
            <a:spLocks noGrp="1"/>
          </p:cNvSpPr>
          <p:nvPr>
            <p:ph idx="1"/>
          </p:nvPr>
        </p:nvSpPr>
        <p:spPr>
          <a:xfrm>
            <a:off x="677334" y="1630816"/>
            <a:ext cx="8902095" cy="405878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ru-RU" sz="3600" dirty="0">
                <a:solidFill>
                  <a:schemeClr val="tx1"/>
                </a:solidFill>
              </a:rPr>
              <a:t>состояние измерений, при котором</a:t>
            </a:r>
          </a:p>
          <a:p>
            <a:r>
              <a:rPr lang="ru-RU" sz="3600" dirty="0">
                <a:solidFill>
                  <a:schemeClr val="tx1"/>
                </a:solidFill>
              </a:rPr>
              <a:t>их результаты выражены в допущенных к применению в Российской Федерации единицах величин,</a:t>
            </a:r>
          </a:p>
          <a:p>
            <a:r>
              <a:rPr lang="ru-RU" sz="3600" dirty="0">
                <a:solidFill>
                  <a:schemeClr val="tx1"/>
                </a:solidFill>
              </a:rPr>
              <a:t>а показатели точности измерений не выходят за установленные границы</a:t>
            </a:r>
          </a:p>
        </p:txBody>
      </p:sp>
    </p:spTree>
    <p:extLst>
      <p:ext uri="{BB962C8B-B14F-4D97-AF65-F5344CB8AC3E}">
        <p14:creationId xmlns:p14="http://schemas.microsoft.com/office/powerpoint/2010/main" val="387446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1407" y="1024516"/>
            <a:ext cx="8596668" cy="3880773"/>
          </a:xfrm>
        </p:spPr>
        <p:txBody>
          <a:bodyPr>
            <a:noAutofit/>
          </a:bodyPr>
          <a:lstStyle/>
          <a:p>
            <a:pPr marL="0" indent="0">
              <a:buNone/>
            </a:pPr>
            <a:r>
              <a:rPr lang="ru-RU" sz="3600" dirty="0">
                <a:solidFill>
                  <a:schemeClr val="accent2"/>
                </a:solidFill>
              </a:rPr>
              <a:t>«Положение о единицах величин, допускаемых к применению в Российской Федерации»</a:t>
            </a:r>
            <a:r>
              <a:rPr lang="ru-RU" sz="3600" dirty="0">
                <a:solidFill>
                  <a:schemeClr val="tx1"/>
                </a:solidFill>
              </a:rPr>
              <a:t>, </a:t>
            </a:r>
          </a:p>
          <a:p>
            <a:pPr marL="0" indent="0">
              <a:buNone/>
            </a:pPr>
            <a:r>
              <a:rPr lang="ru-RU" sz="3600" dirty="0">
                <a:solidFill>
                  <a:schemeClr val="tx1"/>
                </a:solidFill>
              </a:rPr>
              <a:t>утв. Постановлением Правительства Российской Федерации от 31 октября 2009 г. № 879</a:t>
            </a:r>
          </a:p>
          <a:p>
            <a:pPr marL="0" indent="0">
              <a:buNone/>
            </a:pPr>
            <a:r>
              <a:rPr lang="ru-RU" sz="3600" dirty="0">
                <a:solidFill>
                  <a:schemeClr val="tx1"/>
                </a:solidFill>
              </a:rPr>
              <a:t>(в ред. Постановления Правительства РФ от 15.08.2015 №847)</a:t>
            </a:r>
          </a:p>
        </p:txBody>
      </p:sp>
    </p:spTree>
    <p:extLst>
      <p:ext uri="{BB962C8B-B14F-4D97-AF65-F5344CB8AC3E}">
        <p14:creationId xmlns:p14="http://schemas.microsoft.com/office/powerpoint/2010/main" val="174803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1406" y="1024516"/>
            <a:ext cx="9051381" cy="4825868"/>
          </a:xfrm>
        </p:spPr>
        <p:txBody>
          <a:bodyPr>
            <a:noAutofit/>
          </a:bodyPr>
          <a:lstStyle/>
          <a:p>
            <a:pPr marL="0" indent="0" algn="just">
              <a:buNone/>
            </a:pPr>
            <a:r>
              <a:rPr lang="ru-RU" dirty="0"/>
              <a:t>10. В технической документации (конструкторской, технологической и программной документации, технических условиях, документах по стандартизации, инструкциях, наставлениях, руководствах и положениях), в методической, научно-технической и иной документации на продукцию различных видов, а также в научно-технических печатных изданиях (включая учебники и учебные пособия) применяется международное (с использованием букв латинского или греческого алфавита) или русское обозначение единиц величин.</a:t>
            </a:r>
          </a:p>
          <a:p>
            <a:pPr marL="0" indent="0" algn="just">
              <a:buNone/>
            </a:pPr>
            <a:r>
              <a:rPr lang="ru-RU" dirty="0"/>
              <a:t>Одновременное применение русских и международных обозначений единиц величин не допускается, за исключением случаев, связанных с разъяснением применения таких единиц.</a:t>
            </a:r>
          </a:p>
          <a:p>
            <a:pPr marL="0" indent="0" algn="just">
              <a:buNone/>
            </a:pPr>
            <a:endParaRPr lang="ru-RU" dirty="0"/>
          </a:p>
          <a:p>
            <a:pPr marL="0" indent="0" algn="just">
              <a:buNone/>
            </a:pPr>
            <a:r>
              <a:rPr lang="ru-RU" dirty="0"/>
              <a:t>11. При указании единиц величин на технических средствах, устройствах и средствах измерений допускается наряду с русским обозначением единиц величин применять международное обозначение единиц величин.</a:t>
            </a:r>
          </a:p>
        </p:txBody>
      </p:sp>
    </p:spTree>
    <p:extLst>
      <p:ext uri="{BB962C8B-B14F-4D97-AF65-F5344CB8AC3E}">
        <p14:creationId xmlns:p14="http://schemas.microsoft.com/office/powerpoint/2010/main" val="153873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1406" y="1024516"/>
            <a:ext cx="9051381" cy="4825868"/>
          </a:xfrm>
        </p:spPr>
        <p:txBody>
          <a:bodyPr>
            <a:noAutofit/>
          </a:bodyPr>
          <a:lstStyle/>
          <a:p>
            <a:pPr marL="0" indent="0" algn="just">
              <a:buNone/>
            </a:pPr>
            <a:r>
              <a:rPr lang="ru-RU" dirty="0"/>
              <a:t>13. Буквенные обозначения единиц величин печатаются прямым шрифтом. В обозначениях единиц величин точка не ставится.</a:t>
            </a:r>
          </a:p>
          <a:p>
            <a:pPr marL="0" indent="0" algn="just">
              <a:buNone/>
            </a:pPr>
            <a:r>
              <a:rPr lang="ru-RU" dirty="0"/>
              <a:t>14. Обозначения единиц величин помещаются за числовыми значениями величин в одной строке с ними (без переноса на следующую строку). Числовое значение, представляющее собой дробь с косой чертой, стоящее перед обозначением единицы величины, заключается в скобки. Между числовым значением и обозначением единицы величины ставится пробел.</a:t>
            </a:r>
          </a:p>
          <a:p>
            <a:pPr marL="0" indent="0" algn="just">
              <a:buNone/>
            </a:pPr>
            <a:r>
              <a:rPr lang="ru-RU" dirty="0"/>
              <a:t>16. При указании значений величин с предельными отклонениями значение величин и их предельные отклонения заключаются в скобки, а обозначения единиц величин помещаются за скобками или обозначения единиц величин ставятся и за числовым значением величины, и за ее предельным отклонением.</a:t>
            </a:r>
          </a:p>
          <a:p>
            <a:pPr marL="0" indent="0" algn="just">
              <a:buNone/>
            </a:pPr>
            <a:r>
              <a:rPr lang="ru-RU" dirty="0"/>
              <a:t>(0 – 100) %</a:t>
            </a:r>
          </a:p>
          <a:p>
            <a:pPr marL="0" indent="0" algn="just">
              <a:buNone/>
            </a:pPr>
            <a:endParaRPr lang="ru-RU" dirty="0"/>
          </a:p>
        </p:txBody>
      </p:sp>
    </p:spTree>
    <p:extLst>
      <p:ext uri="{BB962C8B-B14F-4D97-AF65-F5344CB8AC3E}">
        <p14:creationId xmlns:p14="http://schemas.microsoft.com/office/powerpoint/2010/main" val="168229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976B94-DB13-4FC8-A7BD-986415F2D3D2}"/>
              </a:ext>
            </a:extLst>
          </p:cNvPr>
          <p:cNvSpPr>
            <a:spLocks noGrp="1"/>
          </p:cNvSpPr>
          <p:nvPr>
            <p:ph type="ctrTitle"/>
          </p:nvPr>
        </p:nvSpPr>
        <p:spPr>
          <a:xfrm>
            <a:off x="1524000" y="429713"/>
            <a:ext cx="9144000" cy="757403"/>
          </a:xfrm>
        </p:spPr>
        <p:txBody>
          <a:bodyPr>
            <a:normAutofit fontScale="90000"/>
          </a:bodyPr>
          <a:lstStyle/>
          <a:p>
            <a:r>
              <a:rPr lang="ru-RU" sz="5000" dirty="0">
                <a:latin typeface="Times New Roman" panose="02020603050405020304" pitchFamily="18" charset="0"/>
                <a:cs typeface="Times New Roman" panose="02020603050405020304" pitchFamily="18" charset="0"/>
              </a:rPr>
              <a:t>Нормативная база</a:t>
            </a:r>
          </a:p>
        </p:txBody>
      </p:sp>
      <p:sp>
        <p:nvSpPr>
          <p:cNvPr id="3" name="Подзаголовок 2">
            <a:extLst>
              <a:ext uri="{FF2B5EF4-FFF2-40B4-BE49-F238E27FC236}">
                <a16:creationId xmlns:a16="http://schemas.microsoft.com/office/drawing/2014/main" id="{81FF2DDC-5337-435D-BE53-31B843D0E7DC}"/>
              </a:ext>
            </a:extLst>
          </p:cNvPr>
          <p:cNvSpPr>
            <a:spLocks noGrp="1"/>
          </p:cNvSpPr>
          <p:nvPr>
            <p:ph type="subTitle" idx="1"/>
          </p:nvPr>
        </p:nvSpPr>
        <p:spPr>
          <a:xfrm>
            <a:off x="1524000" y="1187116"/>
            <a:ext cx="9144000" cy="5241171"/>
          </a:xfrm>
        </p:spPr>
        <p:txBody>
          <a:bodyPr/>
          <a:lstStyle/>
          <a:p>
            <a:pPr algn="just"/>
            <a:endParaRPr lang="ru-RU" dirty="0"/>
          </a:p>
          <a:p>
            <a:pPr marL="342900" indent="-342900" algn="just">
              <a:buFontTx/>
              <a:buChar char="-"/>
            </a:pPr>
            <a:r>
              <a:rPr lang="ru-RU" b="1" dirty="0">
                <a:solidFill>
                  <a:schemeClr val="tx1"/>
                </a:solidFill>
              </a:rPr>
              <a:t>Нормативные правовые акты</a:t>
            </a:r>
          </a:p>
          <a:p>
            <a:pPr algn="just"/>
            <a:r>
              <a:rPr lang="ru-RU" dirty="0">
                <a:solidFill>
                  <a:schemeClr val="tx1"/>
                </a:solidFill>
              </a:rPr>
              <a:t>ПИСЬМЕННЫЕ ОФИЦИАЛЬНЫЙ ДОКУМЕНТ, ПРИНЯТЫЙ (ИЗДАННЫЙ) В ОПРЕДЕЛЕННОЙ ФОРМЕ ПРАВОТВОРЧЕСКИМ ОРГАНОМ В ПРЕДЕЛАХ ЕГО КОМПЕТЕНЫЙИИ И НАПРАВЛЕННЫЙ НА УСТАНОВЛЕНИЕ, ИЗМЕНЕНИЕ И ОТМЕНУ ПРАВОВЫХ НОРМ.</a:t>
            </a:r>
          </a:p>
          <a:p>
            <a:pPr algn="just"/>
            <a:r>
              <a:rPr lang="ru-RU" dirty="0">
                <a:solidFill>
                  <a:schemeClr val="tx1"/>
                </a:solidFill>
              </a:rPr>
              <a:t>Правотворческим органом в области обеспечения единства измерений является Министерство промышленности и торговли РФ</a:t>
            </a:r>
          </a:p>
          <a:p>
            <a:pPr marL="342900" indent="-342900" algn="just">
              <a:buFontTx/>
              <a:buChar char="-"/>
            </a:pPr>
            <a:r>
              <a:rPr lang="ru-RU" b="1" dirty="0">
                <a:solidFill>
                  <a:schemeClr val="tx1"/>
                </a:solidFill>
              </a:rPr>
              <a:t>Нормативные технические документы</a:t>
            </a:r>
          </a:p>
          <a:p>
            <a:pPr algn="just"/>
            <a:r>
              <a:rPr lang="ru-RU" dirty="0">
                <a:solidFill>
                  <a:schemeClr val="tx1"/>
                </a:solidFill>
              </a:rPr>
              <a:t>ДОКУМЕНТЫ, УСТАНАВЛИВАЮЩИЕ ПРАВИЛА, ОБЩИЕ ПРИНЦИПЫ ИЛИ ХАРАКТЕРИСТИКИ, КАСАЮЩИЕСЯ РАЗЛИЧНЫХ ВИДОВ ДЕЯТЕЛЬНОСТИ ИЛИ ИХ РЕЗУЛЬТАТОВ</a:t>
            </a:r>
          </a:p>
        </p:txBody>
      </p:sp>
    </p:spTree>
    <p:extLst>
      <p:ext uri="{BB962C8B-B14F-4D97-AF65-F5344CB8AC3E}">
        <p14:creationId xmlns:p14="http://schemas.microsoft.com/office/powerpoint/2010/main" val="120880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1406" y="1024516"/>
            <a:ext cx="9051381" cy="4825868"/>
          </a:xfrm>
        </p:spPr>
        <p:txBody>
          <a:bodyPr>
            <a:noAutofit/>
          </a:bodyPr>
          <a:lstStyle/>
          <a:p>
            <a:pPr marL="0" indent="0" algn="just">
              <a:buNone/>
            </a:pPr>
            <a:r>
              <a:rPr lang="ru-RU" dirty="0"/>
              <a:t>18. Буквенные обозначения единиц величин, входящих в произведение единиц величин, отделяются точкой на средней линии (</a:t>
            </a:r>
            <a:r>
              <a:rPr lang="en-US" dirty="0"/>
              <a:t>“</a:t>
            </a:r>
            <a:r>
              <a:rPr lang="ru-RU" dirty="0"/>
              <a:t>.</a:t>
            </a:r>
            <a:r>
              <a:rPr lang="en-US" dirty="0"/>
              <a:t>”</a:t>
            </a:r>
            <a:r>
              <a:rPr lang="ru-RU" dirty="0"/>
              <a:t>). Не допускается использование для обозначения произведения единиц величин символа </a:t>
            </a:r>
            <a:r>
              <a:rPr lang="en-US" dirty="0"/>
              <a:t>“x”</a:t>
            </a:r>
            <a:r>
              <a:rPr lang="ru-RU" dirty="0"/>
              <a:t>.</a:t>
            </a:r>
          </a:p>
          <a:p>
            <a:pPr marL="0" indent="0" algn="just">
              <a:buNone/>
            </a:pPr>
            <a:endParaRPr lang="ru-RU" dirty="0"/>
          </a:p>
        </p:txBody>
      </p:sp>
    </p:spTree>
    <p:extLst>
      <p:ext uri="{BB962C8B-B14F-4D97-AF65-F5344CB8AC3E}">
        <p14:creationId xmlns:p14="http://schemas.microsoft.com/office/powerpoint/2010/main" val="69700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8766" y="1403616"/>
            <a:ext cx="9763680" cy="2455333"/>
          </a:xfrm>
        </p:spPr>
        <p:txBody>
          <a:bodyPr>
            <a:noAutofit/>
          </a:bodyPr>
          <a:lstStyle/>
          <a:p>
            <a:r>
              <a:rPr lang="ru-RU" sz="4000" dirty="0">
                <a:solidFill>
                  <a:prstClr val="black"/>
                </a:solidFill>
                <a:latin typeface="Trebuchet MS" panose="020B0603020202020204" pitchFamily="34" charset="0"/>
              </a:rPr>
              <a:t>Федеральный закон </a:t>
            </a:r>
            <a:br>
              <a:rPr lang="ru-RU" sz="4000" dirty="0">
                <a:solidFill>
                  <a:prstClr val="black"/>
                </a:solidFill>
                <a:latin typeface="Trebuchet MS" panose="020B0603020202020204" pitchFamily="34" charset="0"/>
              </a:rPr>
            </a:br>
            <a:r>
              <a:rPr lang="ru-RU" sz="4000" dirty="0">
                <a:solidFill>
                  <a:prstClr val="black"/>
                </a:solidFill>
                <a:latin typeface="Trebuchet MS" panose="020B0603020202020204" pitchFamily="34" charset="0"/>
              </a:rPr>
              <a:t>от 26 июня 2008 г. № 102-ФЗ </a:t>
            </a:r>
            <a:br>
              <a:rPr lang="ru-RU" sz="4000" dirty="0">
                <a:solidFill>
                  <a:prstClr val="black"/>
                </a:solidFill>
                <a:latin typeface="Trebuchet MS" panose="020B0603020202020204" pitchFamily="34" charset="0"/>
              </a:rPr>
            </a:br>
            <a:r>
              <a:rPr lang="ru-RU" sz="4000" dirty="0">
                <a:solidFill>
                  <a:schemeClr val="accent2"/>
                </a:solidFill>
                <a:latin typeface="Trebuchet MS" panose="020B0603020202020204" pitchFamily="34" charset="0"/>
              </a:rPr>
              <a:t>«Об обеспечении единства измерений»</a:t>
            </a:r>
            <a:br>
              <a:rPr lang="ru-RU" sz="4000" dirty="0">
                <a:solidFill>
                  <a:schemeClr val="accent2"/>
                </a:solidFill>
                <a:latin typeface="Trebuchet MS" panose="020B0603020202020204" pitchFamily="34" charset="0"/>
              </a:rPr>
            </a:br>
            <a:endParaRPr lang="ru-RU" sz="4000" dirty="0">
              <a:latin typeface="Trebuchet MS" panose="020B0603020202020204" pitchFamily="34" charset="0"/>
            </a:endParaRPr>
          </a:p>
        </p:txBody>
      </p:sp>
      <p:sp>
        <p:nvSpPr>
          <p:cNvPr id="3" name="Объект 2"/>
          <p:cNvSpPr>
            <a:spLocks noGrp="1"/>
          </p:cNvSpPr>
          <p:nvPr>
            <p:ph idx="1"/>
          </p:nvPr>
        </p:nvSpPr>
        <p:spPr>
          <a:xfrm>
            <a:off x="5361709" y="4658248"/>
            <a:ext cx="5970737" cy="1784116"/>
          </a:xfrm>
        </p:spPr>
        <p:txBody>
          <a:bodyPr>
            <a:noAutofit/>
          </a:bodyPr>
          <a:lstStyle/>
          <a:p>
            <a:pPr marL="0" indent="0">
              <a:buNone/>
            </a:pPr>
            <a:endParaRPr lang="ru-RU" sz="3200" dirty="0">
              <a:solidFill>
                <a:schemeClr val="accent2"/>
              </a:solidFill>
            </a:endParaRPr>
          </a:p>
        </p:txBody>
      </p:sp>
    </p:spTree>
    <p:extLst>
      <p:ext uri="{BB962C8B-B14F-4D97-AF65-F5344CB8AC3E}">
        <p14:creationId xmlns:p14="http://schemas.microsoft.com/office/powerpoint/2010/main" val="85708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953631"/>
            <a:ext cx="10420157" cy="893275"/>
          </a:xfrm>
        </p:spPr>
        <p:txBody>
          <a:bodyPr>
            <a:noAutofit/>
          </a:bodyPr>
          <a:lstStyle/>
          <a:p>
            <a:r>
              <a:rPr lang="ru-RU" sz="4000" dirty="0">
                <a:solidFill>
                  <a:schemeClr val="accent2"/>
                </a:solidFill>
              </a:rPr>
              <a:t>Статья 1. Цели</a:t>
            </a:r>
            <a:r>
              <a:rPr lang="ru-RU" sz="4000" dirty="0"/>
              <a:t> </a:t>
            </a:r>
            <a:r>
              <a:rPr lang="ru-RU" sz="4000" dirty="0">
                <a:solidFill>
                  <a:schemeClr val="accent2"/>
                </a:solidFill>
              </a:rPr>
              <a:t>и сфера действия 102-ФЗ</a:t>
            </a:r>
          </a:p>
        </p:txBody>
      </p:sp>
      <p:sp>
        <p:nvSpPr>
          <p:cNvPr id="3" name="Объект 2"/>
          <p:cNvSpPr>
            <a:spLocks noGrp="1"/>
          </p:cNvSpPr>
          <p:nvPr>
            <p:ph idx="1"/>
          </p:nvPr>
        </p:nvSpPr>
        <p:spPr>
          <a:xfrm>
            <a:off x="677333" y="2160589"/>
            <a:ext cx="9976811" cy="3880773"/>
          </a:xfrm>
        </p:spPr>
        <p:txBody>
          <a:bodyPr>
            <a:normAutofit lnSpcReduction="10000"/>
          </a:bodyPr>
          <a:lstStyle/>
          <a:p>
            <a:r>
              <a:rPr lang="ru-RU" sz="3400" dirty="0">
                <a:solidFill>
                  <a:schemeClr val="tx1"/>
                </a:solidFill>
              </a:rPr>
              <a:t>Установление правовых основ обеспечения единства измерений в РФ</a:t>
            </a:r>
          </a:p>
          <a:p>
            <a:r>
              <a:rPr lang="ru-RU" sz="3400" dirty="0">
                <a:solidFill>
                  <a:schemeClr val="tx1"/>
                </a:solidFill>
              </a:rPr>
              <a:t>Защита от отрицательных последствий недостоверных результатов измерений</a:t>
            </a:r>
          </a:p>
          <a:p>
            <a:r>
              <a:rPr lang="ru-RU" sz="3400" dirty="0">
                <a:solidFill>
                  <a:schemeClr val="tx1"/>
                </a:solidFill>
              </a:rPr>
              <a:t>Обеспечение потребности  в получении объективных, достоверных и сопоставимых результатов измерений</a:t>
            </a:r>
          </a:p>
          <a:p>
            <a:endParaRPr lang="ru-RU" dirty="0"/>
          </a:p>
          <a:p>
            <a:endParaRPr lang="ru-RU" dirty="0"/>
          </a:p>
        </p:txBody>
      </p:sp>
    </p:spTree>
    <p:extLst>
      <p:ext uri="{BB962C8B-B14F-4D97-AF65-F5344CB8AC3E}">
        <p14:creationId xmlns:p14="http://schemas.microsoft.com/office/powerpoint/2010/main" val="268543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0467" y="1966933"/>
            <a:ext cx="10424006" cy="4281467"/>
          </a:xfrm>
        </p:spPr>
        <p:txBody>
          <a:bodyPr>
            <a:noAutofit/>
          </a:bodyPr>
          <a:lstStyle/>
          <a:p>
            <a:r>
              <a:rPr lang="ru-RU" sz="3400" dirty="0">
                <a:solidFill>
                  <a:prstClr val="black"/>
                </a:solidFill>
                <a:latin typeface="Trebuchet MS" panose="020B0603020202020204" pitchFamily="34" charset="0"/>
              </a:rPr>
              <a:t>распространяется на измерения,</a:t>
            </a:r>
            <a:r>
              <a:rPr lang="en-US" sz="3400" dirty="0">
                <a:solidFill>
                  <a:prstClr val="black"/>
                </a:solidFill>
                <a:latin typeface="Trebuchet MS" panose="020B0603020202020204" pitchFamily="34" charset="0"/>
              </a:rPr>
              <a:t> </a:t>
            </a:r>
            <a:r>
              <a:rPr lang="ru-RU" sz="3400" dirty="0">
                <a:solidFill>
                  <a:prstClr val="black"/>
                </a:solidFill>
                <a:latin typeface="Trebuchet MS" panose="020B0603020202020204" pitchFamily="34" charset="0"/>
              </a:rPr>
              <a:t>к которым установлены  </a:t>
            </a:r>
            <a:r>
              <a:rPr lang="ru-RU" sz="3400" dirty="0">
                <a:solidFill>
                  <a:schemeClr val="accent2"/>
                </a:solidFill>
                <a:latin typeface="Trebuchet MS" panose="020B0603020202020204" pitchFamily="34" charset="0"/>
              </a:rPr>
              <a:t>обязательные метрологические требования </a:t>
            </a:r>
            <a:r>
              <a:rPr lang="ru-RU" sz="3400" dirty="0">
                <a:solidFill>
                  <a:prstClr val="black"/>
                </a:solidFill>
                <a:latin typeface="Trebuchet MS" panose="020B0603020202020204" pitchFamily="34" charset="0"/>
              </a:rPr>
              <a:t>и которые выполняются при</a:t>
            </a:r>
            <a:r>
              <a:rPr lang="ru-RU" sz="3400" dirty="0">
                <a:solidFill>
                  <a:schemeClr val="tx1"/>
                </a:solidFill>
                <a:latin typeface="Trebuchet MS" panose="020B0603020202020204" pitchFamily="34" charset="0"/>
              </a:rPr>
              <a:t>:</a:t>
            </a:r>
            <a:br>
              <a:rPr lang="en-US" sz="3400" dirty="0">
                <a:solidFill>
                  <a:schemeClr val="tx1"/>
                </a:solidFill>
                <a:latin typeface="Trebuchet MS" panose="020B0603020202020204" pitchFamily="34" charset="0"/>
              </a:rPr>
            </a:br>
            <a:br>
              <a:rPr lang="en-US" sz="800" dirty="0">
                <a:solidFill>
                  <a:schemeClr val="tx1"/>
                </a:solidFill>
                <a:latin typeface="Trebuchet MS" panose="020B0603020202020204" pitchFamily="34" charset="0"/>
              </a:rPr>
            </a:br>
            <a:r>
              <a:rPr lang="en-US" sz="2400" dirty="0">
                <a:solidFill>
                  <a:schemeClr val="tx1"/>
                </a:solidFill>
                <a:latin typeface="+mn-lt"/>
                <a:ea typeface="+mn-ea"/>
                <a:cs typeface="+mn-cs"/>
              </a:rPr>
              <a:t>1</a:t>
            </a:r>
            <a:r>
              <a:rPr lang="ru-RU" sz="2400" dirty="0">
                <a:solidFill>
                  <a:schemeClr val="tx1"/>
                </a:solidFill>
                <a:latin typeface="+mn-lt"/>
                <a:ea typeface="+mn-ea"/>
                <a:cs typeface="+mn-cs"/>
              </a:rPr>
              <a:t>) осуществлении деятельности в области здравоохранения;</a:t>
            </a:r>
            <a:br>
              <a:rPr lang="ru-RU" sz="2400" dirty="0">
                <a:solidFill>
                  <a:schemeClr val="tx1"/>
                </a:solidFill>
                <a:latin typeface="+mn-lt"/>
                <a:ea typeface="+mn-ea"/>
                <a:cs typeface="+mn-cs"/>
              </a:rPr>
            </a:br>
            <a:r>
              <a:rPr lang="ru-RU" sz="2400" dirty="0">
                <a:solidFill>
                  <a:schemeClr val="tx1"/>
                </a:solidFill>
                <a:latin typeface="+mn-lt"/>
                <a:ea typeface="+mn-ea"/>
                <a:cs typeface="+mn-cs"/>
              </a:rPr>
              <a:t>2) осуществлении ветеринарной деятельности;</a:t>
            </a:r>
            <a:br>
              <a:rPr lang="ru-RU" sz="2400" dirty="0">
                <a:solidFill>
                  <a:schemeClr val="tx1"/>
                </a:solidFill>
                <a:latin typeface="+mn-lt"/>
                <a:ea typeface="+mn-ea"/>
                <a:cs typeface="+mn-cs"/>
              </a:rPr>
            </a:br>
            <a:r>
              <a:rPr lang="ru-RU" sz="2400" dirty="0">
                <a:solidFill>
                  <a:schemeClr val="tx1"/>
                </a:solidFill>
                <a:latin typeface="+mn-lt"/>
                <a:ea typeface="+mn-ea"/>
                <a:cs typeface="+mn-cs"/>
              </a:rPr>
              <a:t>3) осуществлении деятельности в области охраны окружающей среды;</a:t>
            </a:r>
            <a:br>
              <a:rPr lang="ru-RU" sz="2400" dirty="0">
                <a:solidFill>
                  <a:schemeClr val="tx1"/>
                </a:solidFill>
                <a:latin typeface="+mn-lt"/>
                <a:ea typeface="+mn-ea"/>
                <a:cs typeface="+mn-cs"/>
              </a:rPr>
            </a:br>
            <a:r>
              <a:rPr lang="ru-RU" sz="2400" dirty="0">
                <a:solidFill>
                  <a:schemeClr val="tx1"/>
                </a:solidFill>
                <a:latin typeface="+mn-lt"/>
                <a:ea typeface="+mn-ea"/>
                <a:cs typeface="+mn-cs"/>
              </a:rPr>
              <a:t>4) осуществлении деятельности в области гражданской обороны, защиты населения и территорий от чрезвычайных ситуаций природного и техногенного характера, обеспечения пожарной безопасности, безопасности людей на водных объектах;</a:t>
            </a:r>
            <a:br>
              <a:rPr lang="ru-RU" sz="2200" dirty="0">
                <a:solidFill>
                  <a:schemeClr val="tx1"/>
                </a:solidFill>
                <a:latin typeface="+mn-lt"/>
                <a:ea typeface="+mn-ea"/>
                <a:cs typeface="+mn-cs"/>
              </a:rPr>
            </a:br>
            <a:br>
              <a:rPr lang="ru-RU" sz="3400" dirty="0">
                <a:solidFill>
                  <a:schemeClr val="tx1"/>
                </a:solidFill>
                <a:latin typeface="Calibri" panose="020F0502020204030204" pitchFamily="34" charset="0"/>
              </a:rPr>
            </a:br>
            <a:endParaRPr lang="ru-RU" sz="3400" dirty="0">
              <a:solidFill>
                <a:schemeClr val="tx1"/>
              </a:solidFill>
              <a:latin typeface="Calibri" panose="020F0502020204030204" pitchFamily="34" charset="0"/>
            </a:endParaRPr>
          </a:p>
        </p:txBody>
      </p:sp>
      <p:sp>
        <p:nvSpPr>
          <p:cNvPr id="4" name="Заголовок 1"/>
          <p:cNvSpPr txBox="1">
            <a:spLocks/>
          </p:cNvSpPr>
          <p:nvPr/>
        </p:nvSpPr>
        <p:spPr>
          <a:xfrm>
            <a:off x="770467" y="417951"/>
            <a:ext cx="10133061" cy="154898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000" dirty="0">
                <a:solidFill>
                  <a:schemeClr val="accent2"/>
                </a:solidFill>
              </a:rPr>
              <a:t>Сфера государственного регулирования обеспечения единства измерений</a:t>
            </a:r>
          </a:p>
        </p:txBody>
      </p:sp>
    </p:spTree>
    <p:extLst>
      <p:ext uri="{BB962C8B-B14F-4D97-AF65-F5344CB8AC3E}">
        <p14:creationId xmlns:p14="http://schemas.microsoft.com/office/powerpoint/2010/main" val="3802188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57200"/>
            <a:ext cx="8856133" cy="1143000"/>
          </a:xfrm>
        </p:spPr>
        <p:txBody>
          <a:bodyPr>
            <a:normAutofit fontScale="90000"/>
          </a:bodyPr>
          <a:lstStyle/>
          <a:p>
            <a:br>
              <a:rPr lang="ru-RU" dirty="0">
                <a:solidFill>
                  <a:prstClr val="black"/>
                </a:solidFill>
                <a:latin typeface="Calibri" panose="020F0502020204030204" pitchFamily="34" charset="0"/>
              </a:rPr>
            </a:br>
            <a:endParaRPr lang="ru-RU" dirty="0"/>
          </a:p>
        </p:txBody>
      </p:sp>
      <p:sp>
        <p:nvSpPr>
          <p:cNvPr id="3" name="Объект 2"/>
          <p:cNvSpPr>
            <a:spLocks noGrp="1"/>
          </p:cNvSpPr>
          <p:nvPr>
            <p:ph idx="1"/>
          </p:nvPr>
        </p:nvSpPr>
        <p:spPr>
          <a:xfrm>
            <a:off x="677334" y="124690"/>
            <a:ext cx="10655684" cy="6428509"/>
          </a:xfrm>
        </p:spPr>
        <p:txBody>
          <a:bodyPr>
            <a:noAutofit/>
          </a:bodyPr>
          <a:lstStyle/>
          <a:p>
            <a:r>
              <a:rPr lang="ru-RU" sz="2400" dirty="0">
                <a:solidFill>
                  <a:schemeClr val="tx1"/>
                </a:solidFill>
              </a:rPr>
              <a:t>6) осуществлении производственного контроля за соблюдением установленных законодательством Российской Федерации требований промышленной безопасности к эксплуатации опасного производственного объекта;</a:t>
            </a:r>
          </a:p>
          <a:p>
            <a:r>
              <a:rPr lang="ru-RU" sz="2400" dirty="0">
                <a:solidFill>
                  <a:schemeClr val="tx1"/>
                </a:solidFill>
              </a:rPr>
              <a:t>7) осуществлении торговли, выполнении работ по расфасовке товаров;</a:t>
            </a:r>
          </a:p>
          <a:p>
            <a:r>
              <a:rPr lang="ru-RU" sz="2400" dirty="0">
                <a:solidFill>
                  <a:schemeClr val="tx1"/>
                </a:solidFill>
              </a:rPr>
              <a:t>8) </a:t>
            </a:r>
            <a:r>
              <a:rPr lang="ru-RU" sz="2400" dirty="0">
                <a:solidFill>
                  <a:schemeClr val="accent2"/>
                </a:solidFill>
              </a:rPr>
              <a:t>выполнении государственных учетных операций и учете количества энергетических ресурсов</a:t>
            </a:r>
            <a:r>
              <a:rPr lang="ru-RU" sz="2400" dirty="0">
                <a:solidFill>
                  <a:schemeClr val="tx1"/>
                </a:solidFill>
              </a:rPr>
              <a:t>;</a:t>
            </a:r>
          </a:p>
          <a:p>
            <a:r>
              <a:rPr lang="ru-RU" sz="2400" dirty="0">
                <a:solidFill>
                  <a:schemeClr val="tx1"/>
                </a:solidFill>
              </a:rPr>
              <a:t>10) осуществлении деятельности в области обороны и безопасности государства;</a:t>
            </a:r>
            <a:endParaRPr lang="en-US" sz="2400" dirty="0">
              <a:solidFill>
                <a:schemeClr val="tx1"/>
              </a:solidFill>
            </a:endParaRPr>
          </a:p>
          <a:p>
            <a:r>
              <a:rPr lang="ru-RU" sz="2400" dirty="0">
                <a:solidFill>
                  <a:schemeClr val="tx1"/>
                </a:solidFill>
              </a:rPr>
              <a:t>14) выполнении работ по оценке соответствия продукции и иных объектов обязательным требованиям в соответствии с законодательством Российской Федерации о техническом регулировании;</a:t>
            </a:r>
          </a:p>
          <a:p>
            <a:r>
              <a:rPr lang="ru-RU" sz="2400" dirty="0">
                <a:solidFill>
                  <a:schemeClr val="tx1"/>
                </a:solidFill>
              </a:rPr>
              <a:t>19) обеспечении безопасности дорожного движения.</a:t>
            </a:r>
          </a:p>
        </p:txBody>
      </p:sp>
    </p:spTree>
    <p:extLst>
      <p:ext uri="{BB962C8B-B14F-4D97-AF65-F5344CB8AC3E}">
        <p14:creationId xmlns:p14="http://schemas.microsoft.com/office/powerpoint/2010/main" val="48602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57200"/>
            <a:ext cx="8856133" cy="1143000"/>
          </a:xfrm>
        </p:spPr>
        <p:txBody>
          <a:bodyPr>
            <a:normAutofit fontScale="90000"/>
          </a:bodyPr>
          <a:lstStyle/>
          <a:p>
            <a:br>
              <a:rPr lang="ru-RU" dirty="0">
                <a:solidFill>
                  <a:prstClr val="black"/>
                </a:solidFill>
                <a:latin typeface="Calibri" panose="020F0502020204030204" pitchFamily="34" charset="0"/>
              </a:rPr>
            </a:br>
            <a:endParaRPr lang="ru-RU" dirty="0"/>
          </a:p>
        </p:txBody>
      </p:sp>
      <p:sp>
        <p:nvSpPr>
          <p:cNvPr id="3" name="Объект 2"/>
          <p:cNvSpPr>
            <a:spLocks noGrp="1"/>
          </p:cNvSpPr>
          <p:nvPr>
            <p:ph idx="1"/>
          </p:nvPr>
        </p:nvSpPr>
        <p:spPr>
          <a:xfrm>
            <a:off x="677334" y="124690"/>
            <a:ext cx="10655684" cy="6428509"/>
          </a:xfrm>
        </p:spPr>
        <p:txBody>
          <a:bodyPr>
            <a:noAutofit/>
          </a:bodyPr>
          <a:lstStyle/>
          <a:p>
            <a:pPr marL="0" indent="0" algn="ctr">
              <a:buNone/>
            </a:pPr>
            <a:endParaRPr lang="ru-RU" dirty="0"/>
          </a:p>
          <a:p>
            <a:pPr marL="0" indent="0">
              <a:buNone/>
            </a:pPr>
            <a:r>
              <a:rPr lang="ru-RU" sz="3200" dirty="0"/>
              <a:t>Статья 5 Федерального закона №102-ФЗ</a:t>
            </a:r>
          </a:p>
          <a:p>
            <a:pPr marL="0" indent="0" algn="just">
              <a:buNone/>
            </a:pPr>
            <a:r>
              <a:rPr lang="ru-RU" sz="2400" dirty="0"/>
              <a:t>5. Правительством Российской Федерации устанавливается </a:t>
            </a:r>
            <a:r>
              <a:rPr lang="ru-RU" sz="2400" dirty="0">
                <a:hlinkClick r:id="rId2"/>
              </a:rPr>
              <a:t>перечень</a:t>
            </a:r>
            <a:r>
              <a:rPr lang="ru-RU" sz="2400" dirty="0"/>
              <a:t> измерений, относящихся к сфере государственного регулирования обеспечения единства измерений и выполняемых при осуществлении деятельности в областях, с указанием обязательных метрологических требований к измерениям, в том числе показателей точности измерений.</a:t>
            </a:r>
            <a:endParaRPr lang="ru-RU" sz="2400" dirty="0">
              <a:solidFill>
                <a:schemeClr val="tx1"/>
              </a:solidFill>
            </a:endParaRPr>
          </a:p>
        </p:txBody>
      </p:sp>
    </p:spTree>
    <p:extLst>
      <p:ext uri="{BB962C8B-B14F-4D97-AF65-F5344CB8AC3E}">
        <p14:creationId xmlns:p14="http://schemas.microsoft.com/office/powerpoint/2010/main" val="298214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57200"/>
            <a:ext cx="8856133" cy="1143000"/>
          </a:xfrm>
        </p:spPr>
        <p:txBody>
          <a:bodyPr>
            <a:normAutofit fontScale="90000"/>
          </a:bodyPr>
          <a:lstStyle/>
          <a:p>
            <a:br>
              <a:rPr lang="ru-RU" dirty="0">
                <a:solidFill>
                  <a:prstClr val="black"/>
                </a:solidFill>
                <a:latin typeface="Calibri" panose="020F0502020204030204" pitchFamily="34" charset="0"/>
              </a:rPr>
            </a:br>
            <a:endParaRPr lang="ru-RU" dirty="0"/>
          </a:p>
        </p:txBody>
      </p:sp>
      <p:sp>
        <p:nvSpPr>
          <p:cNvPr id="3" name="Объект 2"/>
          <p:cNvSpPr>
            <a:spLocks noGrp="1"/>
          </p:cNvSpPr>
          <p:nvPr>
            <p:ph idx="1"/>
          </p:nvPr>
        </p:nvSpPr>
        <p:spPr>
          <a:xfrm>
            <a:off x="677334" y="124690"/>
            <a:ext cx="10655684" cy="6428509"/>
          </a:xfrm>
        </p:spPr>
        <p:txBody>
          <a:bodyPr>
            <a:noAutofit/>
          </a:bodyPr>
          <a:lstStyle/>
          <a:p>
            <a:pPr marL="0" indent="0" algn="ctr">
              <a:buNone/>
            </a:pPr>
            <a:endParaRPr lang="ru-RU" dirty="0"/>
          </a:p>
          <a:p>
            <a:pPr marL="0" indent="0" algn="ctr">
              <a:buNone/>
            </a:pPr>
            <a:r>
              <a:rPr lang="ru-RU" dirty="0"/>
              <a:t>Правительством Российской Федерации в целях, предусмотренных частью 1 статьи 1 настоящего Федерального закона, устанавливается перечень измерений, относящихся к сфере государственного регулирования обеспечения единства измерений </a:t>
            </a:r>
          </a:p>
          <a:p>
            <a:pPr marL="0" indent="0" algn="ctr">
              <a:buNone/>
            </a:pPr>
            <a:endParaRPr lang="ru-RU" sz="2400" dirty="0">
              <a:solidFill>
                <a:schemeClr val="tx1"/>
              </a:solidFill>
            </a:endParaRPr>
          </a:p>
          <a:p>
            <a:pPr marL="0" indent="0" algn="ctr">
              <a:buNone/>
            </a:pPr>
            <a:r>
              <a:rPr lang="ru-RU" sz="3200" dirty="0">
                <a:solidFill>
                  <a:schemeClr val="tx1"/>
                </a:solidFill>
                <a:latin typeface="Times New Roman" panose="02020603050405020304" pitchFamily="18" charset="0"/>
                <a:cs typeface="Times New Roman" panose="02020603050405020304" pitchFamily="18" charset="0"/>
              </a:rPr>
              <a:t>Постановление Правительства Российской Федерации </a:t>
            </a:r>
            <a:r>
              <a:rPr lang="ru-RU" sz="3200"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от 16 ноября 2020 г. N 1847 "Об утверждении перечня измерений, относящихся к сфере государственного регулирования обеспечения единства измерений«</a:t>
            </a:r>
          </a:p>
          <a:p>
            <a:pPr marL="0" indent="0" algn="ctr">
              <a:buNone/>
            </a:pPr>
            <a:r>
              <a:rPr lang="ru-RU" sz="3200" b="1" dirty="0">
                <a:latin typeface="Times New Roman" panose="02020603050405020304" pitchFamily="18" charset="0"/>
                <a:cs typeface="Times New Roman" panose="02020603050405020304" pitchFamily="18" charset="0"/>
              </a:rPr>
              <a:t>(смотрим документ)</a:t>
            </a:r>
          </a:p>
          <a:p>
            <a:pPr marL="0" indent="0">
              <a:buNone/>
            </a:pPr>
            <a:endParaRPr lang="ru-RU" sz="3200" dirty="0"/>
          </a:p>
          <a:p>
            <a:pPr marL="0" indent="0" algn="ctr">
              <a:buNone/>
            </a:pPr>
            <a:r>
              <a:rPr lang="ru-RU" sz="2400" dirty="0">
                <a:solidFill>
                  <a:schemeClr val="tx1"/>
                </a:solidFill>
              </a:rPr>
              <a:t> </a:t>
            </a:r>
          </a:p>
        </p:txBody>
      </p:sp>
    </p:spTree>
    <p:extLst>
      <p:ext uri="{BB962C8B-B14F-4D97-AF65-F5344CB8AC3E}">
        <p14:creationId xmlns:p14="http://schemas.microsoft.com/office/powerpoint/2010/main" val="3140235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925923"/>
            <a:ext cx="9672011" cy="820848"/>
          </a:xfrm>
        </p:spPr>
        <p:txBody>
          <a:bodyPr>
            <a:noAutofit/>
          </a:bodyPr>
          <a:lstStyle/>
          <a:p>
            <a:r>
              <a:rPr lang="ru-RU" sz="4000" dirty="0">
                <a:solidFill>
                  <a:schemeClr val="accent2"/>
                </a:solidFill>
              </a:rPr>
              <a:t>Основные требования к измерениям</a:t>
            </a:r>
          </a:p>
        </p:txBody>
      </p:sp>
      <p:sp>
        <p:nvSpPr>
          <p:cNvPr id="3" name="Объект 2"/>
          <p:cNvSpPr>
            <a:spLocks noGrp="1"/>
          </p:cNvSpPr>
          <p:nvPr>
            <p:ph idx="1"/>
          </p:nvPr>
        </p:nvSpPr>
        <p:spPr>
          <a:xfrm>
            <a:off x="677335" y="2117046"/>
            <a:ext cx="9672010" cy="3616097"/>
          </a:xfrm>
        </p:spPr>
        <p:txBody>
          <a:bodyPr>
            <a:normAutofit fontScale="92500" lnSpcReduction="10000"/>
          </a:bodyPr>
          <a:lstStyle/>
          <a:p>
            <a:r>
              <a:rPr lang="ru-RU" sz="4000" dirty="0">
                <a:solidFill>
                  <a:schemeClr val="tx1"/>
                </a:solidFill>
              </a:rPr>
              <a:t>СИ должны быть утвержденного типа</a:t>
            </a:r>
          </a:p>
          <a:p>
            <a:r>
              <a:rPr lang="ru-RU" sz="4000" dirty="0">
                <a:solidFill>
                  <a:schemeClr val="tx1"/>
                </a:solidFill>
              </a:rPr>
              <a:t>СИ должны быть </a:t>
            </a:r>
            <a:r>
              <a:rPr lang="ru-RU" sz="4000" dirty="0" err="1">
                <a:solidFill>
                  <a:schemeClr val="tx1"/>
                </a:solidFill>
              </a:rPr>
              <a:t>поверены</a:t>
            </a:r>
            <a:endParaRPr lang="ru-RU" sz="4000" dirty="0">
              <a:solidFill>
                <a:schemeClr val="tx1"/>
              </a:solidFill>
            </a:endParaRPr>
          </a:p>
          <a:p>
            <a:r>
              <a:rPr lang="ru-RU" sz="4000" dirty="0">
                <a:solidFill>
                  <a:schemeClr val="tx1"/>
                </a:solidFill>
              </a:rPr>
              <a:t>Методики измерений должны быть аттестованы</a:t>
            </a:r>
          </a:p>
          <a:p>
            <a:pPr marL="0" indent="0" algn="r">
              <a:buNone/>
            </a:pPr>
            <a:r>
              <a:rPr lang="ru-RU" sz="3500" dirty="0">
                <a:solidFill>
                  <a:schemeClr val="tx1"/>
                </a:solidFill>
              </a:rPr>
              <a:t>Статья 5</a:t>
            </a:r>
            <a:r>
              <a:rPr lang="en-US" sz="3500" dirty="0">
                <a:solidFill>
                  <a:schemeClr val="tx1"/>
                </a:solidFill>
              </a:rPr>
              <a:t> 102-</a:t>
            </a:r>
            <a:r>
              <a:rPr lang="ru-RU" sz="3500" dirty="0">
                <a:solidFill>
                  <a:schemeClr val="tx1"/>
                </a:solidFill>
              </a:rPr>
              <a:t>ФЗ.</a:t>
            </a:r>
            <a:br>
              <a:rPr lang="ru-RU" sz="4000" dirty="0">
                <a:solidFill>
                  <a:schemeClr val="accent2"/>
                </a:solidFill>
              </a:rPr>
            </a:br>
            <a:endParaRPr lang="ru-RU" sz="4000" dirty="0">
              <a:solidFill>
                <a:schemeClr val="tx1"/>
              </a:solidFill>
            </a:endParaRPr>
          </a:p>
        </p:txBody>
      </p:sp>
    </p:spTree>
    <p:extLst>
      <p:ext uri="{BB962C8B-B14F-4D97-AF65-F5344CB8AC3E}">
        <p14:creationId xmlns:p14="http://schemas.microsoft.com/office/powerpoint/2010/main" val="1583475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57200"/>
            <a:ext cx="8856133" cy="1143000"/>
          </a:xfrm>
        </p:spPr>
        <p:txBody>
          <a:bodyPr>
            <a:normAutofit fontScale="90000"/>
          </a:bodyPr>
          <a:lstStyle/>
          <a:p>
            <a:br>
              <a:rPr lang="ru-RU" dirty="0">
                <a:solidFill>
                  <a:prstClr val="black"/>
                </a:solidFill>
                <a:latin typeface="Calibri" panose="020F0502020204030204" pitchFamily="34" charset="0"/>
              </a:rPr>
            </a:br>
            <a:endParaRPr lang="ru-RU" dirty="0"/>
          </a:p>
        </p:txBody>
      </p:sp>
      <p:sp>
        <p:nvSpPr>
          <p:cNvPr id="3" name="Объект 2"/>
          <p:cNvSpPr>
            <a:spLocks noGrp="1"/>
          </p:cNvSpPr>
          <p:nvPr>
            <p:ph idx="1"/>
          </p:nvPr>
        </p:nvSpPr>
        <p:spPr>
          <a:xfrm>
            <a:off x="677334" y="124690"/>
            <a:ext cx="10655684" cy="6428509"/>
          </a:xfrm>
        </p:spPr>
        <p:txBody>
          <a:bodyPr>
            <a:noAutofit/>
          </a:bodyPr>
          <a:lstStyle/>
          <a:p>
            <a:pPr marL="0" indent="0" algn="ctr">
              <a:buNone/>
            </a:pPr>
            <a:endParaRPr lang="ru-RU" dirty="0"/>
          </a:p>
          <a:p>
            <a:pPr marL="0" indent="0" algn="ctr">
              <a:buNone/>
            </a:pPr>
            <a:r>
              <a:rPr lang="ru-RU" sz="2400" dirty="0">
                <a:solidFill>
                  <a:schemeClr val="tx1"/>
                </a:solidFill>
              </a:rPr>
              <a:t>Формы государственного регулирования в области обеспечения единства измерений </a:t>
            </a:r>
          </a:p>
          <a:p>
            <a:r>
              <a:rPr lang="ru-RU" sz="2200" dirty="0"/>
              <a:t>1) утверждение типа стандартных образцов или типа средств измерений;</a:t>
            </a:r>
          </a:p>
          <a:p>
            <a:r>
              <a:rPr lang="ru-RU" sz="2200" dirty="0"/>
              <a:t>2) поверка средств измерений;</a:t>
            </a:r>
          </a:p>
          <a:p>
            <a:r>
              <a:rPr lang="ru-RU" sz="2200" dirty="0"/>
              <a:t>3) метрологическая экспертиза;</a:t>
            </a:r>
          </a:p>
          <a:p>
            <a:r>
              <a:rPr lang="ru-RU" sz="2200" dirty="0"/>
              <a:t>4) федеральный государственный метрологический надзор;</a:t>
            </a:r>
          </a:p>
          <a:p>
            <a:r>
              <a:rPr lang="ru-RU" sz="2200" dirty="0"/>
              <a:t>5) аттестация методик (методов) измерений;</a:t>
            </a:r>
          </a:p>
          <a:p>
            <a:r>
              <a:rPr lang="ru-RU" sz="2200" dirty="0"/>
              <a:t>6) аккредитация юридических лиц и индивидуальных предпринимателей на выполнение работ и (или) оказание услуг в области обеспечения единства измерений</a:t>
            </a:r>
            <a:endParaRPr lang="ru-RU" sz="2200" dirty="0">
              <a:solidFill>
                <a:schemeClr val="tx1"/>
              </a:solidFill>
            </a:endParaRPr>
          </a:p>
        </p:txBody>
      </p:sp>
    </p:spTree>
    <p:extLst>
      <p:ext uri="{BB962C8B-B14F-4D97-AF65-F5344CB8AC3E}">
        <p14:creationId xmlns:p14="http://schemas.microsoft.com/office/powerpoint/2010/main" val="2151060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395580" cy="1320800"/>
          </a:xfrm>
        </p:spPr>
        <p:txBody>
          <a:bodyPr/>
          <a:lstStyle/>
          <a:p>
            <a:r>
              <a:rPr lang="ru-RU" sz="4000" dirty="0">
                <a:solidFill>
                  <a:schemeClr val="accent2"/>
                </a:solidFill>
              </a:rPr>
              <a:t>Утверждение</a:t>
            </a:r>
            <a:r>
              <a:rPr lang="ru-RU" dirty="0"/>
              <a:t> </a:t>
            </a:r>
            <a:r>
              <a:rPr lang="ru-RU" sz="4000" dirty="0">
                <a:solidFill>
                  <a:schemeClr val="accent2"/>
                </a:solidFill>
              </a:rPr>
              <a:t>типа средств измерений</a:t>
            </a:r>
          </a:p>
        </p:txBody>
      </p:sp>
      <p:sp>
        <p:nvSpPr>
          <p:cNvPr id="3" name="Объект 2"/>
          <p:cNvSpPr>
            <a:spLocks noGrp="1"/>
          </p:cNvSpPr>
          <p:nvPr>
            <p:ph idx="1"/>
          </p:nvPr>
        </p:nvSpPr>
        <p:spPr>
          <a:xfrm>
            <a:off x="546706" y="1609046"/>
            <a:ext cx="9526208" cy="4515983"/>
          </a:xfrm>
        </p:spPr>
        <p:txBody>
          <a:bodyPr>
            <a:noAutofit/>
          </a:bodyPr>
          <a:lstStyle/>
          <a:p>
            <a:r>
              <a:rPr lang="ru-RU" sz="3600" dirty="0">
                <a:solidFill>
                  <a:schemeClr val="tx1"/>
                </a:solidFill>
              </a:rPr>
              <a:t>Документальное оформленное в установленном порядке решение</a:t>
            </a:r>
            <a:br>
              <a:rPr lang="ru-RU" sz="3600" dirty="0">
                <a:solidFill>
                  <a:schemeClr val="tx1"/>
                </a:solidFill>
              </a:rPr>
            </a:br>
            <a:r>
              <a:rPr lang="ru-RU" sz="3600" dirty="0">
                <a:solidFill>
                  <a:schemeClr val="tx1"/>
                </a:solidFill>
              </a:rPr>
              <a:t>о признании соответствия типа СИ метрологическим и техническим требованиям (характеристикам) на основании результатов испытаний в целях утверждения типа</a:t>
            </a:r>
          </a:p>
        </p:txBody>
      </p:sp>
    </p:spTree>
    <p:extLst>
      <p:ext uri="{BB962C8B-B14F-4D97-AF65-F5344CB8AC3E}">
        <p14:creationId xmlns:p14="http://schemas.microsoft.com/office/powerpoint/2010/main" val="11912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976B94-DB13-4FC8-A7BD-986415F2D3D2}"/>
              </a:ext>
            </a:extLst>
          </p:cNvPr>
          <p:cNvSpPr>
            <a:spLocks noGrp="1"/>
          </p:cNvSpPr>
          <p:nvPr>
            <p:ph type="ctrTitle"/>
          </p:nvPr>
        </p:nvSpPr>
        <p:spPr>
          <a:xfrm>
            <a:off x="513348" y="429713"/>
            <a:ext cx="11165304" cy="981992"/>
          </a:xfrm>
        </p:spPr>
        <p:txBody>
          <a:bodyPr>
            <a:normAutofit fontScale="90000"/>
          </a:bodyPr>
          <a:lstStyle/>
          <a:p>
            <a:r>
              <a:rPr lang="ru-RU" sz="5000" dirty="0">
                <a:latin typeface="Times New Roman" panose="02020603050405020304" pitchFamily="18" charset="0"/>
                <a:cs typeface="Times New Roman" panose="02020603050405020304" pitchFamily="18" charset="0"/>
              </a:rPr>
              <a:t>Классификация нормативных правовых актов</a:t>
            </a:r>
          </a:p>
        </p:txBody>
      </p:sp>
      <p:sp>
        <p:nvSpPr>
          <p:cNvPr id="3" name="Подзаголовок 2">
            <a:extLst>
              <a:ext uri="{FF2B5EF4-FFF2-40B4-BE49-F238E27FC236}">
                <a16:creationId xmlns:a16="http://schemas.microsoft.com/office/drawing/2014/main" id="{81FF2DDC-5337-435D-BE53-31B843D0E7DC}"/>
              </a:ext>
            </a:extLst>
          </p:cNvPr>
          <p:cNvSpPr>
            <a:spLocks noGrp="1"/>
          </p:cNvSpPr>
          <p:nvPr>
            <p:ph type="subTitle" idx="1"/>
          </p:nvPr>
        </p:nvSpPr>
        <p:spPr>
          <a:xfrm>
            <a:off x="1524000" y="1187116"/>
            <a:ext cx="9144000" cy="5241171"/>
          </a:xfrm>
        </p:spPr>
        <p:txBody>
          <a:bodyPr>
            <a:normAutofit/>
          </a:bodyPr>
          <a:lstStyle/>
          <a:p>
            <a:pPr algn="just"/>
            <a:endParaRPr lang="ru-RU" dirty="0"/>
          </a:p>
          <a:p>
            <a:pPr marL="457200" indent="-457200" algn="just">
              <a:buAutoNum type="arabicParenR"/>
            </a:pPr>
            <a:r>
              <a:rPr lang="ru-RU" b="1" dirty="0">
                <a:solidFill>
                  <a:schemeClr val="tx1"/>
                </a:solidFill>
              </a:rPr>
              <a:t>Конституция РФ (высшая юридическая сила)</a:t>
            </a:r>
          </a:p>
          <a:p>
            <a:pPr algn="just"/>
            <a:r>
              <a:rPr lang="ru-RU" b="1" dirty="0">
                <a:solidFill>
                  <a:schemeClr val="tx1"/>
                </a:solidFill>
              </a:rPr>
              <a:t>ст. 71 р) В ведении Российской Федерации находятся:</a:t>
            </a:r>
          </a:p>
          <a:p>
            <a:pPr algn="just"/>
            <a:r>
              <a:rPr lang="ru-RU" b="1" dirty="0">
                <a:solidFill>
                  <a:schemeClr val="tx1"/>
                </a:solidFill>
              </a:rPr>
              <a:t>метрологическая служба, стандарты, эталоны, метрическая система и исчисление времени; </a:t>
            </a:r>
          </a:p>
          <a:p>
            <a:pPr algn="just"/>
            <a:r>
              <a:rPr lang="ru-RU" dirty="0">
                <a:solidFill>
                  <a:schemeClr val="tx1"/>
                </a:solidFill>
              </a:rPr>
              <a:t>Статья говорит о том, что ведение находится не в территориальных органах, а непосредственно в ведении РФ и устанавливаются основы федеральной политике и федеральной программы для обеспечения единства измерений в стране.</a:t>
            </a:r>
          </a:p>
          <a:p>
            <a:pPr algn="just"/>
            <a:r>
              <a:rPr lang="ru-RU" b="1" dirty="0">
                <a:solidFill>
                  <a:schemeClr val="tx1"/>
                </a:solidFill>
              </a:rPr>
              <a:t>2) Законы РФ:</a:t>
            </a:r>
          </a:p>
          <a:p>
            <a:pPr marL="342900" indent="-342900" algn="just">
              <a:buFontTx/>
              <a:buChar char="-"/>
            </a:pPr>
            <a:r>
              <a:rPr lang="ru-RU" dirty="0">
                <a:solidFill>
                  <a:schemeClr val="tx1"/>
                </a:solidFill>
              </a:rPr>
              <a:t>Законы РФ о поправках к Конституции;</a:t>
            </a:r>
          </a:p>
          <a:p>
            <a:pPr marL="342900" indent="-342900" algn="just">
              <a:buFontTx/>
              <a:buChar char="-"/>
            </a:pPr>
            <a:r>
              <a:rPr lang="ru-RU" dirty="0">
                <a:solidFill>
                  <a:schemeClr val="tx1"/>
                </a:solidFill>
              </a:rPr>
              <a:t>Федеральный конституционные законы;</a:t>
            </a:r>
          </a:p>
          <a:p>
            <a:pPr marL="342900" indent="-342900" algn="just">
              <a:buFontTx/>
              <a:buChar char="-"/>
            </a:pPr>
            <a:r>
              <a:rPr lang="ru-RU" dirty="0">
                <a:solidFill>
                  <a:schemeClr val="tx1"/>
                </a:solidFill>
              </a:rPr>
              <a:t>Федеральные законы.</a:t>
            </a:r>
          </a:p>
          <a:p>
            <a:pPr algn="just"/>
            <a:r>
              <a:rPr lang="ru-RU" b="1" dirty="0">
                <a:solidFill>
                  <a:schemeClr val="tx1"/>
                </a:solidFill>
              </a:rPr>
              <a:t>Федеральный закон от 26 июня 2008 г. №102-ФЗ «Об обеспечении единства измерений» редакция от 11.06.2021 г.</a:t>
            </a:r>
          </a:p>
          <a:p>
            <a:pPr algn="just"/>
            <a:endParaRPr lang="ru-RU" dirty="0"/>
          </a:p>
        </p:txBody>
      </p:sp>
    </p:spTree>
    <p:extLst>
      <p:ext uri="{BB962C8B-B14F-4D97-AF65-F5344CB8AC3E}">
        <p14:creationId xmlns:p14="http://schemas.microsoft.com/office/powerpoint/2010/main" val="3962153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57200"/>
            <a:ext cx="8856133" cy="1143000"/>
          </a:xfrm>
        </p:spPr>
        <p:txBody>
          <a:bodyPr>
            <a:normAutofit fontScale="90000"/>
          </a:bodyPr>
          <a:lstStyle/>
          <a:p>
            <a:br>
              <a:rPr lang="ru-RU" dirty="0">
                <a:solidFill>
                  <a:prstClr val="black"/>
                </a:solidFill>
                <a:latin typeface="Calibri" panose="020F0502020204030204" pitchFamily="34" charset="0"/>
              </a:rPr>
            </a:br>
            <a:endParaRPr lang="ru-RU" dirty="0"/>
          </a:p>
        </p:txBody>
      </p:sp>
      <p:sp>
        <p:nvSpPr>
          <p:cNvPr id="3" name="Объект 2"/>
          <p:cNvSpPr>
            <a:spLocks noGrp="1"/>
          </p:cNvSpPr>
          <p:nvPr>
            <p:ph idx="1"/>
          </p:nvPr>
        </p:nvSpPr>
        <p:spPr>
          <a:xfrm>
            <a:off x="677334" y="124690"/>
            <a:ext cx="10655684" cy="6428509"/>
          </a:xfrm>
        </p:spPr>
        <p:txBody>
          <a:bodyPr>
            <a:noAutofit/>
          </a:bodyPr>
          <a:lstStyle/>
          <a:p>
            <a:pPr marL="0" indent="0" algn="ctr">
              <a:buNone/>
            </a:pPr>
            <a:endParaRPr lang="ru-RU" dirty="0"/>
          </a:p>
          <a:p>
            <a:pPr marL="0" indent="0" algn="ctr">
              <a:buNone/>
            </a:pPr>
            <a:r>
              <a:rPr lang="ru-RU" dirty="0"/>
              <a:t>Приказ Министерства промышленности и торговли Российской Федерации от 28.08.2020 № 2905 «Об утверждении порядка проведения испытаний стандартных образцов или средств измерений в целях утверждения типа, порядка утверждения типа стандартных образцов или типа средств измерений, внесения изменений в сведения о них, порядка выдачи сертификатов об утверждении типа стандартных образцов или типа средств измерений, формы сертификатов об утверждении типа стандартных образцов или типа средств измерений, требований к знакам утверждения типа стандартных образцов или типа средств измерений и порядка их нанесения»</a:t>
            </a:r>
          </a:p>
          <a:p>
            <a:pPr marL="0" indent="0" algn="ctr">
              <a:buNone/>
            </a:pPr>
            <a:endParaRPr lang="ru-RU" sz="2200" dirty="0">
              <a:solidFill>
                <a:schemeClr val="tx1"/>
              </a:solidFill>
            </a:endParaRPr>
          </a:p>
          <a:p>
            <a:pPr marL="0" indent="0" algn="ctr">
              <a:buNone/>
            </a:pPr>
            <a:endParaRPr lang="ru-RU" sz="2200" dirty="0">
              <a:solidFill>
                <a:schemeClr val="tx1"/>
              </a:solidFill>
            </a:endParaRPr>
          </a:p>
          <a:p>
            <a:pPr marL="0" indent="0" algn="ctr">
              <a:buNone/>
            </a:pPr>
            <a:r>
              <a:rPr lang="ru-RU" b="1" dirty="0"/>
              <a:t>ПРИКАЗ Минпромторга РФ от 28.10.2020 N 2907</a:t>
            </a:r>
            <a:br>
              <a:rPr lang="ru-RU" sz="2400" dirty="0"/>
            </a:br>
            <a:r>
              <a:rPr lang="ru-RU" b="1" dirty="0"/>
              <a:t>"ОБ УТВЕРЖДЕНИИ ПОРЯДКА УСТАНОВЛЕНИЯ И ИЗМЕНЕНИЯ ИНТЕРВАЛА МЕЖДУ ПОВЕРКАМИ СРЕДСТВ ИЗМЕРЕНИЙ, ПОРЯДКА УСТАНОВЛЕНИЯ, ОТМЕНЫ МЕТОДИК ПОВЕРКИ И ВНЕСЕНИЯ ИЗМЕНЕНИЙ В НИХ, ТРЕБОВАНИЙ К МЕТОДИКАМ ПОВЕРКИ СРЕДСТВ ИЗМЕРЕНИЙ"</a:t>
            </a:r>
            <a:endParaRPr lang="ru-RU" sz="2200" dirty="0">
              <a:solidFill>
                <a:schemeClr val="tx1"/>
              </a:solidFill>
            </a:endParaRPr>
          </a:p>
        </p:txBody>
      </p:sp>
    </p:spTree>
    <p:extLst>
      <p:ext uri="{BB962C8B-B14F-4D97-AF65-F5344CB8AC3E}">
        <p14:creationId xmlns:p14="http://schemas.microsoft.com/office/powerpoint/2010/main" val="2271770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nstanta-msk.ru/images/all/15/7/big/img_4.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83" t="1465" r="958" b="1397"/>
          <a:stretch/>
        </p:blipFill>
        <p:spPr bwMode="auto">
          <a:xfrm>
            <a:off x="5893878" y="0"/>
            <a:ext cx="46580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532192" y="1434875"/>
            <a:ext cx="5520265" cy="45159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a:solidFill>
                  <a:schemeClr val="tx1"/>
                </a:solidFill>
              </a:rPr>
              <a:t>Утверждение типа СИ удостоверяется записью в Федеральном информационном фонде по обеспечению единства измерений и по заявлению Свидетельством (Сертификатом) об утверждении типа СИ, выдаваемым Росстандартом</a:t>
            </a:r>
          </a:p>
        </p:txBody>
      </p:sp>
    </p:spTree>
    <p:extLst>
      <p:ext uri="{BB962C8B-B14F-4D97-AF65-F5344CB8AC3E}">
        <p14:creationId xmlns:p14="http://schemas.microsoft.com/office/powerpoint/2010/main" val="292131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5880" y="2736069"/>
            <a:ext cx="9394921" cy="2861167"/>
          </a:xfrm>
        </p:spPr>
        <p:txBody>
          <a:bodyPr>
            <a:normAutofit/>
          </a:bodyPr>
          <a:lstStyle/>
          <a:p>
            <a:r>
              <a:rPr lang="ru-RU" sz="3600" dirty="0">
                <a:solidFill>
                  <a:schemeClr val="tx1"/>
                </a:solidFill>
              </a:rPr>
              <a:t>показатели точности,</a:t>
            </a:r>
          </a:p>
          <a:p>
            <a:r>
              <a:rPr lang="ru-RU" sz="3600" dirty="0" err="1">
                <a:solidFill>
                  <a:schemeClr val="tx1"/>
                </a:solidFill>
              </a:rPr>
              <a:t>межповерочный</a:t>
            </a:r>
            <a:r>
              <a:rPr lang="ru-RU" sz="3600" dirty="0">
                <a:solidFill>
                  <a:schemeClr val="tx1"/>
                </a:solidFill>
              </a:rPr>
              <a:t> интервал, </a:t>
            </a:r>
          </a:p>
          <a:p>
            <a:r>
              <a:rPr lang="ru-RU" sz="3600" dirty="0">
                <a:solidFill>
                  <a:schemeClr val="tx1"/>
                </a:solidFill>
              </a:rPr>
              <a:t>методика поверки</a:t>
            </a:r>
          </a:p>
        </p:txBody>
      </p:sp>
      <p:sp>
        <p:nvSpPr>
          <p:cNvPr id="5" name="Заголовок 1"/>
          <p:cNvSpPr>
            <a:spLocks noGrp="1"/>
          </p:cNvSpPr>
          <p:nvPr>
            <p:ph type="title"/>
          </p:nvPr>
        </p:nvSpPr>
        <p:spPr>
          <a:xfrm>
            <a:off x="815880" y="925922"/>
            <a:ext cx="10129211" cy="1415495"/>
          </a:xfrm>
        </p:spPr>
        <p:txBody>
          <a:bodyPr>
            <a:noAutofit/>
          </a:bodyPr>
          <a:lstStyle/>
          <a:p>
            <a:r>
              <a:rPr lang="ru-RU" sz="4000" dirty="0">
                <a:solidFill>
                  <a:schemeClr val="accent2"/>
                </a:solidFill>
              </a:rPr>
              <a:t>Статья </a:t>
            </a:r>
            <a:r>
              <a:rPr lang="en-US" sz="4000" dirty="0">
                <a:solidFill>
                  <a:schemeClr val="accent2"/>
                </a:solidFill>
              </a:rPr>
              <a:t>12. </a:t>
            </a:r>
            <a:r>
              <a:rPr lang="ru-RU" sz="4000" dirty="0">
                <a:solidFill>
                  <a:schemeClr val="accent2"/>
                </a:solidFill>
              </a:rPr>
              <a:t>При утверждении типа СИ устанавливаются:</a:t>
            </a:r>
          </a:p>
        </p:txBody>
      </p:sp>
    </p:spTree>
    <p:extLst>
      <p:ext uri="{BB962C8B-B14F-4D97-AF65-F5344CB8AC3E}">
        <p14:creationId xmlns:p14="http://schemas.microsoft.com/office/powerpoint/2010/main" val="869467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5666" t="18802" r="34787" b="8334"/>
          <a:stretch/>
        </p:blipFill>
        <p:spPr>
          <a:xfrm>
            <a:off x="730553" y="53008"/>
            <a:ext cx="4908247" cy="6804992"/>
          </a:xfrm>
          <a:prstGeom prst="rect">
            <a:avLst/>
          </a:prstGeom>
        </p:spPr>
      </p:pic>
      <p:pic>
        <p:nvPicPr>
          <p:cNvPr id="7" name="Рисунок 6"/>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5343" t="17610" r="33927" b="8873"/>
          <a:stretch/>
        </p:blipFill>
        <p:spPr>
          <a:xfrm>
            <a:off x="5785394" y="59077"/>
            <a:ext cx="5050246" cy="6792853"/>
          </a:xfrm>
          <a:prstGeom prst="rect">
            <a:avLst/>
          </a:prstGeom>
        </p:spPr>
      </p:pic>
    </p:spTree>
    <p:extLst>
      <p:ext uri="{BB962C8B-B14F-4D97-AF65-F5344CB8AC3E}">
        <p14:creationId xmlns:p14="http://schemas.microsoft.com/office/powerpoint/2010/main" val="2272932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4420" y="1202646"/>
            <a:ext cx="9061752" cy="4632097"/>
          </a:xfrm>
        </p:spPr>
        <p:txBody>
          <a:bodyPr>
            <a:normAutofit lnSpcReduction="10000"/>
          </a:bodyPr>
          <a:lstStyle/>
          <a:p>
            <a:r>
              <a:rPr lang="ru-RU" sz="4000" dirty="0">
                <a:solidFill>
                  <a:schemeClr val="tx1"/>
                </a:solidFill>
              </a:rPr>
              <a:t>Испытания СИ в целях утверждения типа проводятся юридическими лицами, </a:t>
            </a:r>
            <a:r>
              <a:rPr lang="ru-RU" sz="4000" dirty="0">
                <a:solidFill>
                  <a:schemeClr val="accent2"/>
                </a:solidFill>
              </a:rPr>
              <a:t>аккредитованными в национальной системе аккредитации на выполнение испытаний в целях утверждения типа.</a:t>
            </a:r>
          </a:p>
          <a:p>
            <a:pPr marL="0" indent="0" algn="r">
              <a:buNone/>
            </a:pPr>
            <a:r>
              <a:rPr lang="ru-RU" sz="3200" dirty="0">
                <a:solidFill>
                  <a:schemeClr val="tx1"/>
                </a:solidFill>
              </a:rPr>
              <a:t>Часть 5 статьи 12 102-ФЗ</a:t>
            </a:r>
          </a:p>
        </p:txBody>
      </p:sp>
    </p:spTree>
    <p:extLst>
      <p:ext uri="{BB962C8B-B14F-4D97-AF65-F5344CB8AC3E}">
        <p14:creationId xmlns:p14="http://schemas.microsoft.com/office/powerpoint/2010/main" val="1454399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497226" y="2355142"/>
            <a:ext cx="8954530" cy="3139321"/>
          </a:xfrm>
          <a:prstGeom prst="rect">
            <a:avLst/>
          </a:prstGeom>
        </p:spPr>
        <p:txBody>
          <a:bodyPr wrap="square">
            <a:spAutoFit/>
          </a:bodyPr>
          <a:lstStyle/>
          <a:p>
            <a:pPr indent="342900" algn="just"/>
            <a:r>
              <a:rPr lang="ru-RU" dirty="0">
                <a:latin typeface="Times New Roman" panose="02020603050405020304" pitchFamily="18" charset="0"/>
              </a:rPr>
              <a:t>Утверждение типа стандартных образцов или типа средств измерений подтверждается </a:t>
            </a:r>
            <a:r>
              <a:rPr lang="ru-RU" dirty="0">
                <a:solidFill>
                  <a:srgbClr val="FF0000"/>
                </a:solidFill>
                <a:latin typeface="Times New Roman" panose="02020603050405020304" pitchFamily="18" charset="0"/>
              </a:rPr>
              <a:t>включением сведений об утвержденных типе</a:t>
            </a:r>
            <a:r>
              <a:rPr lang="ru-RU" dirty="0">
                <a:latin typeface="Times New Roman" panose="02020603050405020304" pitchFamily="18" charset="0"/>
              </a:rPr>
              <a:t> стандартных образцов или </a:t>
            </a:r>
            <a:r>
              <a:rPr lang="ru-RU" dirty="0">
                <a:solidFill>
                  <a:srgbClr val="FF0000"/>
                </a:solidFill>
                <a:latin typeface="Times New Roman" panose="02020603050405020304" pitchFamily="18" charset="0"/>
              </a:rPr>
              <a:t>типе</a:t>
            </a:r>
            <a:r>
              <a:rPr lang="ru-RU" dirty="0">
                <a:latin typeface="Times New Roman" panose="02020603050405020304" pitchFamily="18" charset="0"/>
              </a:rPr>
              <a:t> средств измерений </a:t>
            </a:r>
            <a:r>
              <a:rPr lang="ru-RU" dirty="0">
                <a:solidFill>
                  <a:srgbClr val="FF0000"/>
                </a:solidFill>
                <a:latin typeface="Times New Roman" panose="02020603050405020304" pitchFamily="18" charset="0"/>
              </a:rPr>
              <a:t>в Федеральный информационный фонд по обеспечению единства измерений</a:t>
            </a:r>
            <a:r>
              <a:rPr lang="ru-RU" dirty="0">
                <a:latin typeface="Times New Roman" panose="02020603050405020304" pitchFamily="18" charset="0"/>
              </a:rPr>
              <a:t>. Федеральным органом исполнительной власти, осуществляющим функции по оказанию государственных услуг и управлению государственным имуществом в области обеспечения единства измерений, </a:t>
            </a:r>
            <a:r>
              <a:rPr lang="ru-RU" dirty="0">
                <a:solidFill>
                  <a:srgbClr val="FF0000"/>
                </a:solidFill>
                <a:latin typeface="Times New Roman" panose="02020603050405020304" pitchFamily="18" charset="0"/>
              </a:rPr>
              <a:t>по заявлению</a:t>
            </a:r>
            <a:r>
              <a:rPr lang="ru-RU" dirty="0">
                <a:latin typeface="Times New Roman" panose="02020603050405020304" pitchFamily="18" charset="0"/>
              </a:rPr>
              <a:t> юридического лица или индивидуального предпринимателя, осуществляющих разработку, выпуск из производства, ввоз на территорию Российской Федерации, продажу и применение на территории Российской Федерации стандартных образцов или средств измерений, </a:t>
            </a:r>
            <a:r>
              <a:rPr lang="ru-RU" dirty="0">
                <a:solidFill>
                  <a:srgbClr val="FF0000"/>
                </a:solidFill>
                <a:latin typeface="Times New Roman" panose="02020603050405020304" pitchFamily="18" charset="0"/>
              </a:rPr>
              <a:t>выдается сертификат об утверждении типа стандартного образца или типа средства измерений.</a:t>
            </a:r>
            <a:r>
              <a:rPr lang="ru-RU" dirty="0">
                <a:latin typeface="Times New Roman" panose="02020603050405020304" pitchFamily="18" charset="0"/>
              </a:rPr>
              <a:t> </a:t>
            </a:r>
            <a:endParaRPr lang="ru-RU" sz="1400" dirty="0">
              <a:latin typeface="Verdana" panose="020B0604030504040204" pitchFamily="34" charset="0"/>
            </a:endParaRP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Изменения, вступающие в силу </a:t>
            </a:r>
            <a:r>
              <a:rPr lang="ru-RU" b="1" dirty="0">
                <a:latin typeface="Times New Roman" panose="02020603050405020304" pitchFamily="18" charset="0"/>
              </a:rPr>
              <a:t>с 24.09.2020 </a:t>
            </a:r>
            <a:r>
              <a:rPr lang="ru-RU" dirty="0">
                <a:latin typeface="Times New Roman" panose="02020603050405020304" pitchFamily="18" charset="0"/>
              </a:rPr>
              <a:t>г. в Федеральный закон №102-ФЗ «Об обеспечении единства измерений</a:t>
            </a:r>
            <a:endParaRPr lang="ru-RU" sz="1400" dirty="0">
              <a:latin typeface="Verdana" panose="020B0604030504040204" pitchFamily="34" charset="0"/>
            </a:endParaRPr>
          </a:p>
        </p:txBody>
      </p:sp>
    </p:spTree>
    <p:extLst>
      <p:ext uri="{BB962C8B-B14F-4D97-AF65-F5344CB8AC3E}">
        <p14:creationId xmlns:p14="http://schemas.microsoft.com/office/powerpoint/2010/main" val="594236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939377"/>
            <a:ext cx="9630448" cy="875568"/>
          </a:xfrm>
        </p:spPr>
        <p:txBody>
          <a:bodyPr>
            <a:normAutofit/>
          </a:bodyPr>
          <a:lstStyle/>
          <a:p>
            <a:r>
              <a:rPr lang="ru-RU" sz="4000" dirty="0">
                <a:solidFill>
                  <a:schemeClr val="accent2"/>
                </a:solidFill>
              </a:rPr>
              <a:t>Статья</a:t>
            </a:r>
            <a:r>
              <a:rPr lang="ru-RU" sz="4000" dirty="0"/>
              <a:t> </a:t>
            </a:r>
            <a:r>
              <a:rPr lang="ru-RU" sz="4000" dirty="0">
                <a:solidFill>
                  <a:schemeClr val="accent2"/>
                </a:solidFill>
              </a:rPr>
              <a:t>13. Поверка средств измерений</a:t>
            </a:r>
            <a:endParaRPr lang="ru-RU" dirty="0"/>
          </a:p>
        </p:txBody>
      </p:sp>
      <p:sp>
        <p:nvSpPr>
          <p:cNvPr id="3" name="Объект 2"/>
          <p:cNvSpPr>
            <a:spLocks noGrp="1"/>
          </p:cNvSpPr>
          <p:nvPr>
            <p:ph idx="1"/>
          </p:nvPr>
        </p:nvSpPr>
        <p:spPr>
          <a:xfrm>
            <a:off x="677334" y="2008189"/>
            <a:ext cx="9353357" cy="4060102"/>
          </a:xfrm>
        </p:spPr>
        <p:txBody>
          <a:bodyPr>
            <a:normAutofit fontScale="92500" lnSpcReduction="20000"/>
          </a:bodyPr>
          <a:lstStyle/>
          <a:p>
            <a:pPr marL="0" indent="0">
              <a:buNone/>
            </a:pPr>
            <a:r>
              <a:rPr lang="ru-RU" sz="3900" dirty="0">
                <a:solidFill>
                  <a:schemeClr val="tx1"/>
                </a:solidFill>
              </a:rPr>
              <a:t>Средства измерений, предназначенные для применения в сфере государственного регулирования обеспечения единства измерений,</a:t>
            </a:r>
          </a:p>
          <a:p>
            <a:pPr marL="0" indent="0">
              <a:buNone/>
            </a:pPr>
            <a:r>
              <a:rPr lang="ru-RU" sz="3900" dirty="0">
                <a:solidFill>
                  <a:schemeClr val="tx1"/>
                </a:solidFill>
              </a:rPr>
              <a:t>до ввода в эксплуатацию, а также после ремонта подлежат </a:t>
            </a:r>
            <a:r>
              <a:rPr lang="ru-RU" sz="3900" dirty="0">
                <a:solidFill>
                  <a:schemeClr val="accent2"/>
                </a:solidFill>
              </a:rPr>
              <a:t>первичной поверке</a:t>
            </a:r>
            <a:r>
              <a:rPr lang="ru-RU" sz="3900" dirty="0">
                <a:solidFill>
                  <a:schemeClr val="tx1"/>
                </a:solidFill>
              </a:rPr>
              <a:t>,</a:t>
            </a:r>
          </a:p>
          <a:p>
            <a:pPr marL="0" indent="0">
              <a:buNone/>
            </a:pPr>
            <a:r>
              <a:rPr lang="ru-RU" sz="3900" dirty="0">
                <a:solidFill>
                  <a:schemeClr val="tx1"/>
                </a:solidFill>
              </a:rPr>
              <a:t>а в процессе эксплуатации - </a:t>
            </a:r>
            <a:r>
              <a:rPr lang="ru-RU" sz="3900" dirty="0">
                <a:solidFill>
                  <a:schemeClr val="accent2"/>
                </a:solidFill>
              </a:rPr>
              <a:t>периодической поверке</a:t>
            </a:r>
            <a:r>
              <a:rPr lang="ru-RU" sz="3900" dirty="0">
                <a:solidFill>
                  <a:schemeClr val="tx1"/>
                </a:solidFill>
              </a:rPr>
              <a:t>.</a:t>
            </a:r>
          </a:p>
          <a:p>
            <a:endParaRPr lang="ru-RU" sz="3400" dirty="0"/>
          </a:p>
        </p:txBody>
      </p:sp>
    </p:spTree>
    <p:extLst>
      <p:ext uri="{BB962C8B-B14F-4D97-AF65-F5344CB8AC3E}">
        <p14:creationId xmlns:p14="http://schemas.microsoft.com/office/powerpoint/2010/main" val="3048981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2642" y="1204625"/>
            <a:ext cx="10655686" cy="4725120"/>
          </a:xfrm>
        </p:spPr>
        <p:txBody>
          <a:bodyPr>
            <a:noAutofit/>
          </a:bodyPr>
          <a:lstStyle/>
          <a:p>
            <a:r>
              <a:rPr lang="ru-RU" sz="4000" dirty="0">
                <a:solidFill>
                  <a:schemeClr val="accent2"/>
                </a:solidFill>
              </a:rPr>
              <a:t>Применяющие</a:t>
            </a:r>
            <a:r>
              <a:rPr lang="ru-RU" sz="4000" dirty="0"/>
              <a:t> </a:t>
            </a:r>
            <a:r>
              <a:rPr lang="ru-RU" sz="4000" dirty="0">
                <a:solidFill>
                  <a:schemeClr val="tx1"/>
                </a:solidFill>
              </a:rPr>
              <a:t>средства измерений</a:t>
            </a:r>
            <a:br>
              <a:rPr lang="ru-RU" sz="4000" dirty="0">
                <a:solidFill>
                  <a:schemeClr val="tx1"/>
                </a:solidFill>
              </a:rPr>
            </a:br>
            <a:r>
              <a:rPr lang="ru-RU" sz="4000" dirty="0">
                <a:solidFill>
                  <a:schemeClr val="tx1"/>
                </a:solidFill>
              </a:rPr>
              <a:t>в сфере государственного регулирования обеспечения единства измерений </a:t>
            </a:r>
            <a:br>
              <a:rPr lang="ru-RU" sz="4000" dirty="0"/>
            </a:br>
            <a:r>
              <a:rPr lang="ru-RU" sz="4000" dirty="0">
                <a:solidFill>
                  <a:schemeClr val="accent2"/>
                </a:solidFill>
              </a:rPr>
              <a:t>юридические лица и индивидуальные предприниматели обязаны своевременно </a:t>
            </a:r>
            <a:r>
              <a:rPr lang="ru-RU" sz="4000" dirty="0">
                <a:solidFill>
                  <a:schemeClr val="tx1"/>
                </a:solidFill>
              </a:rPr>
              <a:t>представлять эти средства измерений на поверку.</a:t>
            </a:r>
          </a:p>
        </p:txBody>
      </p:sp>
    </p:spTree>
    <p:extLst>
      <p:ext uri="{BB962C8B-B14F-4D97-AF65-F5344CB8AC3E}">
        <p14:creationId xmlns:p14="http://schemas.microsoft.com/office/powerpoint/2010/main" val="3236256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27301"/>
            <a:ext cx="9187102" cy="756299"/>
          </a:xfrm>
        </p:spPr>
        <p:txBody>
          <a:bodyPr>
            <a:normAutofit fontScale="90000"/>
          </a:bodyPr>
          <a:lstStyle/>
          <a:p>
            <a:r>
              <a:rPr lang="ru-RU" dirty="0"/>
              <a:t> </a:t>
            </a:r>
            <a:r>
              <a:rPr lang="ru-RU" sz="4400" dirty="0">
                <a:solidFill>
                  <a:schemeClr val="accent2"/>
                </a:solidFill>
              </a:rPr>
              <a:t>Поверка</a:t>
            </a:r>
            <a:r>
              <a:rPr lang="ru-RU" sz="4400" dirty="0"/>
              <a:t> </a:t>
            </a:r>
            <a:r>
              <a:rPr lang="ru-RU" sz="4400" dirty="0">
                <a:solidFill>
                  <a:schemeClr val="accent2"/>
                </a:solidFill>
              </a:rPr>
              <a:t>средств</a:t>
            </a:r>
            <a:r>
              <a:rPr lang="ru-RU" sz="4400" dirty="0"/>
              <a:t> </a:t>
            </a:r>
            <a:r>
              <a:rPr lang="ru-RU" sz="4400" dirty="0">
                <a:solidFill>
                  <a:schemeClr val="accent2"/>
                </a:solidFill>
              </a:rPr>
              <a:t>измерений</a:t>
            </a:r>
            <a:br>
              <a:rPr lang="ru-RU" sz="4000" dirty="0"/>
            </a:br>
            <a:endParaRPr lang="ru-RU" sz="4000" dirty="0"/>
          </a:p>
        </p:txBody>
      </p:sp>
      <p:sp>
        <p:nvSpPr>
          <p:cNvPr id="3" name="Объект 2"/>
          <p:cNvSpPr>
            <a:spLocks noGrp="1"/>
          </p:cNvSpPr>
          <p:nvPr>
            <p:ph idx="1"/>
          </p:nvPr>
        </p:nvSpPr>
        <p:spPr>
          <a:xfrm>
            <a:off x="677334" y="1452873"/>
            <a:ext cx="9838266" cy="2104101"/>
          </a:xfrm>
        </p:spPr>
        <p:txBody>
          <a:bodyPr>
            <a:normAutofit/>
          </a:bodyPr>
          <a:lstStyle/>
          <a:p>
            <a:r>
              <a:rPr lang="ru-RU" sz="3400" dirty="0">
                <a:solidFill>
                  <a:schemeClr val="tx1"/>
                </a:solidFill>
              </a:rPr>
              <a:t>совокупность операций, выполняемых в целях подтверждения соответствия средств измерений метрологическим требованиям</a:t>
            </a:r>
          </a:p>
          <a:p>
            <a:endParaRPr lang="ru-RU" dirty="0"/>
          </a:p>
        </p:txBody>
      </p:sp>
      <p:sp>
        <p:nvSpPr>
          <p:cNvPr id="4" name="Объект 2"/>
          <p:cNvSpPr txBox="1">
            <a:spLocks/>
          </p:cNvSpPr>
          <p:nvPr/>
        </p:nvSpPr>
        <p:spPr>
          <a:xfrm>
            <a:off x="677335" y="3390720"/>
            <a:ext cx="9838265" cy="306549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ru-RU" sz="3200" dirty="0">
                <a:solidFill>
                  <a:schemeClr val="accent2"/>
                </a:solidFill>
                <a:latin typeface="+mj-lt"/>
                <a:ea typeface="+mj-ea"/>
                <a:cs typeface="+mj-cs"/>
              </a:rPr>
              <a:t> Метрологические</a:t>
            </a:r>
            <a:r>
              <a:rPr lang="ru-RU" sz="2200" dirty="0">
                <a:solidFill>
                  <a:schemeClr val="tx1"/>
                </a:solidFill>
              </a:rPr>
              <a:t> </a:t>
            </a:r>
            <a:r>
              <a:rPr lang="ru-RU" sz="3200" dirty="0">
                <a:solidFill>
                  <a:schemeClr val="accent2"/>
                </a:solidFill>
                <a:latin typeface="+mj-lt"/>
                <a:ea typeface="+mj-ea"/>
                <a:cs typeface="+mj-cs"/>
              </a:rPr>
              <a:t>требования</a:t>
            </a:r>
          </a:p>
          <a:p>
            <a:r>
              <a:rPr lang="ru-RU" sz="2800" dirty="0">
                <a:solidFill>
                  <a:schemeClr val="tx1"/>
                </a:solidFill>
              </a:rPr>
              <a:t> требования к влияющим на результат и показатели точности измерений </a:t>
            </a:r>
            <a:r>
              <a:rPr lang="ru-RU" sz="2800" dirty="0">
                <a:solidFill>
                  <a:schemeClr val="accent2"/>
                </a:solidFill>
              </a:rPr>
              <a:t>характеристикам (параметрам)</a:t>
            </a:r>
            <a:r>
              <a:rPr lang="ru-RU" sz="2800" dirty="0">
                <a:solidFill>
                  <a:schemeClr val="tx1"/>
                </a:solidFill>
              </a:rPr>
              <a:t> измерений, эталонов единиц величин, стандартных образцов, средств измерений, а также к </a:t>
            </a:r>
            <a:r>
              <a:rPr lang="ru-RU" sz="2800" dirty="0">
                <a:solidFill>
                  <a:schemeClr val="accent2"/>
                </a:solidFill>
              </a:rPr>
              <a:t>условиям</a:t>
            </a:r>
            <a:r>
              <a:rPr lang="ru-RU" sz="2800" dirty="0">
                <a:solidFill>
                  <a:schemeClr val="tx1"/>
                </a:solidFill>
              </a:rPr>
              <a:t>,</a:t>
            </a:r>
            <a:br>
              <a:rPr lang="ru-RU" sz="2800" dirty="0">
                <a:solidFill>
                  <a:schemeClr val="tx1"/>
                </a:solidFill>
              </a:rPr>
            </a:br>
            <a:r>
              <a:rPr lang="ru-RU" sz="2800" dirty="0">
                <a:solidFill>
                  <a:schemeClr val="tx1"/>
                </a:solidFill>
              </a:rPr>
              <a:t>при которых эти характеристики (параметры) должны быть обеспечены</a:t>
            </a:r>
            <a:endParaRPr lang="ru-RU" sz="2800" dirty="0"/>
          </a:p>
        </p:txBody>
      </p:sp>
    </p:spTree>
    <p:extLst>
      <p:ext uri="{BB962C8B-B14F-4D97-AF65-F5344CB8AC3E}">
        <p14:creationId xmlns:p14="http://schemas.microsoft.com/office/powerpoint/2010/main" val="1904844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2225" y="1707031"/>
            <a:ext cx="10620684" cy="4388969"/>
          </a:xfrm>
        </p:spPr>
        <p:txBody>
          <a:bodyPr>
            <a:noAutofit/>
          </a:bodyPr>
          <a:lstStyle/>
          <a:p>
            <a:r>
              <a:rPr lang="ru-RU" sz="3600" dirty="0">
                <a:solidFill>
                  <a:schemeClr val="tx1"/>
                </a:solidFill>
              </a:rPr>
              <a:t>аккредитованные в соответствии с законодательством РФ об аккредитации</a:t>
            </a:r>
            <a:br>
              <a:rPr lang="ru-RU" sz="3600" dirty="0">
                <a:solidFill>
                  <a:schemeClr val="tx1"/>
                </a:solidFill>
              </a:rPr>
            </a:br>
            <a:r>
              <a:rPr lang="ru-RU" sz="3600" dirty="0">
                <a:solidFill>
                  <a:schemeClr val="accent2"/>
                </a:solidFill>
              </a:rPr>
              <a:t>в национальной системе аккредитации</a:t>
            </a:r>
            <a:r>
              <a:rPr lang="ru-RU" sz="3600" dirty="0">
                <a:solidFill>
                  <a:schemeClr val="tx1"/>
                </a:solidFill>
              </a:rPr>
              <a:t> на проведение поверки средств измерений </a:t>
            </a:r>
            <a:r>
              <a:rPr lang="ru-RU" sz="3600" dirty="0">
                <a:solidFill>
                  <a:schemeClr val="accent2"/>
                </a:solidFill>
              </a:rPr>
              <a:t>юридические лица и индивидуальные предприниматели</a:t>
            </a:r>
            <a:r>
              <a:rPr lang="ru-RU" sz="3600" dirty="0">
                <a:solidFill>
                  <a:schemeClr val="tx1"/>
                </a:solidFill>
              </a:rPr>
              <a:t>.</a:t>
            </a:r>
          </a:p>
        </p:txBody>
      </p:sp>
      <p:sp>
        <p:nvSpPr>
          <p:cNvPr id="4" name="Заголовок 1"/>
          <p:cNvSpPr>
            <a:spLocks noGrp="1"/>
          </p:cNvSpPr>
          <p:nvPr>
            <p:ph type="title"/>
          </p:nvPr>
        </p:nvSpPr>
        <p:spPr>
          <a:xfrm>
            <a:off x="532225" y="779701"/>
            <a:ext cx="10766521" cy="788784"/>
          </a:xfrm>
        </p:spPr>
        <p:txBody>
          <a:bodyPr>
            <a:normAutofit fontScale="90000"/>
          </a:bodyPr>
          <a:lstStyle/>
          <a:p>
            <a:r>
              <a:rPr lang="ru-RU" dirty="0"/>
              <a:t> </a:t>
            </a:r>
            <a:r>
              <a:rPr lang="ru-RU" sz="4400" dirty="0">
                <a:solidFill>
                  <a:schemeClr val="accent2"/>
                </a:solidFill>
              </a:rPr>
              <a:t>Поверку</a:t>
            </a:r>
            <a:r>
              <a:rPr lang="ru-RU" sz="4400" dirty="0"/>
              <a:t> </a:t>
            </a:r>
            <a:r>
              <a:rPr lang="ru-RU" sz="4400" dirty="0">
                <a:solidFill>
                  <a:schemeClr val="accent2"/>
                </a:solidFill>
              </a:rPr>
              <a:t>средств</a:t>
            </a:r>
            <a:r>
              <a:rPr lang="ru-RU" sz="4400" dirty="0"/>
              <a:t> </a:t>
            </a:r>
            <a:r>
              <a:rPr lang="ru-RU" sz="4400" dirty="0">
                <a:solidFill>
                  <a:schemeClr val="accent2"/>
                </a:solidFill>
              </a:rPr>
              <a:t>измерений осуществляют</a:t>
            </a:r>
            <a:br>
              <a:rPr lang="ru-RU" sz="4000" dirty="0"/>
            </a:br>
            <a:endParaRPr lang="ru-RU" sz="4000" dirty="0"/>
          </a:p>
        </p:txBody>
      </p:sp>
    </p:spTree>
    <p:extLst>
      <p:ext uri="{BB962C8B-B14F-4D97-AF65-F5344CB8AC3E}">
        <p14:creationId xmlns:p14="http://schemas.microsoft.com/office/powerpoint/2010/main" val="386954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976B94-DB13-4FC8-A7BD-986415F2D3D2}"/>
              </a:ext>
            </a:extLst>
          </p:cNvPr>
          <p:cNvSpPr>
            <a:spLocks noGrp="1"/>
          </p:cNvSpPr>
          <p:nvPr>
            <p:ph type="ctrTitle"/>
          </p:nvPr>
        </p:nvSpPr>
        <p:spPr>
          <a:xfrm>
            <a:off x="513348" y="429713"/>
            <a:ext cx="11165304" cy="981992"/>
          </a:xfrm>
        </p:spPr>
        <p:txBody>
          <a:bodyPr>
            <a:normAutofit fontScale="90000"/>
          </a:bodyPr>
          <a:lstStyle/>
          <a:p>
            <a:r>
              <a:rPr lang="ru-RU" sz="5000" dirty="0">
                <a:latin typeface="Times New Roman" panose="02020603050405020304" pitchFamily="18" charset="0"/>
                <a:cs typeface="Times New Roman" panose="02020603050405020304" pitchFamily="18" charset="0"/>
              </a:rPr>
              <a:t>Классификация нормативных правовых актов</a:t>
            </a:r>
          </a:p>
        </p:txBody>
      </p:sp>
      <p:sp>
        <p:nvSpPr>
          <p:cNvPr id="3" name="Подзаголовок 2">
            <a:extLst>
              <a:ext uri="{FF2B5EF4-FFF2-40B4-BE49-F238E27FC236}">
                <a16:creationId xmlns:a16="http://schemas.microsoft.com/office/drawing/2014/main" id="{81FF2DDC-5337-435D-BE53-31B843D0E7DC}"/>
              </a:ext>
            </a:extLst>
          </p:cNvPr>
          <p:cNvSpPr>
            <a:spLocks noGrp="1"/>
          </p:cNvSpPr>
          <p:nvPr>
            <p:ph type="subTitle" idx="1"/>
          </p:nvPr>
        </p:nvSpPr>
        <p:spPr>
          <a:xfrm>
            <a:off x="1524000" y="1411705"/>
            <a:ext cx="9144000" cy="5016582"/>
          </a:xfrm>
        </p:spPr>
        <p:txBody>
          <a:bodyPr>
            <a:normAutofit fontScale="92500" lnSpcReduction="10000"/>
          </a:bodyPr>
          <a:lstStyle/>
          <a:p>
            <a:pPr algn="just"/>
            <a:r>
              <a:rPr lang="ru-RU" b="1" dirty="0"/>
              <a:t>3) </a:t>
            </a:r>
            <a:r>
              <a:rPr lang="ru-RU" b="1" dirty="0">
                <a:solidFill>
                  <a:schemeClr val="tx1"/>
                </a:solidFill>
              </a:rPr>
              <a:t>Подзаконные акты</a:t>
            </a:r>
          </a:p>
          <a:p>
            <a:pPr algn="just"/>
            <a:r>
              <a:rPr lang="ru-RU" dirty="0">
                <a:solidFill>
                  <a:schemeClr val="tx1"/>
                </a:solidFill>
              </a:rPr>
              <a:t>ЭТО НОРМАТИВНЫЕ ПРАВОВЫЕ АКТЫ, ИЗДАВАЕМЫЕ НА ОСНОВЕ И ВО ИСПОЛНЕНИЕ ЗАКОНОВ. ОНИ МОГУТ КОНКРЕТИЗИРОВАТЬ НОРМЫ ЗАКОНОВ, ТОЛКОВАТЬ ИХ ИЛИ УСТАНАВЛИВАТЬ НОВЫЕ НОРМЫ.</a:t>
            </a:r>
          </a:p>
          <a:p>
            <a:pPr algn="just"/>
            <a:r>
              <a:rPr lang="ru-RU" dirty="0">
                <a:solidFill>
                  <a:schemeClr val="tx1"/>
                </a:solidFill>
              </a:rPr>
              <a:t>ЭТО СРЕДСТВО РЕАЛИЗАЦИИ ЗАКОНОДАТЕЛЬНЫХ НОРМ.</a:t>
            </a:r>
          </a:p>
          <a:p>
            <a:pPr algn="just"/>
            <a:r>
              <a:rPr lang="ru-RU" dirty="0">
                <a:solidFill>
                  <a:schemeClr val="tx1"/>
                </a:solidFill>
              </a:rPr>
              <a:t>Иерархия подзаконных актов:</a:t>
            </a:r>
          </a:p>
          <a:p>
            <a:pPr marL="457200" indent="-457200" algn="just">
              <a:buAutoNum type="arabicParenR"/>
            </a:pPr>
            <a:r>
              <a:rPr lang="ru-RU" dirty="0">
                <a:solidFill>
                  <a:schemeClr val="tx1"/>
                </a:solidFill>
              </a:rPr>
              <a:t>Акты Президента РФ;</a:t>
            </a:r>
          </a:p>
          <a:p>
            <a:pPr marL="457200" indent="-457200" algn="just">
              <a:buAutoNum type="arabicParenR"/>
            </a:pPr>
            <a:r>
              <a:rPr lang="ru-RU" dirty="0">
                <a:solidFill>
                  <a:schemeClr val="tx1"/>
                </a:solidFill>
              </a:rPr>
              <a:t>Постановление Правительства РФ;</a:t>
            </a:r>
          </a:p>
          <a:p>
            <a:pPr marL="457200" indent="-457200" algn="just">
              <a:buAutoNum type="arabicParenR"/>
            </a:pPr>
            <a:r>
              <a:rPr lang="ru-RU" dirty="0">
                <a:solidFill>
                  <a:schemeClr val="tx1"/>
                </a:solidFill>
              </a:rPr>
              <a:t>Ведомственные акты – Приказы Министерств</a:t>
            </a:r>
          </a:p>
          <a:p>
            <a:pPr algn="just"/>
            <a:r>
              <a:rPr lang="ru-RU" dirty="0">
                <a:solidFill>
                  <a:schemeClr val="tx1"/>
                </a:solidFill>
              </a:rPr>
              <a:t>В области обеспечения единства измерений – Министерство промышленности и торговли РФ.</a:t>
            </a:r>
          </a:p>
          <a:p>
            <a:pPr algn="just"/>
            <a:r>
              <a:rPr lang="ru-RU" dirty="0">
                <a:solidFill>
                  <a:schemeClr val="tx1"/>
                </a:solidFill>
              </a:rPr>
              <a:t>ОБЯЗАТЕЛЬНАЯ РЕГИСТРАЦИЯ В МИНИСТЕРСТВЕ ЮСТИЦИИ!</a:t>
            </a:r>
          </a:p>
          <a:p>
            <a:pPr algn="just"/>
            <a:r>
              <a:rPr lang="ru-RU" b="1" dirty="0">
                <a:solidFill>
                  <a:schemeClr val="tx1"/>
                </a:solidFill>
              </a:rPr>
              <a:t>4) Международные договоры</a:t>
            </a:r>
          </a:p>
          <a:p>
            <a:pPr algn="just"/>
            <a:r>
              <a:rPr lang="ru-RU" dirty="0">
                <a:solidFill>
                  <a:schemeClr val="tx1"/>
                </a:solidFill>
              </a:rPr>
              <a:t>Нормативный правовой акт, регулирующий отношения РФ с иностранным государством или международной организацией.</a:t>
            </a:r>
          </a:p>
        </p:txBody>
      </p:sp>
    </p:spTree>
    <p:extLst>
      <p:ext uri="{BB962C8B-B14F-4D97-AF65-F5344CB8AC3E}">
        <p14:creationId xmlns:p14="http://schemas.microsoft.com/office/powerpoint/2010/main" val="1821717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497226" y="2355141"/>
            <a:ext cx="8954530" cy="2308324"/>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Результаты поверки средств измерений </a:t>
            </a:r>
            <a:r>
              <a:rPr lang="ru-RU" dirty="0">
                <a:solidFill>
                  <a:srgbClr val="FF0000"/>
                </a:solidFill>
                <a:latin typeface="Times New Roman" panose="02020603050405020304" pitchFamily="18" charset="0"/>
                <a:cs typeface="Times New Roman" panose="02020603050405020304" pitchFamily="18" charset="0"/>
              </a:rPr>
              <a:t>подтверждаются сведениями о результатах поверки средств измерений, включенными в Федеральный информационный фонд по обеспечению единства измерений</a:t>
            </a:r>
            <a:r>
              <a:rPr lang="ru-RU" dirty="0">
                <a:latin typeface="Times New Roman" panose="02020603050405020304" pitchFamily="18" charset="0"/>
                <a:cs typeface="Times New Roman" panose="02020603050405020304" pitchFamily="18" charset="0"/>
              </a:rPr>
              <a:t>. </a:t>
            </a:r>
            <a:r>
              <a:rPr lang="ru-RU" dirty="0">
                <a:solidFill>
                  <a:srgbClr val="FF0000"/>
                </a:solidFill>
                <a:latin typeface="Times New Roman" panose="02020603050405020304" pitchFamily="18" charset="0"/>
                <a:cs typeface="Times New Roman" panose="02020603050405020304" pitchFamily="18" charset="0"/>
              </a:rPr>
              <a:t>По заявлению владельца </a:t>
            </a:r>
            <a:r>
              <a:rPr lang="ru-RU" dirty="0">
                <a:latin typeface="Times New Roman" panose="02020603050405020304" pitchFamily="18" charset="0"/>
                <a:cs typeface="Times New Roman" panose="02020603050405020304" pitchFamily="18" charset="0"/>
              </a:rPr>
              <a:t>средства измерений </a:t>
            </a:r>
            <a:r>
              <a:rPr lang="ru-RU" dirty="0">
                <a:solidFill>
                  <a:srgbClr val="FF0000"/>
                </a:solidFill>
                <a:latin typeface="Times New Roman" panose="02020603050405020304" pitchFamily="18" charset="0"/>
                <a:cs typeface="Times New Roman" panose="02020603050405020304" pitchFamily="18" charset="0"/>
              </a:rPr>
              <a:t>или лица, представившего его на поверку</a:t>
            </a:r>
            <a:r>
              <a:rPr lang="ru-RU" dirty="0">
                <a:latin typeface="Times New Roman" panose="02020603050405020304" pitchFamily="18" charset="0"/>
                <a:cs typeface="Times New Roman" panose="02020603050405020304" pitchFamily="18" charset="0"/>
              </a:rPr>
              <a:t>, на средство измерений наносится </a:t>
            </a:r>
            <a:r>
              <a:rPr lang="ru-RU" dirty="0">
                <a:solidFill>
                  <a:srgbClr val="FF0000"/>
                </a:solidFill>
                <a:latin typeface="Times New Roman" panose="02020603050405020304" pitchFamily="18" charset="0"/>
                <a:cs typeface="Times New Roman" panose="02020603050405020304" pitchFamily="18" charset="0"/>
              </a:rPr>
              <a:t>знак поверки, и (или) выдается </a:t>
            </a:r>
            <a:r>
              <a:rPr lang="ru-RU" dirty="0">
                <a:latin typeface="Times New Roman" panose="02020603050405020304" pitchFamily="18" charset="0"/>
                <a:cs typeface="Times New Roman" panose="02020603050405020304" pitchFamily="18" charset="0"/>
              </a:rPr>
              <a:t>свидетельство о поверке средства измерений</a:t>
            </a:r>
            <a:r>
              <a:rPr lang="ru-RU" dirty="0">
                <a:solidFill>
                  <a:srgbClr val="FF0000"/>
                </a:solidFill>
                <a:latin typeface="Times New Roman" panose="02020603050405020304" pitchFamily="18" charset="0"/>
                <a:cs typeface="Times New Roman" panose="02020603050405020304" pitchFamily="18" charset="0"/>
              </a:rPr>
              <a:t>, и (или) </a:t>
            </a:r>
            <a:r>
              <a:rPr lang="ru-RU" dirty="0">
                <a:latin typeface="Times New Roman" panose="02020603050405020304" pitchFamily="18" charset="0"/>
                <a:cs typeface="Times New Roman" panose="02020603050405020304" pitchFamily="18" charset="0"/>
              </a:rPr>
              <a:t>в паспорт (формуляр) </a:t>
            </a:r>
            <a:r>
              <a:rPr lang="ru-RU" dirty="0">
                <a:solidFill>
                  <a:srgbClr val="FF0000"/>
                </a:solidFill>
                <a:latin typeface="Times New Roman" panose="02020603050405020304" pitchFamily="18" charset="0"/>
                <a:cs typeface="Times New Roman" panose="02020603050405020304" pitchFamily="18" charset="0"/>
              </a:rPr>
              <a:t>средства измерений вносится запись о проведенной поверке, заверяемая подписью </a:t>
            </a:r>
            <a:r>
              <a:rPr lang="ru-RU" dirty="0" err="1">
                <a:solidFill>
                  <a:srgbClr val="FF0000"/>
                </a:solidFill>
                <a:latin typeface="Times New Roman" panose="02020603050405020304" pitchFamily="18" charset="0"/>
                <a:cs typeface="Times New Roman" panose="02020603050405020304" pitchFamily="18" charset="0"/>
              </a:rPr>
              <a:t>поверителя</a:t>
            </a:r>
            <a:r>
              <a:rPr lang="ru-RU" dirty="0">
                <a:solidFill>
                  <a:srgbClr val="FF0000"/>
                </a:solidFill>
                <a:latin typeface="Times New Roman" panose="02020603050405020304" pitchFamily="18" charset="0"/>
                <a:cs typeface="Times New Roman" panose="02020603050405020304" pitchFamily="18" charset="0"/>
              </a:rPr>
              <a:t> и знаком поверки, с указанием даты поверки, или выдается извещение о непригодности к применению средства измерений.</a:t>
            </a: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Изменения, вступающие в силу </a:t>
            </a:r>
            <a:r>
              <a:rPr lang="ru-RU" b="1" dirty="0">
                <a:latin typeface="Times New Roman" panose="02020603050405020304" pitchFamily="18" charset="0"/>
              </a:rPr>
              <a:t>с 24.09.2020 </a:t>
            </a:r>
            <a:r>
              <a:rPr lang="ru-RU" dirty="0">
                <a:latin typeface="Times New Roman" panose="02020603050405020304" pitchFamily="18" charset="0"/>
              </a:rPr>
              <a:t>г. в Федеральный закон №102-ФЗ «Об обеспечении единства измерений</a:t>
            </a:r>
            <a:endParaRPr lang="ru-RU" sz="1400" dirty="0">
              <a:latin typeface="Verdana" panose="020B0604030504040204" pitchFamily="34" charset="0"/>
            </a:endParaRPr>
          </a:p>
        </p:txBody>
      </p:sp>
    </p:spTree>
    <p:extLst>
      <p:ext uri="{BB962C8B-B14F-4D97-AF65-F5344CB8AC3E}">
        <p14:creationId xmlns:p14="http://schemas.microsoft.com/office/powerpoint/2010/main" val="2043210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328740" y="1162211"/>
            <a:ext cx="8954530" cy="3046988"/>
          </a:xfrm>
          <a:prstGeom prst="rect">
            <a:avLst/>
          </a:prstGeom>
        </p:spPr>
        <p:txBody>
          <a:bodyPr wrap="square">
            <a:spAutoFit/>
          </a:bodyPr>
          <a:lstStyle/>
          <a:p>
            <a:pPr algn="just"/>
            <a:r>
              <a:rPr lang="ru-RU" sz="3200" dirty="0"/>
              <a:t>Приказ Министерства промышленности и торговли Российской Федерации от 31.07.2020 № 2510 "Об утверждении порядка проведения поверки средств измерений, требований к знаку поверки и содержанию свидетельства о поверке"</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6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8096" y="636735"/>
            <a:ext cx="10457102" cy="3683720"/>
          </a:xfrm>
        </p:spPr>
        <p:txBody>
          <a:bodyPr>
            <a:normAutofit lnSpcReduction="10000"/>
          </a:bodyPr>
          <a:lstStyle/>
          <a:p>
            <a:r>
              <a:rPr lang="ru-RU" sz="3400" dirty="0">
                <a:solidFill>
                  <a:schemeClr val="tx1"/>
                </a:solidFill>
              </a:rPr>
              <a:t>3. Правительством РФ установлен</a:t>
            </a:r>
            <a:br>
              <a:rPr lang="ru-RU" sz="3400" dirty="0">
                <a:solidFill>
                  <a:schemeClr val="tx1"/>
                </a:solidFill>
              </a:rPr>
            </a:br>
            <a:r>
              <a:rPr lang="ru-RU" sz="3400" dirty="0">
                <a:solidFill>
                  <a:schemeClr val="accent2"/>
                </a:solidFill>
              </a:rPr>
              <a:t>ПЕРЕЧЕНЬ средств измерений</a:t>
            </a:r>
            <a:r>
              <a:rPr lang="ru-RU" sz="3400" dirty="0">
                <a:solidFill>
                  <a:schemeClr val="tx1"/>
                </a:solidFill>
              </a:rPr>
              <a:t>, поверка которых осуществляется только аккредитованными в соответствии с законодательством Российской Федерации об аккредитации в национальной системе аккредитации </a:t>
            </a:r>
            <a:r>
              <a:rPr lang="ru-RU" sz="3400" dirty="0">
                <a:solidFill>
                  <a:schemeClr val="accent2"/>
                </a:solidFill>
              </a:rPr>
              <a:t>государственными региональными центрами метрологии</a:t>
            </a:r>
            <a:r>
              <a:rPr lang="ru-RU" sz="3400" dirty="0">
                <a:solidFill>
                  <a:schemeClr val="tx1"/>
                </a:solidFill>
              </a:rPr>
              <a:t>.</a:t>
            </a:r>
          </a:p>
          <a:p>
            <a:endParaRPr lang="ru-RU" dirty="0"/>
          </a:p>
        </p:txBody>
      </p:sp>
      <p:sp>
        <p:nvSpPr>
          <p:cNvPr id="4" name="Объект 2"/>
          <p:cNvSpPr txBox="1">
            <a:spLocks/>
          </p:cNvSpPr>
          <p:nvPr/>
        </p:nvSpPr>
        <p:spPr>
          <a:xfrm>
            <a:off x="668096" y="4307682"/>
            <a:ext cx="10969721" cy="18575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3200" dirty="0">
                <a:solidFill>
                  <a:schemeClr val="tx1"/>
                </a:solidFill>
              </a:rPr>
              <a:t>Постановление Правительства Российской Федерации</a:t>
            </a:r>
            <a:br>
              <a:rPr lang="ru-RU" sz="3200" dirty="0">
                <a:solidFill>
                  <a:schemeClr val="tx1"/>
                </a:solidFill>
              </a:rPr>
            </a:br>
            <a:r>
              <a:rPr lang="ru-RU" sz="3200" dirty="0">
                <a:solidFill>
                  <a:schemeClr val="tx1"/>
                </a:solidFill>
              </a:rPr>
              <a:t>от 20 апреля 2010 г. № 250</a:t>
            </a:r>
            <a:br>
              <a:rPr lang="ru-RU" sz="2800" dirty="0">
                <a:solidFill>
                  <a:schemeClr val="tx1"/>
                </a:solidFill>
              </a:rPr>
            </a:br>
            <a:r>
              <a:rPr lang="ru-RU" sz="2400" dirty="0">
                <a:solidFill>
                  <a:schemeClr val="tx1"/>
                </a:solidFill>
              </a:rPr>
              <a:t>(в ред. постановления Правительства от 28 декабря 2011г. №1185 и постановления Правительства от 8 декабря 2012г. №1270)</a:t>
            </a:r>
          </a:p>
          <a:p>
            <a:endParaRPr lang="ru-RU" dirty="0"/>
          </a:p>
        </p:txBody>
      </p:sp>
    </p:spTree>
    <p:extLst>
      <p:ext uri="{BB962C8B-B14F-4D97-AF65-F5344CB8AC3E}">
        <p14:creationId xmlns:p14="http://schemas.microsoft.com/office/powerpoint/2010/main" val="204387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213" y="4564302"/>
            <a:ext cx="8596668" cy="779704"/>
          </a:xfrm>
        </p:spPr>
        <p:txBody>
          <a:bodyPr>
            <a:normAutofit/>
          </a:bodyPr>
          <a:lstStyle/>
          <a:p>
            <a:r>
              <a:rPr lang="ru-RU" dirty="0"/>
              <a:t> </a:t>
            </a:r>
            <a:r>
              <a:rPr lang="ru-RU" sz="3000" dirty="0">
                <a:solidFill>
                  <a:schemeClr val="accent2"/>
                </a:solidFill>
              </a:rPr>
              <a:t>Калибровка</a:t>
            </a:r>
            <a:r>
              <a:rPr lang="ru-RU" sz="3000" dirty="0"/>
              <a:t> </a:t>
            </a:r>
            <a:r>
              <a:rPr lang="ru-RU" sz="3000" dirty="0">
                <a:solidFill>
                  <a:schemeClr val="accent2"/>
                </a:solidFill>
              </a:rPr>
              <a:t>средств</a:t>
            </a:r>
            <a:r>
              <a:rPr lang="ru-RU" sz="3000" dirty="0"/>
              <a:t> </a:t>
            </a:r>
            <a:r>
              <a:rPr lang="ru-RU" sz="3000" dirty="0">
                <a:solidFill>
                  <a:schemeClr val="accent2"/>
                </a:solidFill>
              </a:rPr>
              <a:t>измерений</a:t>
            </a:r>
            <a:endParaRPr lang="ru-RU" sz="3000" dirty="0"/>
          </a:p>
        </p:txBody>
      </p:sp>
      <p:sp>
        <p:nvSpPr>
          <p:cNvPr id="3" name="Объект 2"/>
          <p:cNvSpPr>
            <a:spLocks noGrp="1"/>
          </p:cNvSpPr>
          <p:nvPr>
            <p:ph idx="1"/>
          </p:nvPr>
        </p:nvSpPr>
        <p:spPr>
          <a:xfrm>
            <a:off x="406399" y="1624511"/>
            <a:ext cx="10635673" cy="2781234"/>
          </a:xfrm>
        </p:spPr>
        <p:txBody>
          <a:bodyPr>
            <a:normAutofit/>
          </a:bodyPr>
          <a:lstStyle/>
          <a:p>
            <a:r>
              <a:rPr lang="ru-RU" sz="3400" dirty="0">
                <a:solidFill>
                  <a:schemeClr val="tx1"/>
                </a:solidFill>
              </a:rPr>
              <a:t>Средства измерений, не предназначенные </a:t>
            </a:r>
            <a:br>
              <a:rPr lang="ru-RU" sz="3400" dirty="0">
                <a:solidFill>
                  <a:schemeClr val="tx1"/>
                </a:solidFill>
              </a:rPr>
            </a:br>
            <a:r>
              <a:rPr lang="ru-RU" sz="3400" dirty="0">
                <a:solidFill>
                  <a:schemeClr val="tx1"/>
                </a:solidFill>
              </a:rPr>
              <a:t>для применения в сфере государственного регулирования обеспечения единства измерений, могут в </a:t>
            </a:r>
            <a:r>
              <a:rPr lang="ru-RU" sz="3400" dirty="0">
                <a:solidFill>
                  <a:schemeClr val="accent2"/>
                </a:solidFill>
              </a:rPr>
              <a:t>добровольном порядке </a:t>
            </a:r>
            <a:r>
              <a:rPr lang="ru-RU" sz="3400" dirty="0">
                <a:solidFill>
                  <a:schemeClr val="tx1"/>
                </a:solidFill>
              </a:rPr>
              <a:t>подвергаться калибровке.</a:t>
            </a:r>
          </a:p>
          <a:p>
            <a:endParaRPr lang="ru-RU" sz="2400" dirty="0">
              <a:solidFill>
                <a:schemeClr val="tx1"/>
              </a:solidFill>
            </a:endParaRPr>
          </a:p>
          <a:p>
            <a:endParaRPr lang="ru-RU" dirty="0"/>
          </a:p>
        </p:txBody>
      </p:sp>
      <p:sp>
        <p:nvSpPr>
          <p:cNvPr id="5" name="Заголовок 1"/>
          <p:cNvSpPr txBox="1">
            <a:spLocks/>
          </p:cNvSpPr>
          <p:nvPr/>
        </p:nvSpPr>
        <p:spPr>
          <a:xfrm>
            <a:off x="406399" y="769378"/>
            <a:ext cx="11023599" cy="855133"/>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a:t> </a:t>
            </a:r>
            <a:r>
              <a:rPr lang="ru-RU" sz="5300" dirty="0">
                <a:solidFill>
                  <a:schemeClr val="accent2"/>
                </a:solidFill>
              </a:rPr>
              <a:t>Статья 18. Калибровка</a:t>
            </a:r>
            <a:r>
              <a:rPr lang="ru-RU" sz="5300" dirty="0"/>
              <a:t> </a:t>
            </a:r>
            <a:r>
              <a:rPr lang="ru-RU" sz="5300" dirty="0">
                <a:solidFill>
                  <a:schemeClr val="accent2"/>
                </a:solidFill>
              </a:rPr>
              <a:t>средств</a:t>
            </a:r>
            <a:r>
              <a:rPr lang="ru-RU" sz="5300" dirty="0"/>
              <a:t> </a:t>
            </a:r>
            <a:r>
              <a:rPr lang="ru-RU" sz="5300" dirty="0">
                <a:solidFill>
                  <a:schemeClr val="accent2"/>
                </a:solidFill>
              </a:rPr>
              <a:t>измерений</a:t>
            </a:r>
            <a:endParaRPr lang="ru-RU" dirty="0"/>
          </a:p>
        </p:txBody>
      </p:sp>
      <p:sp>
        <p:nvSpPr>
          <p:cNvPr id="6" name="Объект 2"/>
          <p:cNvSpPr txBox="1">
            <a:spLocks/>
          </p:cNvSpPr>
          <p:nvPr/>
        </p:nvSpPr>
        <p:spPr>
          <a:xfrm>
            <a:off x="517237" y="5260878"/>
            <a:ext cx="10524835" cy="14270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800" dirty="0">
                <a:solidFill>
                  <a:schemeClr val="tx1"/>
                </a:solidFill>
              </a:rPr>
              <a:t>совокупность операций, выполняемых в целях определения </a:t>
            </a:r>
            <a:r>
              <a:rPr lang="ru-RU" sz="2800" dirty="0">
                <a:solidFill>
                  <a:schemeClr val="accent2"/>
                </a:solidFill>
              </a:rPr>
              <a:t>действительных значений </a:t>
            </a:r>
            <a:r>
              <a:rPr lang="ru-RU" sz="2800" dirty="0">
                <a:solidFill>
                  <a:schemeClr val="tx1"/>
                </a:solidFill>
              </a:rPr>
              <a:t>метрологических характеристик средств измерений</a:t>
            </a:r>
            <a:endParaRPr lang="ru-RU" dirty="0"/>
          </a:p>
        </p:txBody>
      </p:sp>
    </p:spTree>
    <p:extLst>
      <p:ext uri="{BB962C8B-B14F-4D97-AF65-F5344CB8AC3E}">
        <p14:creationId xmlns:p14="http://schemas.microsoft.com/office/powerpoint/2010/main" val="4072681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8765" y="280705"/>
            <a:ext cx="10284653" cy="6509474"/>
          </a:xfrm>
          <a:prstGeom prst="rect">
            <a:avLst/>
          </a:prstGeom>
        </p:spPr>
        <p:txBody>
          <a:bodyPr wrap="square">
            <a:spAutoFit/>
          </a:bodyPr>
          <a:lstStyle/>
          <a:p>
            <a:r>
              <a:rPr lang="ru-RU" sz="3200" dirty="0"/>
              <a:t>Результаты калибровки, выполненной юридическими лицами или индивидуальными предпринимателями, </a:t>
            </a:r>
            <a:r>
              <a:rPr lang="ru-RU" sz="3200" u="sng" dirty="0"/>
              <a:t>аккредитованными в национальной системе аккредитации</a:t>
            </a:r>
            <a:r>
              <a:rPr lang="ru-RU" sz="3200" dirty="0"/>
              <a:t>,</a:t>
            </a:r>
            <a:br>
              <a:rPr lang="ru-RU" sz="3200" dirty="0"/>
            </a:br>
            <a:r>
              <a:rPr lang="ru-RU" sz="3200" dirty="0">
                <a:solidFill>
                  <a:schemeClr val="accent2"/>
                </a:solidFill>
              </a:rPr>
              <a:t>могут быть использованы при поверке средств измерений </a:t>
            </a:r>
            <a:r>
              <a:rPr lang="ru-RU" sz="3200" dirty="0"/>
              <a:t>в сфере государственного регулирования обеспечения единства измерений. </a:t>
            </a:r>
          </a:p>
          <a:p>
            <a:endParaRPr lang="ru-RU" sz="900" dirty="0"/>
          </a:p>
          <a:p>
            <a:r>
              <a:rPr lang="ru-RU" sz="3200" dirty="0">
                <a:solidFill>
                  <a:schemeClr val="accent2"/>
                </a:solidFill>
              </a:rPr>
              <a:t>Порядок признания результатов калибровки </a:t>
            </a:r>
            <a:r>
              <a:rPr lang="ru-RU" sz="3200" dirty="0"/>
              <a:t>при поверке средств измерений </a:t>
            </a:r>
            <a:r>
              <a:rPr lang="ru-RU" sz="3200" dirty="0">
                <a:solidFill>
                  <a:schemeClr val="accent2"/>
                </a:solidFill>
              </a:rPr>
              <a:t>и требования к содержанию сертификата калибровки </a:t>
            </a:r>
            <a:r>
              <a:rPr lang="ru-RU" sz="3200" dirty="0"/>
              <a:t>утвержден</a:t>
            </a:r>
          </a:p>
          <a:p>
            <a:r>
              <a:rPr lang="ru-RU" sz="3200" dirty="0"/>
              <a:t>Постановлением Правительства Российской Федерации от 02.04.2015г. №311</a:t>
            </a:r>
          </a:p>
          <a:p>
            <a:endParaRPr lang="ru-RU" sz="2400" dirty="0">
              <a:latin typeface="Arial" panose="020B0604020202020204" pitchFamily="34" charset="0"/>
            </a:endParaRPr>
          </a:p>
        </p:txBody>
      </p:sp>
    </p:spTree>
    <p:extLst>
      <p:ext uri="{BB962C8B-B14F-4D97-AF65-F5344CB8AC3E}">
        <p14:creationId xmlns:p14="http://schemas.microsoft.com/office/powerpoint/2010/main" val="2200741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412345"/>
            <a:ext cx="10766521" cy="1624273"/>
          </a:xfrm>
        </p:spPr>
        <p:txBody>
          <a:bodyPr>
            <a:noAutofit/>
          </a:bodyPr>
          <a:lstStyle/>
          <a:p>
            <a:r>
              <a:rPr lang="ru-RU" sz="3200" dirty="0">
                <a:solidFill>
                  <a:schemeClr val="accent2"/>
                </a:solidFill>
              </a:rPr>
              <a:t>Признание результатов калибровки </a:t>
            </a:r>
            <a:r>
              <a:rPr lang="ru-RU" sz="3200" dirty="0">
                <a:solidFill>
                  <a:schemeClr val="tx1"/>
                </a:solidFill>
              </a:rPr>
              <a:t>при поверке СИ проводится исполнителем в соответствии с его </a:t>
            </a:r>
            <a:r>
              <a:rPr lang="ru-RU" sz="3200" dirty="0">
                <a:solidFill>
                  <a:schemeClr val="accent2"/>
                </a:solidFill>
              </a:rPr>
              <a:t>областью аккредитации на проведение поверки СИ</a:t>
            </a:r>
            <a:r>
              <a:rPr lang="ru-RU" sz="3200" dirty="0">
                <a:solidFill>
                  <a:schemeClr val="tx1"/>
                </a:solidFill>
              </a:rPr>
              <a:t>.</a:t>
            </a:r>
          </a:p>
        </p:txBody>
      </p:sp>
      <p:sp>
        <p:nvSpPr>
          <p:cNvPr id="3" name="Объект 2"/>
          <p:cNvSpPr>
            <a:spLocks noGrp="1"/>
          </p:cNvSpPr>
          <p:nvPr>
            <p:ph idx="1"/>
          </p:nvPr>
        </p:nvSpPr>
        <p:spPr>
          <a:xfrm>
            <a:off x="677334" y="2036618"/>
            <a:ext cx="10766520" cy="3990108"/>
          </a:xfrm>
        </p:spPr>
        <p:txBody>
          <a:bodyPr>
            <a:noAutofit/>
          </a:bodyPr>
          <a:lstStyle/>
          <a:p>
            <a:pPr marL="0" indent="0">
              <a:buNone/>
            </a:pPr>
            <a:r>
              <a:rPr lang="ru-RU" sz="2200" dirty="0">
                <a:solidFill>
                  <a:schemeClr val="tx1"/>
                </a:solidFill>
              </a:rPr>
              <a:t>Исполнитель проверяет соответствие</a:t>
            </a:r>
            <a:r>
              <a:rPr lang="ru-RU" sz="2200" dirty="0"/>
              <a:t> </a:t>
            </a:r>
            <a:r>
              <a:rPr lang="ru-RU" sz="2200" dirty="0">
                <a:solidFill>
                  <a:schemeClr val="accent2"/>
                </a:solidFill>
              </a:rPr>
              <a:t>сертификата калибровки </a:t>
            </a:r>
            <a:r>
              <a:rPr lang="ru-RU" sz="2200" dirty="0">
                <a:solidFill>
                  <a:schemeClr val="tx1"/>
                </a:solidFill>
              </a:rPr>
              <a:t>установленным требованиям и оценивает</a:t>
            </a:r>
            <a:r>
              <a:rPr lang="ru-RU" sz="2200" dirty="0"/>
              <a:t> </a:t>
            </a:r>
            <a:r>
              <a:rPr lang="ru-RU" sz="2200" dirty="0">
                <a:solidFill>
                  <a:schemeClr val="accent2"/>
                </a:solidFill>
              </a:rPr>
              <a:t>результаты калибровки </a:t>
            </a:r>
            <a:r>
              <a:rPr lang="ru-RU" sz="2200" dirty="0">
                <a:solidFill>
                  <a:schemeClr val="tx1"/>
                </a:solidFill>
              </a:rPr>
              <a:t>на соответствие следующим требованиям:</a:t>
            </a:r>
          </a:p>
          <a:p>
            <a:r>
              <a:rPr lang="ru-RU" sz="2200" dirty="0">
                <a:solidFill>
                  <a:schemeClr val="tx1"/>
                </a:solidFill>
              </a:rPr>
              <a:t>проведенные </a:t>
            </a:r>
            <a:r>
              <a:rPr lang="ru-RU" sz="2200" dirty="0">
                <a:solidFill>
                  <a:schemeClr val="accent2"/>
                </a:solidFill>
              </a:rPr>
              <a:t>операции и условия </a:t>
            </a:r>
            <a:r>
              <a:rPr lang="ru-RU" sz="2200" dirty="0">
                <a:solidFill>
                  <a:schemeClr val="tx1"/>
                </a:solidFill>
              </a:rPr>
              <a:t>калибровки идентичны операциям и условиям, предусмотренным методикой поверки, установленной при утверждении типа СИ;</a:t>
            </a:r>
          </a:p>
          <a:p>
            <a:r>
              <a:rPr lang="ru-RU" sz="2200" dirty="0">
                <a:solidFill>
                  <a:schemeClr val="tx1"/>
                </a:solidFill>
              </a:rPr>
              <a:t>информация об эталонах, с помощью которых выполнена калибровка, позволяет установить </a:t>
            </a:r>
            <a:r>
              <a:rPr lang="ru-RU" sz="2200" dirty="0">
                <a:solidFill>
                  <a:schemeClr val="accent2"/>
                </a:solidFill>
              </a:rPr>
              <a:t>прослеживаемость</a:t>
            </a:r>
            <a:r>
              <a:rPr lang="ru-RU" sz="2200" dirty="0">
                <a:solidFill>
                  <a:schemeClr val="tx1"/>
                </a:solidFill>
              </a:rPr>
              <a:t> к государственным первичным эталонам;</a:t>
            </a:r>
          </a:p>
          <a:p>
            <a:r>
              <a:rPr lang="ru-RU" sz="2200" dirty="0">
                <a:solidFill>
                  <a:schemeClr val="tx1"/>
                </a:solidFill>
              </a:rPr>
              <a:t>значения метрологических и технических характеристик СИ позволяют подтвердить его соответствие или несоответствие установленным значениям метрологических и технических характеристик этого типа средств измерений.</a:t>
            </a:r>
          </a:p>
        </p:txBody>
      </p:sp>
    </p:spTree>
    <p:extLst>
      <p:ext uri="{BB962C8B-B14F-4D97-AF65-F5344CB8AC3E}">
        <p14:creationId xmlns:p14="http://schemas.microsoft.com/office/powerpoint/2010/main" val="1391271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328740" y="1162211"/>
            <a:ext cx="8954530" cy="4832092"/>
          </a:xfrm>
          <a:prstGeom prst="rect">
            <a:avLst/>
          </a:prstGeom>
        </p:spPr>
        <p:txBody>
          <a:bodyPr wrap="square">
            <a:spAutoFit/>
          </a:bodyPr>
          <a:lstStyle/>
          <a:p>
            <a:pPr algn="just"/>
            <a:r>
              <a:rPr lang="ru-RU" sz="3200" dirty="0"/>
              <a:t>Статья 14 Метрологическая экспертиза</a:t>
            </a:r>
          </a:p>
          <a:p>
            <a:pPr algn="just"/>
            <a:endParaRPr lang="ru-RU" sz="3200" dirty="0">
              <a:solidFill>
                <a:srgbClr val="FF0000"/>
              </a:solidFill>
              <a:latin typeface="Times New Roman" panose="02020603050405020304" pitchFamily="18" charset="0"/>
              <a:cs typeface="Times New Roman" panose="02020603050405020304" pitchFamily="18" charset="0"/>
            </a:endParaRPr>
          </a:p>
          <a:p>
            <a:pPr marL="342900" indent="-342900" algn="just">
              <a:buAutoNum type="arabicPeriod"/>
            </a:pPr>
            <a:r>
              <a:rPr lang="ru-RU" dirty="0"/>
              <a:t>Содержащиеся в проектах нормативных правовых актов Российской Федерации требования к измерениям, стандартным образцам и средствам измерений подлежат обязательной метрологической экспертизе. </a:t>
            </a:r>
          </a:p>
          <a:p>
            <a:pPr algn="just"/>
            <a:r>
              <a:rPr lang="ru-RU" dirty="0"/>
              <a:t>Заключения обязательной метрологической экспертизы в отношении указанных требований рассматриваются подготавливающими и принимающими эти акты федеральными органами исполнительной власти. Обязательная метрологическая экспертиза содержащихся в проектах нормативных правовых актов Российской Федерации требований к измерениям, стандартным образцам и средствам измерений проводится государственными научными метрологическими институтами.</a:t>
            </a:r>
          </a:p>
          <a:p>
            <a:pPr algn="just"/>
            <a:r>
              <a:rPr lang="ru-RU" sz="3200" dirty="0">
                <a:solidFill>
                  <a:srgbClr val="FF0000"/>
                </a:solidFill>
                <a:latin typeface="Times New Roman" panose="02020603050405020304" pitchFamily="18" charset="0"/>
                <a:cs typeface="Times New Roman" panose="02020603050405020304" pitchFamily="18" charset="0"/>
              </a:rPr>
              <a:t>ОБЯЗАТЕЛЬНАЯ МЕТРОЛОГИЧЕСКАЯ ЭКСПЕРТИЗА</a:t>
            </a:r>
          </a:p>
        </p:txBody>
      </p:sp>
    </p:spTree>
    <p:extLst>
      <p:ext uri="{BB962C8B-B14F-4D97-AF65-F5344CB8AC3E}">
        <p14:creationId xmlns:p14="http://schemas.microsoft.com/office/powerpoint/2010/main" val="2874437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328740" y="1162211"/>
            <a:ext cx="8954530" cy="3354765"/>
          </a:xfrm>
          <a:prstGeom prst="rect">
            <a:avLst/>
          </a:prstGeom>
        </p:spPr>
        <p:txBody>
          <a:bodyPr wrap="square">
            <a:spAutoFit/>
          </a:bodyPr>
          <a:lstStyle/>
          <a:p>
            <a:pPr algn="just"/>
            <a:r>
              <a:rPr lang="ru-RU" sz="3200" dirty="0"/>
              <a:t>Статья 14 Метрологическая экспертиза</a:t>
            </a:r>
          </a:p>
          <a:p>
            <a:pPr algn="just"/>
            <a:endParaRPr lang="ru-RU" sz="3200" dirty="0">
              <a:solidFill>
                <a:srgbClr val="FF0000"/>
              </a:solidFill>
              <a:latin typeface="Times New Roman" panose="02020603050405020304" pitchFamily="18" charset="0"/>
              <a:cs typeface="Times New Roman" panose="02020603050405020304" pitchFamily="18" charset="0"/>
            </a:endParaRPr>
          </a:p>
          <a:p>
            <a:pPr algn="just"/>
            <a:r>
              <a:rPr lang="ru-RU" dirty="0"/>
              <a:t>2. Обязательная метрологическая экспертиза стандартов, проектной, конструкторской, технологической документации и других объектов проводится также в порядке и </a:t>
            </a:r>
            <a:r>
              <a:rPr lang="ru-RU" sz="2000" b="1" dirty="0">
                <a:solidFill>
                  <a:srgbClr val="FF0000"/>
                </a:solidFill>
              </a:rPr>
              <a:t>случаях, предусмотренных законодательством Российской Федерации</a:t>
            </a:r>
            <a:r>
              <a:rPr lang="ru-RU" dirty="0"/>
              <a:t>. Указанную экспертизу проводят аккредитованные в соответствии с законодательством Российской Федерации об аккредитации в национальной системе аккредитации на выполнение обязательной метрологической экспертизы юридические лица и индивидуальные предприниматели.</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574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328740" y="1162211"/>
            <a:ext cx="8954530" cy="3016210"/>
          </a:xfrm>
          <a:prstGeom prst="rect">
            <a:avLst/>
          </a:prstGeom>
        </p:spPr>
        <p:txBody>
          <a:bodyPr wrap="square">
            <a:spAutoFit/>
          </a:bodyPr>
          <a:lstStyle/>
          <a:p>
            <a:pPr algn="just"/>
            <a:r>
              <a:rPr lang="ru-RU" sz="3200" dirty="0"/>
              <a:t>Статья 14 Метрологическая экспертиза</a:t>
            </a:r>
          </a:p>
          <a:p>
            <a:pPr algn="just"/>
            <a:endParaRPr lang="ru-RU" sz="3200" dirty="0">
              <a:solidFill>
                <a:srgbClr val="FF0000"/>
              </a:solidFill>
              <a:latin typeface="Times New Roman" panose="02020603050405020304" pitchFamily="18" charset="0"/>
              <a:cs typeface="Times New Roman" panose="02020603050405020304" pitchFamily="18" charset="0"/>
            </a:endParaRPr>
          </a:p>
          <a:p>
            <a:pPr algn="just"/>
            <a:r>
              <a:rPr lang="ru-RU" dirty="0"/>
              <a:t>3. </a:t>
            </a:r>
            <a:r>
              <a:rPr lang="ru-RU" u="sng" dirty="0">
                <a:hlinkClick r:id="rId3"/>
              </a:rPr>
              <a:t>Порядок</a:t>
            </a:r>
            <a:r>
              <a:rPr lang="ru-RU" dirty="0"/>
              <a:t> проведения обязательной метрологической экспертизы содержащихся в проектах нормативных правовых актов Российской Федерации требований к измерениям, стандартным образцам и средствам измерений устанавливается федеральным органом исполнительной власти, осуществляющим функции по выработке государственной политики и нормативно-правовому регулированию в области обеспечения единства измерений.</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142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328740" y="1162211"/>
            <a:ext cx="8954530" cy="2554545"/>
          </a:xfrm>
          <a:prstGeom prst="rect">
            <a:avLst/>
          </a:prstGeom>
        </p:spPr>
        <p:txBody>
          <a:bodyPr wrap="square">
            <a:spAutoFit/>
          </a:bodyPr>
          <a:lstStyle/>
          <a:p>
            <a:pPr algn="just"/>
            <a:r>
              <a:rPr lang="ru-RU" sz="3200" dirty="0"/>
              <a:t>Статья 14 Метрологическая экспертиза</a:t>
            </a:r>
          </a:p>
          <a:p>
            <a:pPr algn="just"/>
            <a:endParaRPr lang="ru-RU" sz="3200" dirty="0">
              <a:solidFill>
                <a:srgbClr val="FF0000"/>
              </a:solidFill>
              <a:latin typeface="Times New Roman" panose="02020603050405020304" pitchFamily="18" charset="0"/>
              <a:cs typeface="Times New Roman" panose="02020603050405020304" pitchFamily="18" charset="0"/>
            </a:endParaRPr>
          </a:p>
          <a:p>
            <a:pPr algn="just"/>
            <a:r>
              <a:rPr lang="ru-RU" dirty="0"/>
              <a:t>4. </a:t>
            </a:r>
            <a:r>
              <a:rPr lang="ru-RU" sz="2000" b="1" dirty="0">
                <a:solidFill>
                  <a:srgbClr val="FF0000"/>
                </a:solidFill>
              </a:rPr>
              <a:t>В добровольном порядке </a:t>
            </a:r>
            <a:r>
              <a:rPr lang="ru-RU" dirty="0"/>
              <a:t>может проводиться метрологическая экспертиза продукции, проектной, конструкторской, технологической документации и других объектов, в отношении которых законодательством Российской Федерации </a:t>
            </a:r>
            <a:r>
              <a:rPr lang="ru-RU" sz="2000" b="1" dirty="0">
                <a:solidFill>
                  <a:srgbClr val="FF0000"/>
                </a:solidFill>
              </a:rPr>
              <a:t>не предусмотрена обязательная метрологическая экспертиза.</a:t>
            </a:r>
            <a:endParaRPr lang="ru-RU"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55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976B94-DB13-4FC8-A7BD-986415F2D3D2}"/>
              </a:ext>
            </a:extLst>
          </p:cNvPr>
          <p:cNvSpPr>
            <a:spLocks noGrp="1"/>
          </p:cNvSpPr>
          <p:nvPr>
            <p:ph type="ctrTitle"/>
          </p:nvPr>
        </p:nvSpPr>
        <p:spPr>
          <a:xfrm>
            <a:off x="513348" y="429713"/>
            <a:ext cx="11165304" cy="981992"/>
          </a:xfrm>
        </p:spPr>
        <p:txBody>
          <a:bodyPr>
            <a:normAutofit fontScale="90000"/>
          </a:bodyPr>
          <a:lstStyle/>
          <a:p>
            <a:r>
              <a:rPr lang="ru-RU" sz="5000" dirty="0">
                <a:latin typeface="Times New Roman" panose="02020603050405020304" pitchFamily="18" charset="0"/>
                <a:cs typeface="Times New Roman" panose="02020603050405020304" pitchFamily="18" charset="0"/>
              </a:rPr>
              <a:t>Классификация нормативных правовых актов</a:t>
            </a:r>
          </a:p>
        </p:txBody>
      </p:sp>
      <p:sp>
        <p:nvSpPr>
          <p:cNvPr id="3" name="Подзаголовок 2">
            <a:extLst>
              <a:ext uri="{FF2B5EF4-FFF2-40B4-BE49-F238E27FC236}">
                <a16:creationId xmlns:a16="http://schemas.microsoft.com/office/drawing/2014/main" id="{81FF2DDC-5337-435D-BE53-31B843D0E7DC}"/>
              </a:ext>
            </a:extLst>
          </p:cNvPr>
          <p:cNvSpPr>
            <a:spLocks noGrp="1"/>
          </p:cNvSpPr>
          <p:nvPr>
            <p:ph type="subTitle" idx="1"/>
          </p:nvPr>
        </p:nvSpPr>
        <p:spPr>
          <a:xfrm>
            <a:off x="1524000" y="1411705"/>
            <a:ext cx="9144000" cy="5016582"/>
          </a:xfrm>
        </p:spPr>
        <p:txBody>
          <a:bodyPr>
            <a:normAutofit/>
          </a:bodyPr>
          <a:lstStyle/>
          <a:p>
            <a:pPr algn="just"/>
            <a:r>
              <a:rPr lang="ru-RU" b="1" dirty="0">
                <a:solidFill>
                  <a:schemeClr val="tx1"/>
                </a:solidFill>
              </a:rPr>
              <a:t>Федеральное агентство по техническому регулированию и метрологии </a:t>
            </a:r>
            <a:r>
              <a:rPr lang="ru-RU" dirty="0">
                <a:solidFill>
                  <a:schemeClr val="tx1"/>
                </a:solidFill>
              </a:rPr>
              <a:t>является федеральным органом исполнительной власти, осуществляющим ФУНКЦИИ ПО ОКАЗАНИЮ ГОСУДАРСТВЕННЫХ УСЛУГ, УПРАВЛЕНИЮ ГОСУДАРСТВЕННЫМ ИМУЩЕСТВОМ В СФЕРЕ ТЕХНИЧЕСКОГО РЕГУЛИРОВАНИЯ, СТАНДАРТИЗАЦИИ И ОБЕСПЕЧЕНИЯ ЕДИНСТВА ИЗМЕРЕНИЙ.</a:t>
            </a:r>
          </a:p>
          <a:p>
            <a:pPr algn="just"/>
            <a:endParaRPr lang="ru-RU" dirty="0"/>
          </a:p>
        </p:txBody>
      </p:sp>
    </p:spTree>
    <p:extLst>
      <p:ext uri="{BB962C8B-B14F-4D97-AF65-F5344CB8AC3E}">
        <p14:creationId xmlns:p14="http://schemas.microsoft.com/office/powerpoint/2010/main" val="3485983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555237" cy="1320800"/>
          </a:xfrm>
        </p:spPr>
        <p:txBody>
          <a:bodyPr>
            <a:normAutofit/>
          </a:bodyPr>
          <a:lstStyle/>
          <a:p>
            <a:r>
              <a:rPr lang="ru-RU" sz="4000" dirty="0">
                <a:solidFill>
                  <a:schemeClr val="accent2"/>
                </a:solidFill>
              </a:rPr>
              <a:t>Аккредитация в области обеспечения единства измерений </a:t>
            </a:r>
          </a:p>
        </p:txBody>
      </p:sp>
      <p:sp>
        <p:nvSpPr>
          <p:cNvPr id="3" name="Объект 2"/>
          <p:cNvSpPr>
            <a:spLocks noGrp="1"/>
          </p:cNvSpPr>
          <p:nvPr>
            <p:ph idx="1"/>
          </p:nvPr>
        </p:nvSpPr>
        <p:spPr>
          <a:xfrm>
            <a:off x="677334" y="2077462"/>
            <a:ext cx="10627975" cy="4420320"/>
          </a:xfrm>
        </p:spPr>
        <p:txBody>
          <a:bodyPr>
            <a:normAutofit fontScale="92500" lnSpcReduction="20000"/>
          </a:bodyPr>
          <a:lstStyle/>
          <a:p>
            <a:pPr marL="0" indent="0">
              <a:buNone/>
            </a:pPr>
            <a:r>
              <a:rPr lang="ru-RU" sz="3200" dirty="0">
                <a:solidFill>
                  <a:schemeClr val="tx1"/>
                </a:solidFill>
              </a:rPr>
              <a:t>осуществляется в целях </a:t>
            </a:r>
            <a:r>
              <a:rPr lang="ru-RU" sz="3200" dirty="0">
                <a:solidFill>
                  <a:schemeClr val="accent2"/>
                </a:solidFill>
              </a:rPr>
              <a:t>официального признания компетентности </a:t>
            </a:r>
            <a:r>
              <a:rPr lang="ru-RU" sz="3200" dirty="0">
                <a:solidFill>
                  <a:schemeClr val="tx1"/>
                </a:solidFill>
              </a:rPr>
              <a:t>юридического лица или индивидуального предпринимателя выполнять работы и (или) оказывать услуги по обеспечению единства измерений:</a:t>
            </a:r>
          </a:p>
          <a:p>
            <a:r>
              <a:rPr lang="ru-RU" sz="3200" dirty="0">
                <a:solidFill>
                  <a:schemeClr val="tx1"/>
                </a:solidFill>
              </a:rPr>
              <a:t>1) аттестация методик (методов) измерений;</a:t>
            </a:r>
          </a:p>
          <a:p>
            <a:r>
              <a:rPr lang="ru-RU" sz="3200" dirty="0">
                <a:solidFill>
                  <a:schemeClr val="tx1"/>
                </a:solidFill>
              </a:rPr>
              <a:t>2) испытания стандартных образцов или средств измерений в целях утверждения типа;</a:t>
            </a:r>
          </a:p>
          <a:p>
            <a:r>
              <a:rPr lang="ru-RU" sz="3200" dirty="0">
                <a:solidFill>
                  <a:schemeClr val="tx1"/>
                </a:solidFill>
              </a:rPr>
              <a:t>3) поверка средств измерений;</a:t>
            </a:r>
          </a:p>
          <a:p>
            <a:r>
              <a:rPr lang="ru-RU" sz="3200" b="1" dirty="0">
                <a:solidFill>
                  <a:srgbClr val="FF0000"/>
                </a:solidFill>
              </a:rPr>
              <a:t>4) обязательная метрологическая экспертиза</a:t>
            </a:r>
          </a:p>
          <a:p>
            <a:pPr marL="0" indent="0" algn="r">
              <a:buNone/>
            </a:pPr>
            <a:r>
              <a:rPr lang="ru-RU" sz="3200" dirty="0">
                <a:solidFill>
                  <a:schemeClr val="tx1"/>
                </a:solidFill>
              </a:rPr>
              <a:t>Глава 5 102-ФЗ</a:t>
            </a:r>
          </a:p>
          <a:p>
            <a:endParaRPr lang="ru-RU" dirty="0"/>
          </a:p>
        </p:txBody>
      </p:sp>
    </p:spTree>
    <p:extLst>
      <p:ext uri="{BB962C8B-B14F-4D97-AF65-F5344CB8AC3E}">
        <p14:creationId xmlns:p14="http://schemas.microsoft.com/office/powerpoint/2010/main" val="1648705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555237" cy="1320800"/>
          </a:xfrm>
        </p:spPr>
        <p:txBody>
          <a:bodyPr>
            <a:normAutofit/>
          </a:bodyPr>
          <a:lstStyle/>
          <a:p>
            <a:r>
              <a:rPr lang="ru-RU" sz="4000" dirty="0">
                <a:solidFill>
                  <a:schemeClr val="accent2"/>
                </a:solidFill>
              </a:rPr>
              <a:t>Ст. 22 Метрологические службы</a:t>
            </a:r>
          </a:p>
        </p:txBody>
      </p:sp>
      <p:sp>
        <p:nvSpPr>
          <p:cNvPr id="3" name="Объект 2"/>
          <p:cNvSpPr>
            <a:spLocks noGrp="1"/>
          </p:cNvSpPr>
          <p:nvPr>
            <p:ph idx="1"/>
          </p:nvPr>
        </p:nvSpPr>
        <p:spPr>
          <a:xfrm>
            <a:off x="677334" y="2077462"/>
            <a:ext cx="10627975" cy="4420320"/>
          </a:xfrm>
        </p:spPr>
        <p:txBody>
          <a:bodyPr>
            <a:normAutofit/>
          </a:bodyPr>
          <a:lstStyle/>
          <a:p>
            <a:pPr marL="0" indent="0">
              <a:buNone/>
            </a:pPr>
            <a:r>
              <a:rPr lang="ru-RU" dirty="0"/>
              <a:t>2. Права и обязанности метрологических служб федеральных органов исполнительной власти и государственных корпораций, указанных в </a:t>
            </a:r>
            <a:r>
              <a:rPr lang="ru-RU" u="sng" dirty="0">
                <a:hlinkClick r:id="rId2"/>
              </a:rPr>
              <a:t>части 1</a:t>
            </a:r>
            <a:r>
              <a:rPr lang="ru-RU" dirty="0"/>
              <a:t> настоящей статьи, порядок организации и координации их деятельности определяются</a:t>
            </a:r>
            <a:r>
              <a:rPr lang="ru-RU" b="1" dirty="0">
                <a:solidFill>
                  <a:srgbClr val="FF0000"/>
                </a:solidFill>
              </a:rPr>
              <a:t> </a:t>
            </a:r>
            <a:r>
              <a:rPr lang="ru-RU" b="1" u="sng" dirty="0">
                <a:solidFill>
                  <a:srgbClr val="FF0000"/>
                </a:solidFill>
                <a:hlinkClick r:id="rId3">
                  <a:extLst>
                    <a:ext uri="{A12FA001-AC4F-418D-AE19-62706E023703}">
                      <ahyp:hlinkClr xmlns:ahyp="http://schemas.microsoft.com/office/drawing/2018/hyperlinkcolor" val="tx"/>
                    </a:ext>
                  </a:extLst>
                </a:hlinkClick>
              </a:rPr>
              <a:t>положениями</a:t>
            </a:r>
            <a:r>
              <a:rPr lang="ru-RU" b="1" dirty="0">
                <a:solidFill>
                  <a:srgbClr val="FF0000"/>
                </a:solidFill>
              </a:rPr>
              <a:t> о метрологических службах</a:t>
            </a:r>
            <a:r>
              <a:rPr lang="ru-RU" dirty="0"/>
              <a:t>, утверждаемыми руководителями федеральных органов исполнительной власти или государственных корпораций, создавших метрологические службы, по согласованию с федеральным органом исполнительной власти, осуществляющим функции по выработке государственной политики и нормативно-правовому регулированию в области обеспечения единства измерений.</a:t>
            </a:r>
          </a:p>
          <a:p>
            <a:pPr marL="0" indent="0">
              <a:buNone/>
            </a:pPr>
            <a:r>
              <a:rPr lang="ru-RU" dirty="0"/>
              <a:t>3. Юридические лица и индивидуальные предприниматели, осуществляющие деятельность в областях, указанных в </a:t>
            </a:r>
            <a:r>
              <a:rPr lang="ru-RU" u="sng" dirty="0">
                <a:hlinkClick r:id="rId4"/>
              </a:rPr>
              <a:t>частях 3</a:t>
            </a:r>
            <a:r>
              <a:rPr lang="ru-RU" dirty="0"/>
              <a:t> и </a:t>
            </a:r>
            <a:r>
              <a:rPr lang="ru-RU" u="sng" dirty="0">
                <a:hlinkClick r:id="rId5"/>
              </a:rPr>
              <a:t>4 статьи 1</a:t>
            </a:r>
            <a:r>
              <a:rPr lang="ru-RU" dirty="0"/>
              <a:t> настоящего Федерального закона, могут создавать метрологические службы </a:t>
            </a:r>
            <a:r>
              <a:rPr lang="ru-RU" b="1" dirty="0">
                <a:solidFill>
                  <a:srgbClr val="FF0000"/>
                </a:solidFill>
              </a:rPr>
              <a:t>в добровольном порядке</a:t>
            </a:r>
            <a:r>
              <a:rPr lang="ru-RU" dirty="0"/>
              <a:t>. Федеральными законами может быть установлена обязательность создания метрологических служб.</a:t>
            </a:r>
          </a:p>
        </p:txBody>
      </p:sp>
    </p:spTree>
    <p:extLst>
      <p:ext uri="{BB962C8B-B14F-4D97-AF65-F5344CB8AC3E}">
        <p14:creationId xmlns:p14="http://schemas.microsoft.com/office/powerpoint/2010/main" val="3665850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F5DF1-0E9C-4D13-8D11-2CA599BB44DE}"/>
              </a:ext>
            </a:extLst>
          </p:cNvPr>
          <p:cNvSpPr>
            <a:spLocks noGrp="1"/>
          </p:cNvSpPr>
          <p:nvPr>
            <p:ph type="title"/>
          </p:nvPr>
        </p:nvSpPr>
        <p:spPr/>
        <p:txBody>
          <a:bodyPr/>
          <a:lstStyle/>
          <a:p>
            <a:pPr algn="ctr"/>
            <a:r>
              <a:rPr lang="ru-RU" dirty="0"/>
              <a:t>Сравнение изменений в 102-ФЗ</a:t>
            </a:r>
          </a:p>
        </p:txBody>
      </p:sp>
      <p:sp>
        <p:nvSpPr>
          <p:cNvPr id="3" name="Объект 2">
            <a:extLst>
              <a:ext uri="{FF2B5EF4-FFF2-40B4-BE49-F238E27FC236}">
                <a16:creationId xmlns:a16="http://schemas.microsoft.com/office/drawing/2014/main" id="{1E9D4A43-4CFD-4D5A-8409-54BF21627465}"/>
              </a:ext>
            </a:extLst>
          </p:cNvPr>
          <p:cNvSpPr>
            <a:spLocks noGrp="1"/>
          </p:cNvSpPr>
          <p:nvPr>
            <p:ph sz="half" idx="1"/>
          </p:nvPr>
        </p:nvSpPr>
        <p:spPr/>
        <p:txBody>
          <a:bodyPr>
            <a:normAutofit fontScale="85000" lnSpcReduction="20000"/>
          </a:bodyPr>
          <a:lstStyle/>
          <a:p>
            <a:pPr marL="0" indent="0">
              <a:buNone/>
            </a:pPr>
            <a:r>
              <a:rPr lang="ru-RU" dirty="0"/>
              <a:t>Ст. 1</a:t>
            </a:r>
          </a:p>
          <a:p>
            <a:pPr marL="0" indent="0">
              <a:buNone/>
            </a:pPr>
            <a:r>
              <a:rPr lang="ru-RU" dirty="0"/>
              <a:t>2. Настоящий Федеральный закон регулирует отношения, возникающие при выполнении измерений, установлении и соблюдении требований к измерениям, единицам величин, эталонам единиц величин, стандартным образцам, средствам измерений, применении стандартных образцов, средств измерений, методик (методов) измерений, а также при осуществлении деятельности по обеспечению единства измерений, предусмотренной законодательством Российской Федерации об обеспечении единства измерений, в том числе при выполнении работ и оказании услуг по обеспечению единства измерений.</a:t>
            </a:r>
          </a:p>
        </p:txBody>
      </p:sp>
      <p:sp>
        <p:nvSpPr>
          <p:cNvPr id="4" name="Объект 3">
            <a:extLst>
              <a:ext uri="{FF2B5EF4-FFF2-40B4-BE49-F238E27FC236}">
                <a16:creationId xmlns:a16="http://schemas.microsoft.com/office/drawing/2014/main" id="{3D7D2907-E39F-46F0-BE4F-FAF55606FB41}"/>
              </a:ext>
            </a:extLst>
          </p:cNvPr>
          <p:cNvSpPr>
            <a:spLocks noGrp="1"/>
          </p:cNvSpPr>
          <p:nvPr>
            <p:ph sz="half" idx="2"/>
          </p:nvPr>
        </p:nvSpPr>
        <p:spPr/>
        <p:txBody>
          <a:bodyPr>
            <a:normAutofit fontScale="85000" lnSpcReduction="20000"/>
          </a:bodyPr>
          <a:lstStyle/>
          <a:p>
            <a:pPr marL="0" indent="0">
              <a:buNone/>
            </a:pPr>
            <a:r>
              <a:rPr lang="ru-RU" dirty="0"/>
              <a:t>Ст. 1</a:t>
            </a:r>
          </a:p>
          <a:p>
            <a:pPr marL="0" indent="0">
              <a:buNone/>
            </a:pPr>
            <a:r>
              <a:rPr lang="ru-RU" dirty="0"/>
              <a:t>2. Настоящий Федеральный закон регулирует отношения,  возникающие при выполнении измерений </a:t>
            </a:r>
            <a:r>
              <a:rPr lang="ru-RU" b="1" dirty="0">
                <a:solidFill>
                  <a:srgbClr val="FF0000"/>
                </a:solidFill>
              </a:rPr>
              <a:t>юридическими лицами и индивидуальными предпринимателями</a:t>
            </a:r>
            <a:r>
              <a:rPr lang="ru-RU" dirty="0">
                <a:solidFill>
                  <a:srgbClr val="FF0000"/>
                </a:solidFill>
              </a:rPr>
              <a:t>,</a:t>
            </a:r>
            <a:r>
              <a:rPr lang="ru-RU" dirty="0"/>
              <a:t> , установлении и соблюдении требований к измерениям, единицам величин, эталонам единиц величин, стандартным образцам, средствам измерений, применении стандартных образцов, средств измерений, методик (методов) измерений, а также при осуществлении деятельности по обеспечению единства измерений, предусмотренной законодательством Российской Федерации об обеспечении единства измерений, в том числе при выполнении работ и оказании услуг по обеспечению единства измерений.</a:t>
            </a:r>
          </a:p>
        </p:txBody>
      </p:sp>
    </p:spTree>
    <p:extLst>
      <p:ext uri="{BB962C8B-B14F-4D97-AF65-F5344CB8AC3E}">
        <p14:creationId xmlns:p14="http://schemas.microsoft.com/office/powerpoint/2010/main" val="1303711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F5DF1-0E9C-4D13-8D11-2CA599BB44DE}"/>
              </a:ext>
            </a:extLst>
          </p:cNvPr>
          <p:cNvSpPr>
            <a:spLocks noGrp="1"/>
          </p:cNvSpPr>
          <p:nvPr>
            <p:ph type="title"/>
          </p:nvPr>
        </p:nvSpPr>
        <p:spPr/>
        <p:txBody>
          <a:bodyPr/>
          <a:lstStyle/>
          <a:p>
            <a:pPr algn="ctr"/>
            <a:r>
              <a:rPr lang="ru-RU" dirty="0"/>
              <a:t>Сравнение изменений в 102-ФЗ</a:t>
            </a:r>
          </a:p>
        </p:txBody>
      </p:sp>
      <p:sp>
        <p:nvSpPr>
          <p:cNvPr id="3" name="Объект 2">
            <a:extLst>
              <a:ext uri="{FF2B5EF4-FFF2-40B4-BE49-F238E27FC236}">
                <a16:creationId xmlns:a16="http://schemas.microsoft.com/office/drawing/2014/main" id="{1E9D4A43-4CFD-4D5A-8409-54BF21627465}"/>
              </a:ext>
            </a:extLst>
          </p:cNvPr>
          <p:cNvSpPr>
            <a:spLocks noGrp="1"/>
          </p:cNvSpPr>
          <p:nvPr>
            <p:ph sz="half" idx="1"/>
          </p:nvPr>
        </p:nvSpPr>
        <p:spPr/>
        <p:txBody>
          <a:bodyPr>
            <a:normAutofit fontScale="92500"/>
          </a:bodyPr>
          <a:lstStyle/>
          <a:p>
            <a:pPr marL="0" indent="0">
              <a:buNone/>
            </a:pPr>
            <a:r>
              <a:rPr lang="ru-RU" dirty="0"/>
              <a:t>Ст. 2</a:t>
            </a:r>
          </a:p>
          <a:p>
            <a:pPr marL="0" indent="0">
              <a:buNone/>
            </a:pPr>
            <a:r>
              <a:rPr lang="ru-RU" dirty="0"/>
              <a:t>8) выполнении государственных учетных операций и учете количества энергетических ресурсов;</a:t>
            </a:r>
          </a:p>
          <a:p>
            <a:pPr marL="0" indent="0">
              <a:buNone/>
            </a:pPr>
            <a:r>
              <a:rPr lang="ru-RU" dirty="0"/>
              <a:t>13) проведении банковских, налоговых, таможенных операций и таможенного контроля;</a:t>
            </a:r>
          </a:p>
          <a:p>
            <a:pPr marL="0" indent="0">
              <a:buNone/>
            </a:pPr>
            <a:r>
              <a:rPr lang="ru-RU" dirty="0"/>
              <a:t>14) выполнении работ по оценке соответствия продукции и иных объектов обязательным требованиям в соответствии с законодательством Российской Федерации о техническом регулировании;</a:t>
            </a:r>
          </a:p>
        </p:txBody>
      </p:sp>
      <p:sp>
        <p:nvSpPr>
          <p:cNvPr id="4" name="Объект 3">
            <a:extLst>
              <a:ext uri="{FF2B5EF4-FFF2-40B4-BE49-F238E27FC236}">
                <a16:creationId xmlns:a16="http://schemas.microsoft.com/office/drawing/2014/main" id="{3D7D2907-E39F-46F0-BE4F-FAF55606FB41}"/>
              </a:ext>
            </a:extLst>
          </p:cNvPr>
          <p:cNvSpPr>
            <a:spLocks noGrp="1"/>
          </p:cNvSpPr>
          <p:nvPr>
            <p:ph sz="half" idx="2"/>
          </p:nvPr>
        </p:nvSpPr>
        <p:spPr/>
        <p:txBody>
          <a:bodyPr>
            <a:normAutofit fontScale="92500"/>
          </a:bodyPr>
          <a:lstStyle/>
          <a:p>
            <a:pPr marL="0" indent="0">
              <a:buNone/>
            </a:pPr>
            <a:r>
              <a:rPr lang="ru-RU" dirty="0"/>
              <a:t>Ст. 1</a:t>
            </a:r>
          </a:p>
          <a:p>
            <a:pPr marL="0" indent="0">
              <a:buNone/>
            </a:pPr>
            <a:r>
              <a:rPr lang="ru-RU" dirty="0"/>
              <a:t>8) </a:t>
            </a:r>
            <a:r>
              <a:rPr lang="ru-RU" b="1" strike="sngStrike" dirty="0">
                <a:solidFill>
                  <a:srgbClr val="FF0000"/>
                </a:solidFill>
              </a:rPr>
              <a:t>выполнении государственных учетных операций и </a:t>
            </a:r>
            <a:r>
              <a:rPr lang="ru-RU" dirty="0"/>
              <a:t>учете количества энергетических ресурсов;</a:t>
            </a:r>
          </a:p>
          <a:p>
            <a:pPr marL="0" indent="0">
              <a:buNone/>
            </a:pPr>
            <a:r>
              <a:rPr lang="ru-RU" dirty="0"/>
              <a:t>13) проведении </a:t>
            </a:r>
            <a:r>
              <a:rPr lang="ru-RU" b="1" strike="sngStrike" dirty="0">
                <a:solidFill>
                  <a:srgbClr val="FF0000"/>
                </a:solidFill>
              </a:rPr>
              <a:t>банковских,</a:t>
            </a:r>
            <a:r>
              <a:rPr lang="ru-RU" dirty="0"/>
              <a:t> налоговых, таможенных операций и таможенного контроля;</a:t>
            </a:r>
          </a:p>
          <a:p>
            <a:pPr marL="0" indent="0">
              <a:buNone/>
            </a:pPr>
            <a:r>
              <a:rPr lang="ru-RU" b="1" dirty="0">
                <a:solidFill>
                  <a:srgbClr val="FF0000"/>
                </a:solidFill>
              </a:rPr>
              <a:t>14) Исключить</a:t>
            </a:r>
          </a:p>
          <a:p>
            <a:pPr marL="0" indent="0">
              <a:buNone/>
            </a:pPr>
            <a:r>
              <a:rPr lang="ru-RU" b="1" dirty="0">
                <a:solidFill>
                  <a:srgbClr val="FF0000"/>
                </a:solidFill>
              </a:rPr>
              <a:t>20) производстве, использовании и обращении драгоценных металлов и добыче, использовании и обращении драгоценных камней</a:t>
            </a:r>
            <a:r>
              <a:rPr lang="ru-RU" dirty="0"/>
              <a:t>.</a:t>
            </a:r>
            <a:endParaRPr lang="ru-RU" b="1" dirty="0">
              <a:solidFill>
                <a:srgbClr val="FF0000"/>
              </a:solidFill>
            </a:endParaRPr>
          </a:p>
        </p:txBody>
      </p:sp>
    </p:spTree>
    <p:extLst>
      <p:ext uri="{BB962C8B-B14F-4D97-AF65-F5344CB8AC3E}">
        <p14:creationId xmlns:p14="http://schemas.microsoft.com/office/powerpoint/2010/main" val="2596482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F5DF1-0E9C-4D13-8D11-2CA599BB44DE}"/>
              </a:ext>
            </a:extLst>
          </p:cNvPr>
          <p:cNvSpPr>
            <a:spLocks noGrp="1"/>
          </p:cNvSpPr>
          <p:nvPr>
            <p:ph type="title"/>
          </p:nvPr>
        </p:nvSpPr>
        <p:spPr/>
        <p:txBody>
          <a:bodyPr/>
          <a:lstStyle/>
          <a:p>
            <a:pPr algn="ctr"/>
            <a:r>
              <a:rPr lang="ru-RU" dirty="0"/>
              <a:t>Сравнение изменений в 102-ФЗ</a:t>
            </a:r>
          </a:p>
        </p:txBody>
      </p:sp>
      <p:sp>
        <p:nvSpPr>
          <p:cNvPr id="3" name="Объект 2">
            <a:extLst>
              <a:ext uri="{FF2B5EF4-FFF2-40B4-BE49-F238E27FC236}">
                <a16:creationId xmlns:a16="http://schemas.microsoft.com/office/drawing/2014/main" id="{1E9D4A43-4CFD-4D5A-8409-54BF21627465}"/>
              </a:ext>
            </a:extLst>
          </p:cNvPr>
          <p:cNvSpPr>
            <a:spLocks noGrp="1"/>
          </p:cNvSpPr>
          <p:nvPr>
            <p:ph sz="half" idx="1"/>
          </p:nvPr>
        </p:nvSpPr>
        <p:spPr/>
        <p:txBody>
          <a:bodyPr>
            <a:normAutofit fontScale="92500" lnSpcReduction="20000"/>
          </a:bodyPr>
          <a:lstStyle/>
          <a:p>
            <a:pPr marL="0" indent="0">
              <a:buNone/>
            </a:pPr>
            <a:r>
              <a:rPr lang="ru-RU" dirty="0"/>
              <a:t>Ст. 2</a:t>
            </a:r>
          </a:p>
          <a:p>
            <a:pPr marL="0" indent="0">
              <a:buNone/>
            </a:pPr>
            <a:r>
              <a:rPr lang="ru-RU" dirty="0"/>
              <a:t>12) метрологическая служба - юридическое лицо, подразделение юридического лица или объединение юридических лиц, либо работник (работники) юридического лица, либо индивидуальный предприниматель, либо подведомственная организация федерального органа исполнительной власти, его подразделение или должностное лицо, выполняющие работы и (или) оказывающие услуги по обеспечению единства измерений и действующие на основании положения о метрологической службе;</a:t>
            </a:r>
          </a:p>
        </p:txBody>
      </p:sp>
      <p:sp>
        <p:nvSpPr>
          <p:cNvPr id="4" name="Объект 3">
            <a:extLst>
              <a:ext uri="{FF2B5EF4-FFF2-40B4-BE49-F238E27FC236}">
                <a16:creationId xmlns:a16="http://schemas.microsoft.com/office/drawing/2014/main" id="{3D7D2907-E39F-46F0-BE4F-FAF55606FB41}"/>
              </a:ext>
            </a:extLst>
          </p:cNvPr>
          <p:cNvSpPr>
            <a:spLocks noGrp="1"/>
          </p:cNvSpPr>
          <p:nvPr>
            <p:ph sz="half" idx="2"/>
          </p:nvPr>
        </p:nvSpPr>
        <p:spPr/>
        <p:txBody>
          <a:bodyPr>
            <a:normAutofit fontScale="92500" lnSpcReduction="20000"/>
          </a:bodyPr>
          <a:lstStyle/>
          <a:p>
            <a:pPr marL="0" indent="0">
              <a:buNone/>
            </a:pPr>
            <a:r>
              <a:rPr lang="ru-RU" dirty="0"/>
              <a:t>Ст. 2</a:t>
            </a:r>
          </a:p>
          <a:p>
            <a:pPr marL="0" indent="0">
              <a:buNone/>
            </a:pPr>
            <a:r>
              <a:rPr lang="ru-RU" dirty="0"/>
              <a:t>12) метрологическая служба - юридическое лицо, подразделение юридического лица, </a:t>
            </a:r>
            <a:r>
              <a:rPr lang="ru-RU" b="1" dirty="0">
                <a:solidFill>
                  <a:srgbClr val="FF0000"/>
                </a:solidFill>
              </a:rPr>
              <a:t>либо работники юридического лица, либо индивидуальный предприниматель, либо подведомственная организация федерального органа исполнительной власти, его подразделение или должностное лицо, организующие и </a:t>
            </a:r>
            <a:r>
              <a:rPr lang="ru-RU" dirty="0"/>
              <a:t>(или) выполняющие работы и (или) оказывающие услуги по обеспечению единства измерений и действующие на основании положения о метрологической службе;</a:t>
            </a:r>
          </a:p>
        </p:txBody>
      </p:sp>
    </p:spTree>
    <p:extLst>
      <p:ext uri="{BB962C8B-B14F-4D97-AF65-F5344CB8AC3E}">
        <p14:creationId xmlns:p14="http://schemas.microsoft.com/office/powerpoint/2010/main" val="4003821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F5DF1-0E9C-4D13-8D11-2CA599BB44DE}"/>
              </a:ext>
            </a:extLst>
          </p:cNvPr>
          <p:cNvSpPr>
            <a:spLocks noGrp="1"/>
          </p:cNvSpPr>
          <p:nvPr>
            <p:ph type="title"/>
          </p:nvPr>
        </p:nvSpPr>
        <p:spPr/>
        <p:txBody>
          <a:bodyPr/>
          <a:lstStyle/>
          <a:p>
            <a:pPr algn="ctr"/>
            <a:r>
              <a:rPr lang="ru-RU" dirty="0"/>
              <a:t>Сравнение изменений в 102-ФЗ</a:t>
            </a:r>
          </a:p>
        </p:txBody>
      </p:sp>
      <p:sp>
        <p:nvSpPr>
          <p:cNvPr id="3" name="Объект 2">
            <a:extLst>
              <a:ext uri="{FF2B5EF4-FFF2-40B4-BE49-F238E27FC236}">
                <a16:creationId xmlns:a16="http://schemas.microsoft.com/office/drawing/2014/main" id="{1E9D4A43-4CFD-4D5A-8409-54BF21627465}"/>
              </a:ext>
            </a:extLst>
          </p:cNvPr>
          <p:cNvSpPr>
            <a:spLocks noGrp="1"/>
          </p:cNvSpPr>
          <p:nvPr>
            <p:ph sz="half" idx="1"/>
          </p:nvPr>
        </p:nvSpPr>
        <p:spPr/>
        <p:txBody>
          <a:bodyPr>
            <a:normAutofit fontScale="85000" lnSpcReduction="20000"/>
          </a:bodyPr>
          <a:lstStyle/>
          <a:p>
            <a:pPr marL="0" indent="0">
              <a:buNone/>
            </a:pPr>
            <a:r>
              <a:rPr lang="ru-RU" dirty="0"/>
              <a:t>Ст. 5</a:t>
            </a:r>
          </a:p>
          <a:p>
            <a:pPr marL="0" indent="0">
              <a:buNone/>
            </a:pPr>
            <a:r>
              <a:rPr lang="ru-RU" dirty="0"/>
              <a:t>1. Измерения, относящиеся к сфере государственного регулирования обеспечения единства измерений, должны выполняться по первичным референтным методикам (методам) измерений, референтным методикам (методам) измерений и другим аттестованным методикам (методам) измерений, за исключением методик (методов) измерений, предназначенных для выполнения прямых измерений, с применением средств измерений утвержденного типа, прошедших поверку. Результаты измерений должны быть выражены в единицах величин, допущенных к применению в Российской Федерации.</a:t>
            </a:r>
          </a:p>
        </p:txBody>
      </p:sp>
      <p:sp>
        <p:nvSpPr>
          <p:cNvPr id="4" name="Объект 3">
            <a:extLst>
              <a:ext uri="{FF2B5EF4-FFF2-40B4-BE49-F238E27FC236}">
                <a16:creationId xmlns:a16="http://schemas.microsoft.com/office/drawing/2014/main" id="{3D7D2907-E39F-46F0-BE4F-FAF55606FB41}"/>
              </a:ext>
            </a:extLst>
          </p:cNvPr>
          <p:cNvSpPr>
            <a:spLocks noGrp="1"/>
          </p:cNvSpPr>
          <p:nvPr>
            <p:ph sz="half" idx="2"/>
          </p:nvPr>
        </p:nvSpPr>
        <p:spPr>
          <a:xfrm>
            <a:off x="5089969" y="2160589"/>
            <a:ext cx="5616501" cy="4293477"/>
          </a:xfrm>
        </p:spPr>
        <p:txBody>
          <a:bodyPr>
            <a:normAutofit fontScale="85000" lnSpcReduction="20000"/>
          </a:bodyPr>
          <a:lstStyle/>
          <a:p>
            <a:pPr marL="0" indent="0">
              <a:buNone/>
            </a:pPr>
            <a:r>
              <a:rPr lang="ru-RU" dirty="0"/>
              <a:t>Ст. 5</a:t>
            </a:r>
          </a:p>
          <a:p>
            <a:pPr marL="0" indent="0">
              <a:buNone/>
            </a:pPr>
            <a:r>
              <a:rPr lang="ru-RU" dirty="0"/>
              <a:t>" 1. Измерения, относящиеся к сфере государственного регулирования обеспечения единства измерений, должны выполняться по первичным референтным методикам (методам) измерений, референтным методикам (методам) измерений и другим аттестованным и </a:t>
            </a:r>
            <a:r>
              <a:rPr lang="ru-RU" b="1" dirty="0">
                <a:solidFill>
                  <a:srgbClr val="FF0000"/>
                </a:solidFill>
              </a:rPr>
              <a:t>внесенным в Федеральный информационный фонд по обеспечению единства измерений</a:t>
            </a:r>
            <a:r>
              <a:rPr lang="ru-RU" dirty="0"/>
              <a:t> методикам (методам) измерений с применением средств измерений утвержденного типа, прошедших поверку. </a:t>
            </a:r>
            <a:r>
              <a:rPr lang="ru-RU" b="1" dirty="0">
                <a:solidFill>
                  <a:srgbClr val="FF0000"/>
                </a:solidFill>
              </a:rPr>
              <a:t>В первичных референтных методиках (методах) измерений, референтных методиках (методах) измерений и других аттестованных методиках (методах) измерений в качестве данных о физических константах и свойствах веществ и материалов должны использоваться стандартные справочные данные. В случае отсутствия стандартных справочных данных допускается использование данных о физических константах и свойствах веществ и материалов, принятых международными организациями с участием Российской Федерации. </a:t>
            </a:r>
            <a:r>
              <a:rPr lang="ru-RU" dirty="0"/>
              <a:t>Результаты измерений должны быть выражены в единицах величин, допущенных к применению в Российской Федерации.</a:t>
            </a:r>
          </a:p>
        </p:txBody>
      </p:sp>
    </p:spTree>
    <p:extLst>
      <p:ext uri="{BB962C8B-B14F-4D97-AF65-F5344CB8AC3E}">
        <p14:creationId xmlns:p14="http://schemas.microsoft.com/office/powerpoint/2010/main" val="847923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F5DF1-0E9C-4D13-8D11-2CA599BB44DE}"/>
              </a:ext>
            </a:extLst>
          </p:cNvPr>
          <p:cNvSpPr>
            <a:spLocks noGrp="1"/>
          </p:cNvSpPr>
          <p:nvPr>
            <p:ph type="title"/>
          </p:nvPr>
        </p:nvSpPr>
        <p:spPr/>
        <p:txBody>
          <a:bodyPr/>
          <a:lstStyle/>
          <a:p>
            <a:pPr algn="ctr"/>
            <a:r>
              <a:rPr lang="ru-RU" dirty="0"/>
              <a:t>Сравнение изменений в 102-ФЗ</a:t>
            </a:r>
          </a:p>
        </p:txBody>
      </p:sp>
      <p:sp>
        <p:nvSpPr>
          <p:cNvPr id="4" name="Объект 3">
            <a:extLst>
              <a:ext uri="{FF2B5EF4-FFF2-40B4-BE49-F238E27FC236}">
                <a16:creationId xmlns:a16="http://schemas.microsoft.com/office/drawing/2014/main" id="{3D7D2907-E39F-46F0-BE4F-FAF55606FB41}"/>
              </a:ext>
            </a:extLst>
          </p:cNvPr>
          <p:cNvSpPr>
            <a:spLocks noGrp="1"/>
          </p:cNvSpPr>
          <p:nvPr>
            <p:ph sz="half" idx="2"/>
          </p:nvPr>
        </p:nvSpPr>
        <p:spPr>
          <a:xfrm>
            <a:off x="878889" y="1748901"/>
            <a:ext cx="9827581" cy="4705165"/>
          </a:xfrm>
        </p:spPr>
        <p:txBody>
          <a:bodyPr>
            <a:normAutofit/>
          </a:bodyPr>
          <a:lstStyle/>
          <a:p>
            <a:pPr marL="0" indent="0">
              <a:buNone/>
            </a:pPr>
            <a:r>
              <a:rPr lang="ru-RU" dirty="0"/>
              <a:t>Ст. 5</a:t>
            </a:r>
          </a:p>
          <a:p>
            <a:pPr marL="0" indent="0">
              <a:buNone/>
            </a:pPr>
            <a:r>
              <a:rPr lang="ru-RU" dirty="0"/>
              <a:t>1) в областях деятельности, указанных в пунктах 4, 10 и 18 части 3 статьи 1 настоящего Федерального закона, устанавливаются федеральными органами исполнительной власти и государственными корпорациями, осуществляющими нормативно-правовое регулирование в данных областях деятельности, по согласованию с федеральным органом исполнительной власти, осуществляющим функции по выработке государственной политики и нормативно-правовому регулированию в области обеспечения единства измерений; </a:t>
            </a:r>
          </a:p>
          <a:p>
            <a:pPr marL="0" indent="0">
              <a:buNone/>
            </a:pPr>
            <a:r>
              <a:rPr lang="ru-RU" dirty="0"/>
              <a:t>2) при осуществлении производственного контроля за соблюдением установленных законодательством Российской Федерации требований промышленной безопасности к эксплуатации опасного производственного объекта, устанавливаются законодательством Российской Федерации о промышленной безопасности опасных производственных объектов; 3) по поручениям суда, органов прокуратуры, государственных органов исполнительной власти, устанавливаются при выдаче данных поручений.</a:t>
            </a:r>
          </a:p>
        </p:txBody>
      </p:sp>
    </p:spTree>
    <p:extLst>
      <p:ext uri="{BB962C8B-B14F-4D97-AF65-F5344CB8AC3E}">
        <p14:creationId xmlns:p14="http://schemas.microsoft.com/office/powerpoint/2010/main" val="1488290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F5DF1-0E9C-4D13-8D11-2CA599BB44DE}"/>
              </a:ext>
            </a:extLst>
          </p:cNvPr>
          <p:cNvSpPr>
            <a:spLocks noGrp="1"/>
          </p:cNvSpPr>
          <p:nvPr>
            <p:ph type="title"/>
          </p:nvPr>
        </p:nvSpPr>
        <p:spPr/>
        <p:txBody>
          <a:bodyPr/>
          <a:lstStyle/>
          <a:p>
            <a:pPr algn="ctr"/>
            <a:r>
              <a:rPr lang="ru-RU" dirty="0"/>
              <a:t>Сравнение изменений в 102-ФЗ</a:t>
            </a:r>
          </a:p>
        </p:txBody>
      </p:sp>
      <p:sp>
        <p:nvSpPr>
          <p:cNvPr id="4" name="Объект 3">
            <a:extLst>
              <a:ext uri="{FF2B5EF4-FFF2-40B4-BE49-F238E27FC236}">
                <a16:creationId xmlns:a16="http://schemas.microsoft.com/office/drawing/2014/main" id="{3D7D2907-E39F-46F0-BE4F-FAF55606FB41}"/>
              </a:ext>
            </a:extLst>
          </p:cNvPr>
          <p:cNvSpPr>
            <a:spLocks noGrp="1"/>
          </p:cNvSpPr>
          <p:nvPr>
            <p:ph sz="half" idx="2"/>
          </p:nvPr>
        </p:nvSpPr>
        <p:spPr>
          <a:xfrm>
            <a:off x="878889" y="1748901"/>
            <a:ext cx="9827581" cy="4705165"/>
          </a:xfrm>
        </p:spPr>
        <p:txBody>
          <a:bodyPr>
            <a:normAutofit/>
          </a:bodyPr>
          <a:lstStyle/>
          <a:p>
            <a:pPr marL="0" indent="0">
              <a:buNone/>
            </a:pPr>
            <a:r>
              <a:rPr lang="ru-RU" dirty="0"/>
              <a:t>Ст. 9</a:t>
            </a:r>
          </a:p>
          <a:p>
            <a:pPr marL="0" indent="0">
              <a:buNone/>
            </a:pPr>
            <a:r>
              <a:rPr lang="ru-RU" dirty="0"/>
              <a:t>I 1 . Средства измерений, применяемые для измерений при контроле условий эксплуатации, подлежат поверке в случае, если измерения условий эксплуатации используются для внесения поправки в результат измерений. При проведении работ и (или) оказании услуг по обеспечению единства измерений за пределами Российской Федерации допускается применение средств измерений, принадлежащих иностранным организациям, прослеживаемых к государственным первичным эталонам единиц величин или к национальным эталонам единиц величин иностранных государств, прошедшим сличения с государственными первичными эталонами единиц величин.</a:t>
            </a:r>
          </a:p>
        </p:txBody>
      </p:sp>
    </p:spTree>
    <p:extLst>
      <p:ext uri="{BB962C8B-B14F-4D97-AF65-F5344CB8AC3E}">
        <p14:creationId xmlns:p14="http://schemas.microsoft.com/office/powerpoint/2010/main" val="2226413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F5DF1-0E9C-4D13-8D11-2CA599BB44DE}"/>
              </a:ext>
            </a:extLst>
          </p:cNvPr>
          <p:cNvSpPr>
            <a:spLocks noGrp="1"/>
          </p:cNvSpPr>
          <p:nvPr>
            <p:ph type="title"/>
          </p:nvPr>
        </p:nvSpPr>
        <p:spPr/>
        <p:txBody>
          <a:bodyPr/>
          <a:lstStyle/>
          <a:p>
            <a:pPr algn="ctr"/>
            <a:r>
              <a:rPr lang="ru-RU" dirty="0"/>
              <a:t>Сравнение изменений в 102-ФЗ</a:t>
            </a:r>
          </a:p>
        </p:txBody>
      </p:sp>
      <p:sp>
        <p:nvSpPr>
          <p:cNvPr id="4" name="Объект 3">
            <a:extLst>
              <a:ext uri="{FF2B5EF4-FFF2-40B4-BE49-F238E27FC236}">
                <a16:creationId xmlns:a16="http://schemas.microsoft.com/office/drawing/2014/main" id="{3D7D2907-E39F-46F0-BE4F-FAF55606FB41}"/>
              </a:ext>
            </a:extLst>
          </p:cNvPr>
          <p:cNvSpPr>
            <a:spLocks noGrp="1"/>
          </p:cNvSpPr>
          <p:nvPr>
            <p:ph sz="half" idx="2"/>
          </p:nvPr>
        </p:nvSpPr>
        <p:spPr>
          <a:xfrm>
            <a:off x="878889" y="1748901"/>
            <a:ext cx="9827581" cy="4705165"/>
          </a:xfrm>
        </p:spPr>
        <p:txBody>
          <a:bodyPr>
            <a:normAutofit/>
          </a:bodyPr>
          <a:lstStyle/>
          <a:p>
            <a:pPr marL="0" indent="0">
              <a:buNone/>
            </a:pPr>
            <a:r>
              <a:rPr lang="ru-RU" dirty="0"/>
              <a:t>Ст. 21</a:t>
            </a:r>
          </a:p>
          <a:p>
            <a:pPr marL="0" indent="0">
              <a:buNone/>
            </a:pPr>
            <a:r>
              <a:rPr lang="ru-RU" dirty="0"/>
              <a:t>Добавляется Государственная метрологическая служба.</a:t>
            </a:r>
          </a:p>
          <a:p>
            <a:pPr marL="0" indent="0">
              <a:buNone/>
            </a:pPr>
            <a:endParaRPr lang="ru-RU" dirty="0"/>
          </a:p>
          <a:p>
            <a:pPr marL="0" indent="0">
              <a:buNone/>
            </a:pPr>
            <a:r>
              <a:rPr lang="ru-RU" dirty="0"/>
              <a:t>7 . Государственная метрологическая служба осуществляет деятельность по мониторингу и прогнозированию потребностей граждан, общества и государства в измерениях и реализации промышленной политики в области разработки и производства эталонов единиц величин, стандартных образцов, средств измерений, технических систем и устройств с измерительными функциями, а также по научно-методическому обеспечению метрологических служб и координации их деятельности."</a:t>
            </a:r>
          </a:p>
        </p:txBody>
      </p:sp>
    </p:spTree>
    <p:extLst>
      <p:ext uri="{BB962C8B-B14F-4D97-AF65-F5344CB8AC3E}">
        <p14:creationId xmlns:p14="http://schemas.microsoft.com/office/powerpoint/2010/main" val="1597281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2" name="Прямоугольник 1"/>
          <p:cNvSpPr/>
          <p:nvPr/>
        </p:nvSpPr>
        <p:spPr>
          <a:xfrm>
            <a:off x="1454172" y="833762"/>
            <a:ext cx="9242854" cy="5909310"/>
          </a:xfrm>
          <a:prstGeom prst="rect">
            <a:avLst/>
          </a:prstGeom>
        </p:spPr>
        <p:txBody>
          <a:bodyPr wrap="square">
            <a:spAutoFit/>
          </a:bodyPr>
          <a:lstStyle/>
          <a:p>
            <a:pPr algn="ctr"/>
            <a:r>
              <a:rPr lang="ru-RU" dirty="0"/>
              <a:t>Фонд образуют следующие документы и сведения:</a:t>
            </a:r>
          </a:p>
          <a:p>
            <a:pPr marL="285750" indent="-285750">
              <a:buFontTx/>
              <a:buChar char="-"/>
            </a:pPr>
            <a:r>
              <a:rPr lang="ru-RU" dirty="0"/>
              <a:t>Нормативные правовые акты РФ, содержащие  требования к измерениям, стандартным образцам и СИ;</a:t>
            </a:r>
          </a:p>
          <a:p>
            <a:pPr marL="285750" indent="-285750">
              <a:buFontTx/>
              <a:buChar char="-"/>
            </a:pPr>
            <a:r>
              <a:rPr lang="ru-RU" dirty="0"/>
              <a:t> нормативные документы в области обеспечения единства измерений;</a:t>
            </a:r>
          </a:p>
          <a:p>
            <a:pPr marL="285750" indent="-285750">
              <a:buFontTx/>
              <a:buChar char="-"/>
            </a:pPr>
            <a:r>
              <a:rPr lang="ru-RU" dirty="0"/>
              <a:t>Информационные базы данных, включающие в том числе сведения по справочным данным о физических константах и свойствах веществ и материалов, сведения о результатах мониторинга состояния системы обеспечения единства измерений, прогнозирования измерительных потребностей экономики и общества;</a:t>
            </a:r>
          </a:p>
          <a:p>
            <a:pPr marL="285750" indent="-285750">
              <a:buFontTx/>
              <a:buChar char="-"/>
            </a:pPr>
            <a:r>
              <a:rPr lang="ru-RU" dirty="0"/>
              <a:t>Международные документы в области обеспечения единства измерений;</a:t>
            </a:r>
          </a:p>
          <a:p>
            <a:pPr marL="285750" indent="-285750">
              <a:buFontTx/>
              <a:buChar char="-"/>
            </a:pPr>
            <a:r>
              <a:rPr lang="ru-RU" dirty="0"/>
              <a:t>Международные договоры РФ в области обеспечения единства измерений;</a:t>
            </a:r>
          </a:p>
          <a:p>
            <a:pPr marL="285750" indent="-285750">
              <a:buFontTx/>
              <a:buChar char="-"/>
            </a:pPr>
            <a:r>
              <a:rPr lang="ru-RU" dirty="0"/>
              <a:t>Сведения об аттестованных первичных референтных методиках (методах) измерений, референтных методиках (методах) измерений и методиках (методах) измерений;</a:t>
            </a:r>
          </a:p>
          <a:p>
            <a:pPr marL="285750" indent="-285750">
              <a:buFontTx/>
              <a:buChar char="-"/>
            </a:pPr>
            <a:r>
              <a:rPr lang="ru-RU" dirty="0"/>
              <a:t>Единый перечень измерений, относящийся к сфере государственного регулирования обеспечения единства измерений;</a:t>
            </a:r>
          </a:p>
          <a:p>
            <a:pPr marL="285750" indent="-285750">
              <a:buFontTx/>
              <a:buChar char="-"/>
            </a:pPr>
            <a:r>
              <a:rPr lang="ru-RU" dirty="0"/>
              <a:t>Сведения о государственных эталонах единиц величин, применяемых в сфере государственного регулирования обеспечения единства измерений;</a:t>
            </a:r>
          </a:p>
          <a:p>
            <a:pPr marL="285750" indent="-285750">
              <a:buFontTx/>
              <a:buChar char="-"/>
            </a:pPr>
            <a:r>
              <a:rPr lang="ru-RU" dirty="0"/>
              <a:t>Сведения об утвержденных типах стандартных образцов;</a:t>
            </a:r>
          </a:p>
          <a:p>
            <a:pPr marL="285750" indent="-285750">
              <a:buFontTx/>
              <a:buChar char="-"/>
            </a:pPr>
            <a:r>
              <a:rPr lang="ru-RU" dirty="0"/>
              <a:t>Сведения об утвержденных типах средств измерений;</a:t>
            </a:r>
          </a:p>
          <a:p>
            <a:pPr marL="285750" indent="-285750">
              <a:buFontTx/>
              <a:buChar char="-"/>
            </a:pPr>
            <a:r>
              <a:rPr lang="ru-RU" dirty="0"/>
              <a:t>Сведения о результатах поверки средств измерений</a:t>
            </a:r>
          </a:p>
        </p:txBody>
      </p:sp>
    </p:spTree>
    <p:extLst>
      <p:ext uri="{BB962C8B-B14F-4D97-AF65-F5344CB8AC3E}">
        <p14:creationId xmlns:p14="http://schemas.microsoft.com/office/powerpoint/2010/main" val="265280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grpSp>
        <p:nvGrpSpPr>
          <p:cNvPr id="2" name="Diagram 6"/>
          <p:cNvGrpSpPr>
            <a:grpSpLocks noChangeAspect="1"/>
          </p:cNvGrpSpPr>
          <p:nvPr/>
        </p:nvGrpSpPr>
        <p:grpSpPr bwMode="auto">
          <a:xfrm>
            <a:off x="3771900" y="1600201"/>
            <a:ext cx="4038600" cy="4530725"/>
            <a:chOff x="1608" y="1008"/>
            <a:chExt cx="2544" cy="2854"/>
          </a:xfrm>
        </p:grpSpPr>
        <p:sp>
          <p:nvSpPr>
            <p:cNvPr id="3" name="_s1028"/>
            <p:cNvSpPr>
              <a:spLocks noChangeArrowheads="1"/>
            </p:cNvSpPr>
            <p:nvPr/>
          </p:nvSpPr>
          <p:spPr bwMode="auto">
            <a:xfrm flipV="1">
              <a:off x="2562" y="1333"/>
              <a:ext cx="636" cy="551"/>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chemeClr val="accent1"/>
            </a:solidFill>
            <a:ln w="4670"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defTabSz="914400" fontAlgn="base">
                <a:spcBef>
                  <a:spcPct val="0"/>
                </a:spcBef>
                <a:spcAft>
                  <a:spcPct val="0"/>
                </a:spcAft>
              </a:pPr>
              <a:r>
                <a:rPr lang="ru-RU" altLang="ru-RU">
                  <a:latin typeface="Tahoma" panose="020B0604030504040204" pitchFamily="34" charset="0"/>
                </a:rPr>
                <a:t>1. Конституция РФ</a:t>
              </a:r>
            </a:p>
          </p:txBody>
        </p:sp>
        <p:sp>
          <p:nvSpPr>
            <p:cNvPr id="4" name="_s1029"/>
            <p:cNvSpPr>
              <a:spLocks noChangeArrowheads="1"/>
            </p:cNvSpPr>
            <p:nvPr/>
          </p:nvSpPr>
          <p:spPr bwMode="auto">
            <a:xfrm flipV="1">
              <a:off x="2244" y="1884"/>
              <a:ext cx="1272" cy="55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4670"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defTabSz="914400" fontAlgn="base">
                <a:spcBef>
                  <a:spcPct val="0"/>
                </a:spcBef>
                <a:spcAft>
                  <a:spcPct val="0"/>
                </a:spcAft>
              </a:pPr>
              <a:r>
                <a:rPr lang="ru-RU" altLang="ru-RU" sz="1200">
                  <a:latin typeface="Tahoma" panose="020B0604030504040204" pitchFamily="34" charset="0"/>
                </a:rPr>
                <a:t>2.Закон №102-ФЗ «Об обеспечении </a:t>
              </a:r>
            </a:p>
            <a:p>
              <a:pPr algn="ctr" defTabSz="914400" fontAlgn="base">
                <a:spcBef>
                  <a:spcPct val="0"/>
                </a:spcBef>
                <a:spcAft>
                  <a:spcPct val="0"/>
                </a:spcAft>
              </a:pPr>
              <a:r>
                <a:rPr lang="ru-RU" altLang="ru-RU" sz="1200">
                  <a:latin typeface="Tahoma" panose="020B0604030504040204" pitchFamily="34" charset="0"/>
                </a:rPr>
                <a:t>единства измерений»</a:t>
              </a:r>
            </a:p>
          </p:txBody>
        </p:sp>
        <p:sp>
          <p:nvSpPr>
            <p:cNvPr id="6" name="_s1030"/>
            <p:cNvSpPr>
              <a:spLocks noChangeArrowheads="1"/>
            </p:cNvSpPr>
            <p:nvPr/>
          </p:nvSpPr>
          <p:spPr bwMode="auto">
            <a:xfrm flipV="1">
              <a:off x="1926" y="2435"/>
              <a:ext cx="1908" cy="550"/>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chemeClr val="accent1"/>
            </a:solidFill>
            <a:ln w="4670"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defTabSz="914400" fontAlgn="base">
                <a:spcBef>
                  <a:spcPct val="0"/>
                </a:spcBef>
                <a:spcAft>
                  <a:spcPct val="0"/>
                </a:spcAft>
              </a:pPr>
              <a:r>
                <a:rPr lang="ru-RU" altLang="ru-RU" sz="1200">
                  <a:latin typeface="Tahoma" panose="020B0604030504040204" pitchFamily="34" charset="0"/>
                </a:rPr>
                <a:t>3. Федеральные законы, постановления </a:t>
              </a:r>
            </a:p>
            <a:p>
              <a:pPr algn="ctr" defTabSz="914400" fontAlgn="base">
                <a:spcBef>
                  <a:spcPct val="0"/>
                </a:spcBef>
                <a:spcAft>
                  <a:spcPct val="0"/>
                </a:spcAft>
              </a:pPr>
              <a:r>
                <a:rPr lang="ru-RU" altLang="ru-RU" sz="1200">
                  <a:latin typeface="Tahoma" panose="020B0604030504040204" pitchFamily="34" charset="0"/>
                </a:rPr>
                <a:t>Правительства,</a:t>
              </a:r>
            </a:p>
            <a:p>
              <a:pPr algn="ctr" defTabSz="914400" fontAlgn="base">
                <a:spcBef>
                  <a:spcPct val="0"/>
                </a:spcBef>
                <a:spcAft>
                  <a:spcPct val="0"/>
                </a:spcAft>
              </a:pPr>
              <a:r>
                <a:rPr lang="ru-RU" altLang="ru-RU" sz="1200">
                  <a:latin typeface="Tahoma" panose="020B0604030504040204" pitchFamily="34" charset="0"/>
                </a:rPr>
                <a:t> Указы президента</a:t>
              </a:r>
            </a:p>
          </p:txBody>
        </p:sp>
        <p:sp>
          <p:nvSpPr>
            <p:cNvPr id="9" name="_s1031"/>
            <p:cNvSpPr>
              <a:spLocks noChangeArrowheads="1"/>
            </p:cNvSpPr>
            <p:nvPr/>
          </p:nvSpPr>
          <p:spPr bwMode="auto">
            <a:xfrm flipV="1">
              <a:off x="1608" y="2985"/>
              <a:ext cx="2544" cy="551"/>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chemeClr val="accent1"/>
            </a:solidFill>
            <a:ln w="4670"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defTabSz="914400" fontAlgn="base">
                <a:spcBef>
                  <a:spcPct val="0"/>
                </a:spcBef>
                <a:spcAft>
                  <a:spcPct val="0"/>
                </a:spcAft>
              </a:pPr>
              <a:r>
                <a:rPr lang="ru-RU" altLang="ru-RU" sz="1200">
                  <a:latin typeface="Tahoma" panose="020B0604030504040204" pitchFamily="34" charset="0"/>
                </a:rPr>
                <a:t>4. Национальные стандарты, правила, </a:t>
              </a:r>
            </a:p>
            <a:p>
              <a:pPr algn="ctr" defTabSz="914400" fontAlgn="base">
                <a:spcBef>
                  <a:spcPct val="0"/>
                </a:spcBef>
                <a:spcAft>
                  <a:spcPct val="0"/>
                </a:spcAft>
              </a:pPr>
              <a:r>
                <a:rPr lang="ru-RU" altLang="ru-RU" sz="1200">
                  <a:latin typeface="Tahoma" panose="020B0604030504040204" pitchFamily="34" charset="0"/>
                </a:rPr>
                <a:t>рекомендации</a:t>
              </a:r>
            </a:p>
            <a:p>
              <a:pPr algn="ctr" defTabSz="914400" fontAlgn="base">
                <a:spcBef>
                  <a:spcPct val="0"/>
                </a:spcBef>
                <a:spcAft>
                  <a:spcPct val="0"/>
                </a:spcAft>
              </a:pPr>
              <a:r>
                <a:rPr lang="ru-RU" altLang="ru-RU" sz="1200">
                  <a:latin typeface="Tahoma" panose="020B0604030504040204" pitchFamily="34" charset="0"/>
                </a:rPr>
                <a:t>и другие нормативные документы</a:t>
              </a:r>
            </a:p>
          </p:txBody>
        </p:sp>
      </p:grpSp>
    </p:spTree>
    <p:extLst>
      <p:ext uri="{BB962C8B-B14F-4D97-AF65-F5344CB8AC3E}">
        <p14:creationId xmlns:p14="http://schemas.microsoft.com/office/powerpoint/2010/main" val="13841153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497226" y="2355141"/>
            <a:ext cx="2173253" cy="1754326"/>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Средства измерений:</a:t>
            </a:r>
          </a:p>
          <a:p>
            <a:pPr algn="just"/>
            <a:r>
              <a:rPr lang="ru-RU" dirty="0">
                <a:latin typeface="Times New Roman" panose="02020603050405020304" pitchFamily="18" charset="0"/>
                <a:cs typeface="Times New Roman" panose="02020603050405020304" pitchFamily="18" charset="0"/>
              </a:rPr>
              <a:t>Поверка</a:t>
            </a:r>
          </a:p>
          <a:p>
            <a:pPr algn="just"/>
            <a:r>
              <a:rPr lang="ru-RU" dirty="0">
                <a:latin typeface="Times New Roman" panose="02020603050405020304" pitchFamily="18" charset="0"/>
                <a:cs typeface="Times New Roman" panose="02020603050405020304" pitchFamily="18" charset="0"/>
              </a:rPr>
              <a:t>Калибровка</a:t>
            </a:r>
          </a:p>
          <a:p>
            <a:pPr algn="just"/>
            <a:r>
              <a:rPr lang="ru-RU" dirty="0">
                <a:latin typeface="Times New Roman" panose="02020603050405020304" pitchFamily="18" charset="0"/>
                <a:cs typeface="Times New Roman" panose="02020603050405020304" pitchFamily="18" charset="0"/>
              </a:rPr>
              <a:t>Техническое обслуживание</a:t>
            </a:r>
          </a:p>
        </p:txBody>
      </p:sp>
      <p:sp>
        <p:nvSpPr>
          <p:cNvPr id="6" name="Прямоугольник 5"/>
          <p:cNvSpPr/>
          <p:nvPr/>
        </p:nvSpPr>
        <p:spPr>
          <a:xfrm>
            <a:off x="2625812" y="1162211"/>
            <a:ext cx="6301946" cy="646331"/>
          </a:xfrm>
          <a:prstGeom prst="rect">
            <a:avLst/>
          </a:prstGeom>
        </p:spPr>
        <p:txBody>
          <a:bodyPr wrap="square">
            <a:spAutoFit/>
          </a:bodyPr>
          <a:lstStyle/>
          <a:p>
            <a:pPr indent="342900" algn="ctr"/>
            <a:r>
              <a:rPr lang="ru-RU" dirty="0">
                <a:latin typeface="Times New Roman" panose="02020603050405020304" pitchFamily="18" charset="0"/>
              </a:rPr>
              <a:t>Оборудование, которое используется при проведении испытаний, измерений</a:t>
            </a:r>
            <a:endParaRPr lang="ru-RU" sz="1400" dirty="0">
              <a:latin typeface="Verdana" panose="020B0604030504040204" pitchFamily="34" charset="0"/>
            </a:endParaRPr>
          </a:p>
        </p:txBody>
      </p:sp>
      <p:sp>
        <p:nvSpPr>
          <p:cNvPr id="9" name="Прямоугольник 8"/>
          <p:cNvSpPr/>
          <p:nvPr/>
        </p:nvSpPr>
        <p:spPr>
          <a:xfrm>
            <a:off x="3388274" y="2355141"/>
            <a:ext cx="2173253" cy="2031325"/>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Испытательное оборудование:</a:t>
            </a:r>
          </a:p>
          <a:p>
            <a:pPr algn="just"/>
            <a:r>
              <a:rPr lang="ru-RU" dirty="0">
                <a:latin typeface="Times New Roman" panose="02020603050405020304" pitchFamily="18" charset="0"/>
                <a:cs typeface="Times New Roman" panose="02020603050405020304" pitchFamily="18" charset="0"/>
              </a:rPr>
              <a:t>Аттестация (первичная и периодическая)</a:t>
            </a:r>
          </a:p>
          <a:p>
            <a:pPr algn="just"/>
            <a:r>
              <a:rPr lang="ru-RU" dirty="0">
                <a:latin typeface="Times New Roman" panose="02020603050405020304" pitchFamily="18" charset="0"/>
                <a:cs typeface="Times New Roman" panose="02020603050405020304" pitchFamily="18" charset="0"/>
              </a:rPr>
              <a:t>Техническое обслуживание</a:t>
            </a:r>
          </a:p>
        </p:txBody>
      </p:sp>
      <p:sp>
        <p:nvSpPr>
          <p:cNvPr id="10" name="Прямоугольник 9"/>
          <p:cNvSpPr/>
          <p:nvPr/>
        </p:nvSpPr>
        <p:spPr>
          <a:xfrm>
            <a:off x="5776785" y="2342359"/>
            <a:ext cx="2173253" cy="1200329"/>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Вспомогательное оборудование:</a:t>
            </a:r>
          </a:p>
          <a:p>
            <a:pPr algn="just"/>
            <a:r>
              <a:rPr lang="ru-RU" dirty="0">
                <a:latin typeface="Times New Roman" panose="02020603050405020304" pitchFamily="18" charset="0"/>
                <a:cs typeface="Times New Roman" panose="02020603050405020304" pitchFamily="18" charset="0"/>
              </a:rPr>
              <a:t>Техническое обслуживание</a:t>
            </a:r>
          </a:p>
        </p:txBody>
      </p:sp>
      <p:sp>
        <p:nvSpPr>
          <p:cNvPr id="11" name="Прямоугольник 10"/>
          <p:cNvSpPr/>
          <p:nvPr/>
        </p:nvSpPr>
        <p:spPr>
          <a:xfrm>
            <a:off x="8165296" y="2337046"/>
            <a:ext cx="2173253" cy="1754326"/>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Стандартные образцы:</a:t>
            </a:r>
          </a:p>
          <a:p>
            <a:pPr algn="just"/>
            <a:r>
              <a:rPr lang="ru-RU" dirty="0">
                <a:latin typeface="Times New Roman" panose="02020603050405020304" pitchFamily="18" charset="0"/>
                <a:cs typeface="Times New Roman" panose="02020603050405020304" pitchFamily="18" charset="0"/>
              </a:rPr>
              <a:t>Проверка правильности хранения, эксплуатации и </a:t>
            </a:r>
            <a:r>
              <a:rPr lang="ru-RU" dirty="0" err="1">
                <a:latin typeface="Times New Roman" panose="02020603050405020304" pitchFamily="18" charset="0"/>
                <a:cs typeface="Times New Roman" panose="02020603050405020304" pitchFamily="18" charset="0"/>
              </a:rPr>
              <a:t>тд</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29960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497226" y="2355141"/>
            <a:ext cx="8954530" cy="3139321"/>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Испытательное оборудование – средство испытаний, представляющее собой техническое устройство для воспроизведения условий испытаний</a:t>
            </a:r>
          </a:p>
          <a:p>
            <a:pPr algn="just"/>
            <a:endParaRPr lang="ru-RU" dirty="0">
              <a:solidFill>
                <a:srgbClr val="FF0000"/>
              </a:solidFill>
              <a:latin typeface="Times New Roman" panose="02020603050405020304" pitchFamily="18" charset="0"/>
              <a:cs typeface="Times New Roman" panose="02020603050405020304" pitchFamily="18" charset="0"/>
            </a:endParaRPr>
          </a:p>
          <a:p>
            <a:pPr algn="just"/>
            <a:r>
              <a:rPr lang="ru-RU" dirty="0">
                <a:solidFill>
                  <a:srgbClr val="FF0000"/>
                </a:solidFill>
                <a:latin typeface="Times New Roman" panose="02020603050405020304" pitchFamily="18" charset="0"/>
                <a:cs typeface="Times New Roman" panose="02020603050405020304" pitchFamily="18" charset="0"/>
              </a:rPr>
              <a:t>Аттестация испытательного оборудования – определение нормированных </a:t>
            </a:r>
            <a:r>
              <a:rPr lang="ru-RU" dirty="0" err="1">
                <a:solidFill>
                  <a:srgbClr val="FF0000"/>
                </a:solidFill>
                <a:latin typeface="Times New Roman" panose="02020603050405020304" pitchFamily="18" charset="0"/>
                <a:cs typeface="Times New Roman" panose="02020603050405020304" pitchFamily="18" charset="0"/>
              </a:rPr>
              <a:t>точностных</a:t>
            </a:r>
            <a:r>
              <a:rPr lang="ru-RU" dirty="0">
                <a:solidFill>
                  <a:srgbClr val="FF0000"/>
                </a:solidFill>
                <a:latin typeface="Times New Roman" panose="02020603050405020304" pitchFamily="18" charset="0"/>
                <a:cs typeface="Times New Roman" panose="02020603050405020304" pitchFamily="18" charset="0"/>
              </a:rPr>
              <a:t> характеристик испытательного оборудования, их соответствия требованиям нормативно-технической документации и установление пригодности этого оборудования к эксплуатации</a:t>
            </a:r>
          </a:p>
          <a:p>
            <a:pPr algn="just"/>
            <a:endParaRPr lang="ru-RU" dirty="0">
              <a:solidFill>
                <a:srgbClr val="FF0000"/>
              </a:solidFill>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Ввод в эксплуатацию – событие, фиксирующее готовность изделия к использованию по назначению и документально оформленное в установленном порядке</a:t>
            </a: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354959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497226" y="2355141"/>
            <a:ext cx="8954530" cy="4524315"/>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Аттестация бывает:</a:t>
            </a:r>
          </a:p>
          <a:p>
            <a:pPr marL="285750" indent="-285750" algn="just">
              <a:buFontTx/>
              <a:buChar char="-"/>
            </a:pPr>
            <a:r>
              <a:rPr lang="ru-RU" dirty="0">
                <a:latin typeface="Times New Roman" panose="02020603050405020304" pitchFamily="18" charset="0"/>
                <a:cs typeface="Times New Roman" panose="02020603050405020304" pitchFamily="18" charset="0"/>
              </a:rPr>
              <a:t>Первичной (до ввода в эксплуатацию);</a:t>
            </a:r>
          </a:p>
          <a:p>
            <a:pPr marL="285750" indent="-285750" algn="just">
              <a:buFontTx/>
              <a:buChar char="-"/>
            </a:pPr>
            <a:r>
              <a:rPr lang="ru-RU" dirty="0">
                <a:latin typeface="Times New Roman" panose="02020603050405020304" pitchFamily="18" charset="0"/>
                <a:cs typeface="Times New Roman" panose="02020603050405020304" pitchFamily="18" charset="0"/>
              </a:rPr>
              <a:t>Периодической</a:t>
            </a:r>
          </a:p>
          <a:p>
            <a:pPr marL="285750" indent="-285750" algn="just">
              <a:buFontTx/>
              <a:buChar char="-"/>
            </a:pPr>
            <a:r>
              <a:rPr lang="ru-RU" dirty="0">
                <a:latin typeface="Times New Roman" panose="02020603050405020304" pitchFamily="18" charset="0"/>
                <a:cs typeface="Times New Roman" panose="02020603050405020304" pitchFamily="18" charset="0"/>
              </a:rPr>
              <a:t>Повторной (после ремонта, модернизации, проведения работ с фундаментом, перемещения стационарного испытательного оборудования и других причин, которые могут вызвать изменения характеристик воспроизведения условий испытаний)</a:t>
            </a:r>
          </a:p>
          <a:p>
            <a:pPr marL="285750" indent="-285750" algn="just">
              <a:buFontTx/>
              <a:buChar char="-"/>
            </a:pP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Аттестацию проводят по разработанным Программе и методике аттестации.</a:t>
            </a:r>
          </a:p>
          <a:p>
            <a:pPr algn="just"/>
            <a:r>
              <a:rPr lang="ru-RU" dirty="0">
                <a:latin typeface="Times New Roman" panose="02020603050405020304" pitchFamily="18" charset="0"/>
                <a:cs typeface="Times New Roman" panose="02020603050405020304" pitchFamily="18" charset="0"/>
              </a:rPr>
              <a:t>В случае использования испытательного оборудования в обязательной сфере, то должны применятся обязательно средства измерений и стандартные образцы утвержденных типов, средства измерений должны быть </a:t>
            </a:r>
            <a:r>
              <a:rPr lang="ru-RU" dirty="0" err="1">
                <a:latin typeface="Times New Roman" panose="02020603050405020304" pitchFamily="18" charset="0"/>
                <a:cs typeface="Times New Roman" panose="02020603050405020304" pitchFamily="18" charset="0"/>
              </a:rPr>
              <a:t>поверены</a:t>
            </a:r>
            <a:r>
              <a:rPr lang="ru-RU" dirty="0">
                <a:latin typeface="Times New Roman" panose="02020603050405020304" pitchFamily="18" charset="0"/>
                <a:cs typeface="Times New Roman" panose="02020603050405020304" pitchFamily="18" charset="0"/>
              </a:rPr>
              <a:t>, методики измерений – аттестованы.</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 случае использование испытательного оборудования в добровольной сфере, то допускается применение калиброванных средств измерений.</a:t>
            </a: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20528070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497226" y="2355141"/>
            <a:ext cx="8954530" cy="313932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Первичная аттестация испытательного оборудования</a:t>
            </a:r>
          </a:p>
          <a:p>
            <a:pPr marL="342900" indent="-342900" algn="just">
              <a:buAutoNum type="arabicPeriod"/>
            </a:pPr>
            <a:r>
              <a:rPr lang="ru-RU" dirty="0">
                <a:latin typeface="Times New Roman" panose="02020603050405020304" pitchFamily="18" charset="0"/>
                <a:cs typeface="Times New Roman" panose="02020603050405020304" pitchFamily="18" charset="0"/>
              </a:rPr>
              <a:t>Экспертиза эксплуатационной документации;</a:t>
            </a:r>
          </a:p>
          <a:p>
            <a:pPr marL="342900" indent="-342900" algn="just">
              <a:buAutoNum type="arabicPeriod"/>
            </a:pPr>
            <a:r>
              <a:rPr lang="ru-RU" dirty="0">
                <a:latin typeface="Times New Roman" panose="02020603050405020304" pitchFamily="18" charset="0"/>
                <a:cs typeface="Times New Roman" panose="02020603050405020304" pitchFamily="18" charset="0"/>
              </a:rPr>
              <a:t>Экспериментальное определение характеристик;</a:t>
            </a:r>
          </a:p>
          <a:p>
            <a:pPr marL="342900" indent="-342900" algn="just">
              <a:buAutoNum type="arabicPeriod"/>
            </a:pPr>
            <a:r>
              <a:rPr lang="ru-RU" dirty="0">
                <a:latin typeface="Times New Roman" panose="02020603050405020304" pitchFamily="18" charset="0"/>
                <a:cs typeface="Times New Roman" panose="02020603050405020304" pitchFamily="18" charset="0"/>
              </a:rPr>
              <a:t>Правильность работы программного обеспечения испытательного оборудования (при наличии)</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Характеристики испытательного оборудования, подлежащие определению при первичной аттестации, выбирают из:</a:t>
            </a:r>
          </a:p>
          <a:p>
            <a:pPr marL="285750" indent="-285750" algn="just">
              <a:buFontTx/>
              <a:buChar char="-"/>
            </a:pPr>
            <a:r>
              <a:rPr lang="ru-RU" dirty="0">
                <a:latin typeface="Times New Roman" panose="02020603050405020304" pitchFamily="18" charset="0"/>
                <a:cs typeface="Times New Roman" panose="02020603050405020304" pitchFamily="18" charset="0"/>
              </a:rPr>
              <a:t>числа нормированных характеристик, установленных в эксплуатационной документации на испытательное оборудование;</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в методиках (методах) испытаний конкретной продукции.</a:t>
            </a: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3726488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497226" y="2355141"/>
            <a:ext cx="8954530" cy="2308324"/>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Первичная аттестация испытательного оборудования</a:t>
            </a:r>
          </a:p>
          <a:p>
            <a:pPr algn="just"/>
            <a:r>
              <a:rPr lang="ru-RU" dirty="0">
                <a:latin typeface="Times New Roman" panose="02020603050405020304" pitchFamily="18" charset="0"/>
                <a:cs typeface="Times New Roman" panose="02020603050405020304" pitchFamily="18" charset="0"/>
              </a:rPr>
              <a:t>Комиссия для проведения первичной аттестации испытательного оборудования состоит:</a:t>
            </a:r>
          </a:p>
          <a:p>
            <a:pPr marL="285750" indent="-285750" algn="just">
              <a:buFontTx/>
              <a:buChar char="-"/>
            </a:pPr>
            <a:r>
              <a:rPr lang="ru-RU" dirty="0">
                <a:latin typeface="Times New Roman" panose="02020603050405020304" pitchFamily="18" charset="0"/>
                <a:cs typeface="Times New Roman" panose="02020603050405020304" pitchFamily="18" charset="0"/>
              </a:rPr>
              <a:t>заказчик, в том числе лица, ответственные за обеспечение единства измерений и проведение испытаний;</a:t>
            </a:r>
          </a:p>
          <a:p>
            <a:pPr marL="285750" indent="-285750" algn="just">
              <a:buFontTx/>
              <a:buChar char="-"/>
            </a:pPr>
            <a:r>
              <a:rPr lang="ru-RU" dirty="0">
                <a:latin typeface="Times New Roman" panose="02020603050405020304" pitchFamily="18" charset="0"/>
                <a:cs typeface="Times New Roman" panose="02020603050405020304" pitchFamily="18" charset="0"/>
              </a:rPr>
              <a:t>исполнители, привлекаемые для выполнения работ других юридических лиц;</a:t>
            </a:r>
          </a:p>
          <a:p>
            <a:pPr marL="285750" indent="-285750" algn="just">
              <a:buFontTx/>
              <a:buChar char="-"/>
            </a:pPr>
            <a:r>
              <a:rPr lang="ru-RU" dirty="0">
                <a:latin typeface="Times New Roman" panose="02020603050405020304" pitchFamily="18" charset="0"/>
                <a:cs typeface="Times New Roman" panose="02020603050405020304" pitchFamily="18" charset="0"/>
              </a:rPr>
              <a:t>предприятие-изготовитель испытательного оборудования, если это необходимо или если первичная аттестация проводится на этом предприятии.</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2054577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497226" y="2355141"/>
            <a:ext cx="8954530" cy="2585323"/>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Первичная аттестация испытательного оборудования</a:t>
            </a:r>
          </a:p>
          <a:p>
            <a:pPr algn="just"/>
            <a:r>
              <a:rPr lang="ru-RU" dirty="0">
                <a:latin typeface="Times New Roman" panose="02020603050405020304" pitchFamily="18" charset="0"/>
                <a:cs typeface="Times New Roman" panose="02020603050405020304" pitchFamily="18" charset="0"/>
              </a:rPr>
              <a:t>В состав представляемой технической документации входят:</a:t>
            </a:r>
          </a:p>
          <a:p>
            <a:pPr marL="342900" indent="-342900" algn="just">
              <a:buAutoNum type="arabicPeriod"/>
            </a:pPr>
            <a:r>
              <a:rPr lang="ru-RU" dirty="0">
                <a:latin typeface="Times New Roman" panose="02020603050405020304" pitchFamily="18" charset="0"/>
                <a:cs typeface="Times New Roman" panose="02020603050405020304" pitchFamily="18" charset="0"/>
              </a:rPr>
              <a:t>Эксплуатационная документация по ГОСТ 2.601</a:t>
            </a:r>
          </a:p>
          <a:p>
            <a:pPr marL="342900" indent="-342900" algn="just">
              <a:buAutoNum type="arabicPeriod"/>
            </a:pPr>
            <a:r>
              <a:rPr lang="ru-RU" dirty="0">
                <a:latin typeface="Times New Roman" panose="02020603050405020304" pitchFamily="18" charset="0"/>
                <a:cs typeface="Times New Roman" panose="02020603050405020304" pitchFamily="18" charset="0"/>
              </a:rPr>
              <a:t>Методики испытаний, в соответствии с которыми предполагается проводить испытания продукции на аттестуемом испытательном оборудовании (при необходимости)</a:t>
            </a:r>
          </a:p>
          <a:p>
            <a:pPr marL="342900" indent="-342900" algn="just">
              <a:buAutoNum type="arabicPeriod"/>
            </a:pPr>
            <a:r>
              <a:rPr lang="ru-RU" dirty="0">
                <a:latin typeface="Times New Roman" panose="02020603050405020304" pitchFamily="18" charset="0"/>
                <a:cs typeface="Times New Roman" panose="02020603050405020304" pitchFamily="18" charset="0"/>
              </a:rPr>
              <a:t>Программа и методика аттестации</a:t>
            </a:r>
          </a:p>
          <a:p>
            <a:pPr marL="342900" indent="-342900" algn="just">
              <a:buAutoNum type="arabicPeriod"/>
            </a:pPr>
            <a:r>
              <a:rPr lang="ru-RU" dirty="0">
                <a:latin typeface="Times New Roman" panose="02020603050405020304" pitchFamily="18" charset="0"/>
                <a:cs typeface="Times New Roman" panose="02020603050405020304" pitchFamily="18" charset="0"/>
              </a:rPr>
              <a:t>Документация на средства измерений, стандартные образцы, программное обеспечение испытательного оборудования</a:t>
            </a: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125839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328740" y="1881133"/>
            <a:ext cx="8954530" cy="4801314"/>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Первичная аттестация испытательного оборудования</a:t>
            </a:r>
          </a:p>
          <a:p>
            <a:pPr algn="just"/>
            <a:r>
              <a:rPr lang="ru-RU" dirty="0">
                <a:latin typeface="Times New Roman" panose="02020603050405020304" pitchFamily="18" charset="0"/>
                <a:cs typeface="Times New Roman" panose="02020603050405020304" pitchFamily="18" charset="0"/>
              </a:rPr>
              <a:t>По результатам первичной аттестации устанавливают:</a:t>
            </a:r>
          </a:p>
          <a:p>
            <a:pPr marL="342900" indent="-342900" algn="just">
              <a:buAutoNum type="arabicPeriod"/>
            </a:pPr>
            <a:r>
              <a:rPr lang="ru-RU" dirty="0">
                <a:latin typeface="Times New Roman" panose="02020603050405020304" pitchFamily="18" charset="0"/>
                <a:cs typeface="Times New Roman" panose="02020603050405020304" pitchFamily="18" charset="0"/>
              </a:rPr>
              <a:t>Возможность воспроизведения воздействующих факторов и (или) режимов функционирования объекта испытаний, установленных эксплуатационной документацией на испытательное оборудование и в документах на методики испытаний продукции конкретных видов;</a:t>
            </a:r>
          </a:p>
          <a:p>
            <a:pPr marL="342900" indent="-342900" algn="just">
              <a:buAutoNum type="arabicPeriod"/>
            </a:pPr>
            <a:r>
              <a:rPr lang="ru-RU" dirty="0">
                <a:latin typeface="Times New Roman" panose="02020603050405020304" pitchFamily="18" charset="0"/>
                <a:cs typeface="Times New Roman" panose="02020603050405020304" pitchFamily="18" charset="0"/>
              </a:rPr>
              <a:t>Отклонения характеристик воспроизведения условий испытаний и контроля параметров испытываемой продукции от нормированных значений;</a:t>
            </a:r>
          </a:p>
          <a:p>
            <a:pPr marL="342900" indent="-342900" algn="just">
              <a:buAutoNum type="arabicPeriod"/>
            </a:pPr>
            <a:r>
              <a:rPr lang="ru-RU" dirty="0">
                <a:latin typeface="Times New Roman" panose="02020603050405020304" pitchFamily="18" charset="0"/>
                <a:cs typeface="Times New Roman" panose="02020603050405020304" pitchFamily="18" charset="0"/>
              </a:rPr>
              <a:t>Правильность работы программного обеспечения испытательного оборудования;</a:t>
            </a:r>
          </a:p>
          <a:p>
            <a:pPr marL="342900" indent="-342900" algn="just">
              <a:buAutoNum type="arabicPeriod"/>
            </a:pPr>
            <a:r>
              <a:rPr lang="ru-RU" dirty="0">
                <a:latin typeface="Times New Roman" panose="02020603050405020304" pitchFamily="18" charset="0"/>
                <a:cs typeface="Times New Roman" panose="02020603050405020304" pitchFamily="18" charset="0"/>
              </a:rPr>
              <a:t>Обеспечение безопасности персонала и отсутствие вредного воздействия на окружающую среду (при необходимости);</a:t>
            </a:r>
          </a:p>
          <a:p>
            <a:pPr marL="342900" indent="-342900" algn="just">
              <a:buAutoNum type="arabicPeriod"/>
            </a:pPr>
            <a:r>
              <a:rPr lang="ru-RU" dirty="0">
                <a:latin typeface="Times New Roman" panose="02020603050405020304" pitchFamily="18" charset="0"/>
                <a:cs typeface="Times New Roman" panose="02020603050405020304" pitchFamily="18" charset="0"/>
              </a:rPr>
              <a:t>Перечень характеристик испытательного оборудования, которые проверяют при периодической аттестации оборудования, методы, средства и периодичность ее проведения.</a:t>
            </a:r>
          </a:p>
          <a:p>
            <a:pPr marL="342900" indent="-342900" algn="just">
              <a:buAutoNum type="arabicPeriod"/>
            </a:pPr>
            <a:endParaRPr lang="ru-RU" dirty="0">
              <a:latin typeface="Times New Roman" panose="02020603050405020304" pitchFamily="18" charset="0"/>
              <a:cs typeface="Times New Roman" panose="02020603050405020304" pitchFamily="18" charset="0"/>
            </a:endParaRPr>
          </a:p>
          <a:p>
            <a:pPr algn="just"/>
            <a:r>
              <a:rPr lang="ru-RU" dirty="0">
                <a:solidFill>
                  <a:srgbClr val="FF0000"/>
                </a:solidFill>
                <a:latin typeface="Times New Roman" panose="02020603050405020304" pitchFamily="18" charset="0"/>
                <a:cs typeface="Times New Roman" panose="02020603050405020304" pitchFamily="18" charset="0"/>
              </a:rPr>
              <a:t>Результаты первичной аттестации оформляют протоколом. И по результатам протокола оформляется аттестат по форме (Приложение Б)</a:t>
            </a:r>
          </a:p>
        </p:txBody>
      </p:sp>
      <p:sp>
        <p:nvSpPr>
          <p:cNvPr id="6" name="Прямоугольник 5"/>
          <p:cNvSpPr/>
          <p:nvPr/>
        </p:nvSpPr>
        <p:spPr>
          <a:xfrm>
            <a:off x="2612934" y="906520"/>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20376157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497226" y="2355141"/>
            <a:ext cx="8954530" cy="1754326"/>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Периодическая аттестация испытательного оборудования</a:t>
            </a:r>
          </a:p>
          <a:p>
            <a:pPr algn="just"/>
            <a:r>
              <a:rPr lang="ru-RU" dirty="0">
                <a:latin typeface="Times New Roman" panose="02020603050405020304" pitchFamily="18" charset="0"/>
                <a:cs typeface="Times New Roman" panose="02020603050405020304" pitchFamily="18" charset="0"/>
              </a:rPr>
              <a:t>Комиссия в составе:</a:t>
            </a:r>
          </a:p>
          <a:p>
            <a:pPr marL="285750" indent="-285750" algn="just">
              <a:buFontTx/>
              <a:buChar char="-"/>
            </a:pPr>
            <a:r>
              <a:rPr lang="ru-RU" dirty="0">
                <a:latin typeface="Times New Roman" panose="02020603050405020304" pitchFamily="18" charset="0"/>
                <a:cs typeface="Times New Roman" panose="02020603050405020304" pitchFamily="18" charset="0"/>
              </a:rPr>
              <a:t>заказчик, в том числе лица, ответственные за обеспечение единства измерений и проведение испытаний;</a:t>
            </a:r>
          </a:p>
          <a:p>
            <a:pPr marL="285750" indent="-285750" algn="just">
              <a:buFontTx/>
              <a:buChar char="-"/>
            </a:pPr>
            <a:r>
              <a:rPr lang="ru-RU" dirty="0">
                <a:latin typeface="Times New Roman" panose="02020603050405020304" pitchFamily="18" charset="0"/>
                <a:cs typeface="Times New Roman" panose="02020603050405020304" pitchFamily="18" charset="0"/>
              </a:rPr>
              <a:t>Исполнителя и, если необходимо, привлекаемых для выполнения услуги (работ) других юридических лиц.</a:t>
            </a: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2254329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497226" y="2355141"/>
            <a:ext cx="8954530" cy="1200329"/>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Периодическая аттестация испытательного оборудования</a:t>
            </a:r>
          </a:p>
          <a:p>
            <a:pPr algn="just"/>
            <a:r>
              <a:rPr lang="ru-RU" dirty="0">
                <a:latin typeface="Times New Roman" panose="02020603050405020304" pitchFamily="18" charset="0"/>
                <a:cs typeface="Times New Roman" panose="02020603050405020304" pitchFamily="18" charset="0"/>
              </a:rPr>
              <a:t>Заказчик представляет следующую документацию:</a:t>
            </a:r>
          </a:p>
          <a:p>
            <a:pPr marL="285750" indent="-285750" algn="just">
              <a:buFontTx/>
              <a:buChar char="-"/>
            </a:pPr>
            <a:r>
              <a:rPr lang="ru-RU" dirty="0">
                <a:latin typeface="Times New Roman" panose="02020603050405020304" pitchFamily="18" charset="0"/>
                <a:cs typeface="Times New Roman" panose="02020603050405020304" pitchFamily="18" charset="0"/>
              </a:rPr>
              <a:t>Техническая документация</a:t>
            </a:r>
          </a:p>
          <a:p>
            <a:pPr marL="285750" indent="-285750" algn="just">
              <a:buFontTx/>
              <a:buChar char="-"/>
            </a:pPr>
            <a:r>
              <a:rPr lang="ru-RU" dirty="0">
                <a:solidFill>
                  <a:srgbClr val="FF0000"/>
                </a:solidFill>
                <a:latin typeface="Times New Roman" panose="02020603050405020304" pitchFamily="18" charset="0"/>
                <a:cs typeface="Times New Roman" panose="02020603050405020304" pitchFamily="18" charset="0"/>
              </a:rPr>
              <a:t>Технические средства в соответствии с программой и методикой аттестации.</a:t>
            </a: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2322017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328740" y="2213936"/>
            <a:ext cx="8954530" cy="2308324"/>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Периодическая аттестация испытательного оборудования</a:t>
            </a:r>
          </a:p>
          <a:p>
            <a:pPr algn="just"/>
            <a:r>
              <a:rPr lang="ru-RU" dirty="0">
                <a:latin typeface="Times New Roman" panose="02020603050405020304" pitchFamily="18" charset="0"/>
                <a:cs typeface="Times New Roman" panose="02020603050405020304" pitchFamily="18" charset="0"/>
              </a:rPr>
              <a:t>Результаты периодической аттестации испытательного оборудования оформляют протоколом аттестации, </a:t>
            </a:r>
            <a:r>
              <a:rPr lang="ru-RU" dirty="0">
                <a:solidFill>
                  <a:srgbClr val="FF0000"/>
                </a:solidFill>
                <a:latin typeface="Times New Roman" panose="02020603050405020304" pitchFamily="18" charset="0"/>
                <a:cs typeface="Times New Roman" panose="02020603050405020304" pitchFamily="18" charset="0"/>
              </a:rPr>
              <a:t>форма и содержания которого приводится в методике аттестации.</a:t>
            </a:r>
          </a:p>
          <a:p>
            <a:pPr algn="just"/>
            <a:endParaRPr lang="ru-RU" dirty="0">
              <a:solidFill>
                <a:srgbClr val="FF0000"/>
              </a:solidFill>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При положительных результатах периодической аттестации вносят запись в эксплуатационную документацию и наносят наклейку.</a:t>
            </a: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252033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pic>
        <p:nvPicPr>
          <p:cNvPr id="19" name="Рисунок 18"/>
          <p:cNvPicPr>
            <a:picLocks noChangeAspect="1"/>
          </p:cNvPicPr>
          <p:nvPr/>
        </p:nvPicPr>
        <p:blipFill>
          <a:blip r:embed="rId3" cstate="print"/>
          <a:stretch>
            <a:fillRect/>
          </a:stretch>
        </p:blipFill>
        <p:spPr>
          <a:xfrm>
            <a:off x="1143000" y="6682447"/>
            <a:ext cx="9906000" cy="175565"/>
          </a:xfrm>
          <a:prstGeom prst="rect">
            <a:avLst/>
          </a:prstGeom>
        </p:spPr>
      </p:pic>
      <p:sp>
        <p:nvSpPr>
          <p:cNvPr id="3" name="Прямоугольник 2"/>
          <p:cNvSpPr/>
          <p:nvPr/>
        </p:nvSpPr>
        <p:spPr>
          <a:xfrm>
            <a:off x="218942" y="1557508"/>
            <a:ext cx="11732652" cy="646331"/>
          </a:xfrm>
          <a:prstGeom prst="rect">
            <a:avLst/>
          </a:prstGeom>
        </p:spPr>
        <p:txBody>
          <a:bodyPr wrap="square">
            <a:spAutoFit/>
          </a:bodyPr>
          <a:lstStyle/>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61418" y="833762"/>
            <a:ext cx="6301946" cy="307777"/>
          </a:xfrm>
          <a:prstGeom prst="rect">
            <a:avLst/>
          </a:prstGeom>
        </p:spPr>
        <p:txBody>
          <a:bodyPr wrap="square">
            <a:spAutoFit/>
          </a:bodyPr>
          <a:lstStyle/>
          <a:p>
            <a:pPr indent="342900" algn="ctr"/>
            <a:endParaRPr lang="ru-RU" sz="1400" dirty="0">
              <a:latin typeface="Verdana" panose="020B0604030504040204" pitchFamily="34" charset="0"/>
            </a:endParaRPr>
          </a:p>
        </p:txBody>
      </p:sp>
      <p:pic>
        <p:nvPicPr>
          <p:cNvPr id="2" name="Рисунок 1"/>
          <p:cNvPicPr>
            <a:picLocks noChangeAspect="1"/>
          </p:cNvPicPr>
          <p:nvPr/>
        </p:nvPicPr>
        <p:blipFill>
          <a:blip r:embed="rId4"/>
          <a:stretch>
            <a:fillRect/>
          </a:stretch>
        </p:blipFill>
        <p:spPr>
          <a:xfrm>
            <a:off x="0" y="1673"/>
            <a:ext cx="12192000" cy="6854653"/>
          </a:xfrm>
          <a:prstGeom prst="rect">
            <a:avLst/>
          </a:prstGeom>
        </p:spPr>
      </p:pic>
    </p:spTree>
    <p:extLst>
      <p:ext uri="{BB962C8B-B14F-4D97-AF65-F5344CB8AC3E}">
        <p14:creationId xmlns:p14="http://schemas.microsoft.com/office/powerpoint/2010/main" val="12411811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1328740" y="2213936"/>
            <a:ext cx="8954530" cy="2585323"/>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Повторная аттестация испытательного оборудования</a:t>
            </a:r>
          </a:p>
          <a:p>
            <a:pPr algn="just"/>
            <a:r>
              <a:rPr lang="ru-RU" dirty="0">
                <a:latin typeface="Times New Roman" panose="02020603050405020304" pitchFamily="18" charset="0"/>
                <a:cs typeface="Times New Roman" panose="02020603050405020304" pitchFamily="18" charset="0"/>
              </a:rPr>
              <a:t>При положительных результатах повторной аттестации выдается аттестат, на оборотной стороне которого указываются сведения о предыдущем аттестате (номер аттестата, дата его выдачи, кем выдан).</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На оборотную сторону ранее выданного аттестата вносится запись о прекращении его действия с указанием даты, начиная с которой действие данного аттестата прекращения.</a:t>
            </a:r>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1396684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566672" y="2085541"/>
            <a:ext cx="10844010" cy="3970318"/>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Содержание программы аттестации испытательного оборудования</a:t>
            </a:r>
          </a:p>
          <a:p>
            <a:pPr algn="just" fontAlgn="base"/>
            <a:r>
              <a:rPr lang="ru-RU" dirty="0">
                <a:latin typeface="Times New Roman" panose="02020603050405020304" pitchFamily="18" charset="0"/>
                <a:cs typeface="Times New Roman" panose="02020603050405020304" pitchFamily="18" charset="0"/>
              </a:rPr>
              <a:t>Содержание разделов ПА ИО определяют в зависимости от вида аттестуемого ИО.</a:t>
            </a:r>
          </a:p>
          <a:p>
            <a:pPr algn="just" fontAlgn="base"/>
            <a:r>
              <a:rPr lang="ru-RU" dirty="0">
                <a:latin typeface="Times New Roman" panose="02020603050405020304" pitchFamily="18" charset="0"/>
                <a:cs typeface="Times New Roman" panose="02020603050405020304" pitchFamily="18" charset="0"/>
              </a:rPr>
              <a:t>В разделе "Объект аттестации" указывают:</a:t>
            </a:r>
          </a:p>
          <a:p>
            <a:pPr algn="just" fontAlgn="base"/>
            <a:r>
              <a:rPr lang="ru-RU" dirty="0">
                <a:latin typeface="Times New Roman" panose="02020603050405020304" pitchFamily="18" charset="0"/>
                <a:cs typeface="Times New Roman" panose="02020603050405020304" pitchFamily="18" charset="0"/>
              </a:rPr>
              <a:t>- полное наименование и обозначение ИО;</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комплектность ИО;</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перечень составных частей, замена которых в процессе аттестации предусмотрена документацией на ИО.</a:t>
            </a:r>
          </a:p>
          <a:p>
            <a:pPr algn="just" fontAlgn="base"/>
            <a:r>
              <a:rPr lang="ru-RU" dirty="0">
                <a:latin typeface="Times New Roman" panose="02020603050405020304" pitchFamily="18" charset="0"/>
                <a:cs typeface="Times New Roman" panose="02020603050405020304" pitchFamily="18" charset="0"/>
              </a:rPr>
              <a:t>В разделе "Цели и задачи аттестации" указывают конкретизированные цели и задачи, которые должны быть достигнуты и решены в процессе аттестации ИО.</a:t>
            </a:r>
          </a:p>
          <a:p>
            <a:pPr algn="just" fontAlgn="base"/>
            <a:r>
              <a:rPr lang="ru-RU" dirty="0">
                <a:latin typeface="Times New Roman" panose="02020603050405020304" pitchFamily="18" charset="0"/>
                <a:cs typeface="Times New Roman" panose="02020603050405020304" pitchFamily="18" charset="0"/>
              </a:rPr>
              <a:t>В разделе "Общие положения" указывают:</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перечень документов, на основании которых проводят аттестацию ИО;</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место и продолжительность проведения аттестации ИО;</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юридические лица и (или) индивидуальные предприниматели, представители которых должны участвовать в аттестации ИО;</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перечень представляемых на аттестацию документов.</a:t>
            </a: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13532740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566672" y="2085541"/>
            <a:ext cx="10844010" cy="4247317"/>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Содержание программы аттестации испытательного оборудования</a:t>
            </a:r>
          </a:p>
          <a:p>
            <a:pPr algn="just" fontAlgn="base"/>
            <a:r>
              <a:rPr lang="ru-RU" dirty="0">
                <a:latin typeface="Times New Roman" panose="02020603050405020304" pitchFamily="18" charset="0"/>
                <a:cs typeface="Times New Roman" panose="02020603050405020304" pitchFamily="18" charset="0"/>
              </a:rPr>
              <a:t>В разделе "Объем аттестации" указывают:</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перечень этапов аттестации ИО, а также количественные и качественные характеристики, подлежащие оценке;</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последовательность проведения аттестации ИО;</a:t>
            </a:r>
          </a:p>
          <a:p>
            <a:pPr algn="just" fontAlgn="base"/>
            <a:r>
              <a:rPr lang="ru-RU" dirty="0">
                <a:latin typeface="Times New Roman" panose="02020603050405020304" pitchFamily="18" charset="0"/>
                <a:cs typeface="Times New Roman" panose="02020603050405020304" pitchFamily="18" charset="0"/>
              </a:rPr>
              <a:t>- требования по аттестации ПО ИО (при необходимости).</a:t>
            </a:r>
          </a:p>
          <a:p>
            <a:pPr algn="just" fontAlgn="base"/>
            <a:r>
              <a:rPr lang="ru-RU" dirty="0">
                <a:latin typeface="Times New Roman" panose="02020603050405020304" pitchFamily="18" charset="0"/>
                <a:cs typeface="Times New Roman" panose="02020603050405020304" pitchFamily="18" charset="0"/>
              </a:rPr>
              <a:t>В разделе "Условия и порядок проведения аттестации" указывают:</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требования к условиям проведения аттестации ИО, а также допустимые значения отклонений условий аттестации ИО от заданных;</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условия начала и завершения отдельных этапов аттестации ИО;</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условия прерывания (прекращения) аттестации ИО;</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требования к техническому обслуживанию ИО в процессе аттестации и периодичность его проведения;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меры, обеспечивающие безопасность и безаварийность проведения аттестации ИО;</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требования к персоналу, проводящему аттестацию, и порядок его допуска к аттестации ИО (при необходимости).</a:t>
            </a: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41740180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566672" y="2085541"/>
            <a:ext cx="10844010" cy="3970318"/>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Содержание программы аттестации испытательного оборудования</a:t>
            </a:r>
          </a:p>
          <a:p>
            <a:pPr algn="just" fontAlgn="base"/>
            <a:r>
              <a:rPr lang="ru-RU" dirty="0">
                <a:latin typeface="Times New Roman" panose="02020603050405020304" pitchFamily="18" charset="0"/>
                <a:cs typeface="Times New Roman" panose="02020603050405020304" pitchFamily="18" charset="0"/>
              </a:rPr>
              <a:t>В разделе "Информация о методике аттестации" приводят сведения об используемой МА ИО. Рекомендации по построению и изложению МА приведены в приложении Г.</a:t>
            </a:r>
          </a:p>
          <a:p>
            <a:pPr algn="just" fontAlgn="base"/>
            <a:endParaRPr lang="ru-RU" dirty="0">
              <a:latin typeface="Times New Roman" panose="02020603050405020304" pitchFamily="18" charset="0"/>
              <a:cs typeface="Times New Roman" panose="02020603050405020304" pitchFamily="18" charset="0"/>
            </a:endParaRPr>
          </a:p>
          <a:p>
            <a:pPr algn="just" fontAlgn="base"/>
            <a:r>
              <a:rPr lang="ru-RU" dirty="0">
                <a:latin typeface="Times New Roman" panose="02020603050405020304" pitchFamily="18" charset="0"/>
                <a:cs typeface="Times New Roman" panose="02020603050405020304" pitchFamily="18" charset="0"/>
              </a:rPr>
              <a:t>В разделе "Материально-техническое и метрологическое обеспечение аттестации" указывают перечни материально-технических средств и СИ, применяемых при проведении аттестации ИО, и требования к ним.</a:t>
            </a:r>
          </a:p>
          <a:p>
            <a:pPr algn="just" fontAlgn="base"/>
            <a:endParaRPr lang="ru-RU" dirty="0">
              <a:latin typeface="Times New Roman" panose="02020603050405020304" pitchFamily="18" charset="0"/>
              <a:cs typeface="Times New Roman" panose="02020603050405020304" pitchFamily="18" charset="0"/>
            </a:endParaRPr>
          </a:p>
          <a:p>
            <a:pPr algn="just" fontAlgn="base"/>
            <a:r>
              <a:rPr lang="ru-RU" dirty="0">
                <a:latin typeface="Times New Roman" panose="02020603050405020304" pitchFamily="18" charset="0"/>
                <a:cs typeface="Times New Roman" panose="02020603050405020304" pitchFamily="18" charset="0"/>
              </a:rPr>
              <a:t>В разделе "Требования к отчетности" указывают:</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требования к содержанию и оформлению протокола аттестации ИО;</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перечень дополнительно представляемых документов (их копий) и сведений (при необходимости);</a:t>
            </a:r>
          </a:p>
          <a:p>
            <a:pPr marL="285750" indent="-285750" algn="just" fontAlgn="base">
              <a:buFontTx/>
              <a:buChar char="-"/>
            </a:pPr>
            <a:r>
              <a:rPr lang="ru-RU" dirty="0">
                <a:latin typeface="Times New Roman" panose="02020603050405020304" pitchFamily="18" charset="0"/>
                <a:cs typeface="Times New Roman" panose="02020603050405020304" pitchFamily="18" charset="0"/>
              </a:rPr>
              <a:t> порядок, место и сроки хранения материалов аттестации ИО (при необходимости).</a:t>
            </a:r>
            <a:br>
              <a:rPr lang="ru-RU" dirty="0"/>
            </a:br>
            <a:endParaRPr lang="ru-RU" dirty="0"/>
          </a:p>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1681011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566672" y="2085541"/>
            <a:ext cx="10844010" cy="3693319"/>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Содержание методики аттестации испытательного оборудования</a:t>
            </a:r>
          </a:p>
          <a:p>
            <a:pPr fontAlgn="base"/>
            <a:endParaRPr lang="ru-RU" dirty="0">
              <a:latin typeface="Times New Roman" panose="02020603050405020304" pitchFamily="18" charset="0"/>
              <a:cs typeface="Times New Roman" panose="02020603050405020304" pitchFamily="18" charset="0"/>
            </a:endParaRPr>
          </a:p>
          <a:p>
            <a:pPr fontAlgn="base"/>
            <a:r>
              <a:rPr lang="ru-RU" dirty="0">
                <a:latin typeface="Times New Roman" panose="02020603050405020304" pitchFamily="18" charset="0"/>
                <a:cs typeface="Times New Roman" panose="02020603050405020304" pitchFamily="18" charset="0"/>
              </a:rPr>
              <a:t>Содержание разделов МА определяется типом ИО и проверяемыми характеристиками.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 разделе "Общие положения" указывают:</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общие сведения о проверяемых характеристиках;</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особенности функционирования ИО и привлекаемых к аттестации технических средств;</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требования техники безопасности и требования к квалификации обслуживающего персонала.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 разделе "Оцениваемые характеристики и расчетные соотношения" приводят:</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перечень оцениваемых характеристик и соответствующих им показателей;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расчетные соотношения и формулы, по которым рассчитывают показатели. Соотношения и формулы должны быть приведены в конечном виде (без выводов) с объяснением символов, обозначений и коэффициентов.</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При наличии качественной характеристики указывают метод ее оценки.</a:t>
            </a:r>
          </a:p>
        </p:txBody>
      </p:sp>
      <p:sp>
        <p:nvSpPr>
          <p:cNvPr id="6" name="Прямоугольник 5"/>
          <p:cNvSpPr/>
          <p:nvPr/>
        </p:nvSpPr>
        <p:spPr>
          <a:xfrm>
            <a:off x="2625812" y="1162211"/>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11865297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3" name="Прямоугольник 2"/>
          <p:cNvSpPr/>
          <p:nvPr/>
        </p:nvSpPr>
        <p:spPr>
          <a:xfrm>
            <a:off x="218942" y="1557508"/>
            <a:ext cx="11732652" cy="5324535"/>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Содержание методики аттестации испытательного оборудования</a:t>
            </a:r>
          </a:p>
          <a:p>
            <a:pPr fontAlgn="base"/>
            <a:r>
              <a:rPr lang="ru-RU" sz="1400" dirty="0">
                <a:latin typeface="Times New Roman" panose="02020603050405020304" pitchFamily="18" charset="0"/>
                <a:cs typeface="Times New Roman" panose="02020603050405020304" pitchFamily="18" charset="0"/>
              </a:rPr>
              <a:t>В разделе "Порядок проведения аттестации" указывают:</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условия проведения аттестации ИО;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продолжительность, периодичность, цикличность операций аттестации и последовательность воспроизведения внешних воздействий, формируемых ИО;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объем регистрируемой информации и способы ее регистрации;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формы и порядок учета статистических данных;</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методы контроля ИО (внешний осмотр, проведение измерений и др.);</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последовательность выполнения операций при аттестации и проверках с указанием контрольных точек, способов и количества измерений, используемых СИ и описанием выполняемых операций.</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Если в процессе аттестации ИО предусматривается использование моделирования, то должны быть указаны метод моделирования и порядок применения результатов моделирования.</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В разделе "Обработка, анализ и оценка результатов аттестации" указывают:</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порядок применения статистических данных, накопленных до начала аттестации (при наличии);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объем обрабатываемых данных;</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методы обработки результатов измерений;</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требования к точности обработки результатов измерений;</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требования к виду обработанных результатов измерений;</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порядок и последовательность проведения анализа результатов, полученных на выходе системы обработки;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способ сравнения полученных данных с требованиями, заданными в программе аттестации ИО;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критерии, при достижении которых аттестуемое ИО считают аттестованным;</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критерии достаточности работ по аттестации ИО.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В разделе "Требования к отчетности" указывают требования к объему сведений, подлежащих отражению в протоколе аттестации ИО по конкретному пункту методики аттестации, и приводят форму протокола аттестации ИО.</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61418" y="833762"/>
            <a:ext cx="6301946" cy="923330"/>
          </a:xfrm>
          <a:prstGeom prst="rect">
            <a:avLst/>
          </a:prstGeom>
        </p:spPr>
        <p:txBody>
          <a:bodyPr wrap="square">
            <a:spAutoFit/>
          </a:bodyPr>
          <a:lstStyle/>
          <a:p>
            <a:pPr indent="342900" algn="ctr"/>
            <a:r>
              <a:rPr lang="ru-RU" dirty="0">
                <a:latin typeface="Times New Roman" panose="02020603050405020304" pitchFamily="18" charset="0"/>
              </a:rPr>
              <a:t>ГОСТ Р 8.568-2017 «Государственная система обеспечения единства измерений. Аттестация испытательного оборудования. Основные положения»</a:t>
            </a:r>
            <a:endParaRPr lang="ru-RU" sz="1400" dirty="0">
              <a:latin typeface="Verdana" panose="020B0604030504040204" pitchFamily="34" charset="0"/>
            </a:endParaRPr>
          </a:p>
        </p:txBody>
      </p:sp>
    </p:spTree>
    <p:extLst>
      <p:ext uri="{BB962C8B-B14F-4D97-AF65-F5344CB8AC3E}">
        <p14:creationId xmlns:p14="http://schemas.microsoft.com/office/powerpoint/2010/main" val="32665376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2" name="Прямоугольник 1"/>
          <p:cNvSpPr/>
          <p:nvPr/>
        </p:nvSpPr>
        <p:spPr>
          <a:xfrm>
            <a:off x="1431324" y="1198274"/>
            <a:ext cx="9242854" cy="5632311"/>
          </a:xfrm>
          <a:prstGeom prst="rect">
            <a:avLst/>
          </a:prstGeom>
        </p:spPr>
        <p:txBody>
          <a:bodyPr wrap="square">
            <a:spAutoFit/>
          </a:bodyPr>
          <a:lstStyle/>
          <a:p>
            <a:r>
              <a:rPr lang="ru-RU" dirty="0">
                <a:solidFill>
                  <a:schemeClr val="accent2"/>
                </a:solidFill>
              </a:rPr>
              <a:t>«Положение о единицах величин, допускаемых к применению в Российской Федерации»</a:t>
            </a:r>
            <a:r>
              <a:rPr lang="ru-RU" dirty="0"/>
              <a:t>, </a:t>
            </a:r>
          </a:p>
          <a:p>
            <a:r>
              <a:rPr lang="ru-RU" dirty="0"/>
              <a:t>утв. Постановлением Правительства Российской Федерации от 31 октября 2009 г. № 879</a:t>
            </a:r>
          </a:p>
          <a:p>
            <a:r>
              <a:rPr lang="ru-RU" dirty="0"/>
              <a:t>(в ред. Постановления Правительства РФ от 15.08.2015 №847)</a:t>
            </a:r>
            <a:endParaRPr lang="en-US" dirty="0"/>
          </a:p>
          <a:p>
            <a:r>
              <a:rPr lang="ru-RU" dirty="0">
                <a:solidFill>
                  <a:srgbClr val="FF0000"/>
                </a:solidFill>
              </a:rPr>
              <a:t>«Об эталонах единиц величин, используемых в сфере государственного регулирования обеспечения единства измерений»,</a:t>
            </a:r>
          </a:p>
          <a:p>
            <a:r>
              <a:rPr lang="ru-RU" dirty="0"/>
              <a:t>утв. Постановлением Правительства Российской Федерации от 23 сентября 2010 г. №734 (в ред. Постановления Правительства РФ от 21 октября 2019 г. №1355)</a:t>
            </a:r>
          </a:p>
          <a:p>
            <a:r>
              <a:rPr lang="ru-RU" dirty="0">
                <a:solidFill>
                  <a:srgbClr val="FF0000"/>
                </a:solidFill>
              </a:rPr>
              <a:t>«Об утверждении порядка проведения поверки средств измерений, требования к знаку поверки и содержанию свидетельства о поверке»</a:t>
            </a:r>
            <a:r>
              <a:rPr lang="ru-RU" dirty="0"/>
              <a:t>, утв. Приказом </a:t>
            </a:r>
            <a:r>
              <a:rPr lang="ru-RU" dirty="0" err="1"/>
              <a:t>Минпромторга</a:t>
            </a:r>
            <a:r>
              <a:rPr lang="ru-RU" dirty="0"/>
              <a:t> России от 2 июля 2015 г. №1815</a:t>
            </a:r>
          </a:p>
          <a:p>
            <a:r>
              <a:rPr lang="ru-RU" dirty="0">
                <a:solidFill>
                  <a:srgbClr val="FF0000"/>
                </a:solidFill>
              </a:rPr>
              <a:t>«Об утверждении порядка проведения испытаний стандартных образцов или средств измерений в целях утверждения типа, порядка утверждения типа стандартных образцов или типа средств измерений, порядка выдачи свидетельств об утверждении типа стандартных образцов или типа средств измерений, установления и изменения срока действия указанных свидетельств и интервала между поверками средств измерений, требования к знакам утверждения типа стандартных образцов или типа средств измерений и порядка их нанесения»</a:t>
            </a:r>
            <a:r>
              <a:rPr lang="ru-RU" dirty="0"/>
              <a:t>, утв. Приказом </a:t>
            </a:r>
            <a:r>
              <a:rPr lang="ru-RU" dirty="0" err="1"/>
              <a:t>Минпромторга</a:t>
            </a:r>
            <a:r>
              <a:rPr lang="ru-RU" dirty="0"/>
              <a:t> России от 30 ноября 2009 г. №1081</a:t>
            </a:r>
          </a:p>
        </p:txBody>
      </p:sp>
    </p:spTree>
    <p:extLst>
      <p:ext uri="{BB962C8B-B14F-4D97-AF65-F5344CB8AC3E}">
        <p14:creationId xmlns:p14="http://schemas.microsoft.com/office/powerpoint/2010/main" val="2294153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2" name="Прямоугольник 1"/>
          <p:cNvSpPr/>
          <p:nvPr/>
        </p:nvSpPr>
        <p:spPr>
          <a:xfrm>
            <a:off x="1431324" y="1198273"/>
            <a:ext cx="9242854" cy="3970318"/>
          </a:xfrm>
          <a:prstGeom prst="rect">
            <a:avLst/>
          </a:prstGeom>
        </p:spPr>
        <p:txBody>
          <a:bodyPr wrap="square">
            <a:spAutoFit/>
          </a:bodyPr>
          <a:lstStyle/>
          <a:p>
            <a:r>
              <a:rPr lang="ru-RU" dirty="0">
                <a:solidFill>
                  <a:srgbClr val="FF0000"/>
                </a:solidFill>
              </a:rPr>
              <a:t>«Об утверждении критериев аккредитации, перечня документов, подтверждающих соответствие заявителя, аккредитованного лица критериям аккредитации, и перечня документов в области стандартизации, соблюдение требований которых заявителями, аккредитованными лицами обеспечивает их соответствие критериям аккредитации»</a:t>
            </a:r>
            <a:r>
              <a:rPr lang="ru-RU" dirty="0">
                <a:solidFill>
                  <a:schemeClr val="accent2"/>
                </a:solidFill>
              </a:rPr>
              <a:t>, </a:t>
            </a:r>
          </a:p>
          <a:p>
            <a:r>
              <a:rPr lang="ru-RU" dirty="0"/>
              <a:t>утв. Приказом Минэкономразвития России от 30 мая 2014 г. №326</a:t>
            </a:r>
          </a:p>
          <a:p>
            <a:r>
              <a:rPr lang="ru-RU" dirty="0">
                <a:solidFill>
                  <a:srgbClr val="FF0000"/>
                </a:solidFill>
              </a:rPr>
              <a:t>«Об утверждении положения о составе сведений о результатах деятельности аккредитованных лиц, об изменениях состава их работников и о компетентности этих работников, об изменениях технической оснащенности, представляемых аккредитованными лицами в федеральную службу по аккредитации, порядке и сроках представления аккредитованными лицами таких сведения в федеральную службу по аккредитации», </a:t>
            </a:r>
            <a:r>
              <a:rPr lang="ru-RU" dirty="0"/>
              <a:t>утв. Приказом Минэкономразвития России от 30 мая 2014 г. №329</a:t>
            </a:r>
          </a:p>
          <a:p>
            <a:endParaRPr lang="ru-RU" dirty="0">
              <a:solidFill>
                <a:srgbClr val="FF0000"/>
              </a:solidFill>
            </a:endParaRPr>
          </a:p>
        </p:txBody>
      </p:sp>
    </p:spTree>
    <p:extLst>
      <p:ext uri="{BB962C8B-B14F-4D97-AF65-F5344CB8AC3E}">
        <p14:creationId xmlns:p14="http://schemas.microsoft.com/office/powerpoint/2010/main" val="15811177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sp>
        <p:nvSpPr>
          <p:cNvPr id="2" name="Прямоугольник 1"/>
          <p:cNvSpPr/>
          <p:nvPr/>
        </p:nvSpPr>
        <p:spPr>
          <a:xfrm>
            <a:off x="360599" y="833762"/>
            <a:ext cx="11430000" cy="5632311"/>
          </a:xfrm>
          <a:prstGeom prst="rect">
            <a:avLst/>
          </a:prstGeom>
        </p:spPr>
        <p:txBody>
          <a:bodyPr wrap="square">
            <a:spAutoFit/>
          </a:bodyPr>
          <a:lstStyle/>
          <a:p>
            <a:r>
              <a:rPr lang="ru-RU" dirty="0">
                <a:solidFill>
                  <a:srgbClr val="00B050"/>
                </a:solidFill>
              </a:rPr>
              <a:t>«Об утверждении требований к методикам поверки средств измерений, порядка установления, отмены методик поверки и внесения изменений в них, порядка установления и изменения интервала между поверками средств измерений»,</a:t>
            </a:r>
            <a:r>
              <a:rPr lang="ru-RU" dirty="0">
                <a:solidFill>
                  <a:srgbClr val="FF0000"/>
                </a:solidFill>
              </a:rPr>
              <a:t> </a:t>
            </a:r>
          </a:p>
          <a:p>
            <a:r>
              <a:rPr lang="ru-RU" dirty="0"/>
              <a:t>утв. Приказом Минпромторга России №2907</a:t>
            </a:r>
          </a:p>
          <a:p>
            <a:endParaRPr lang="ru-RU" dirty="0">
              <a:solidFill>
                <a:srgbClr val="FF0000"/>
              </a:solidFill>
            </a:endParaRPr>
          </a:p>
          <a:p>
            <a:r>
              <a:rPr lang="ru-RU" dirty="0">
                <a:solidFill>
                  <a:srgbClr val="00B050"/>
                </a:solidFill>
              </a:rPr>
              <a:t>«Об утверждении порядка создания и ведения Федерального информационного фонда по обеспечению единства измерений, передачи сведений в него и внесения изменений в данные сведения, предоставления содержащихся в нем документов и сведений»,</a:t>
            </a:r>
            <a:r>
              <a:rPr lang="ru-RU" dirty="0">
                <a:solidFill>
                  <a:srgbClr val="FF0000"/>
                </a:solidFill>
              </a:rPr>
              <a:t> </a:t>
            </a:r>
          </a:p>
          <a:p>
            <a:r>
              <a:rPr lang="ru-RU" dirty="0"/>
              <a:t>утв. Приказом Минпромторга России №2906</a:t>
            </a:r>
          </a:p>
          <a:p>
            <a:endParaRPr lang="ru-RU" dirty="0"/>
          </a:p>
          <a:p>
            <a:r>
              <a:rPr lang="ru-RU" dirty="0">
                <a:solidFill>
                  <a:schemeClr val="accent5"/>
                </a:solidFill>
              </a:rPr>
              <a:t>«Об утверждении порядка проведения испытаний стандартных образцов или средств измерений в целях утверждения типа, порядка утверждения типа стандартных образцов или  типа средств измерений, внесения изменений в сведения о них, порядка выдачи сертификатов об утверждении типа стандартных образцов или типа средств измерений, формы сертификатов об утверждении типа стандартных образцов или типа средств измерений, требований к знакам утверждения типа стандартных образцов или типа средств измерений и порядка их нанесения»</a:t>
            </a:r>
          </a:p>
          <a:p>
            <a:r>
              <a:rPr lang="ru-RU" dirty="0"/>
              <a:t>Утв. Приказом Минпромторга №2905</a:t>
            </a:r>
          </a:p>
          <a:p>
            <a:endParaRPr lang="ru-RU" dirty="0">
              <a:solidFill>
                <a:srgbClr val="FF0000"/>
              </a:solidFill>
            </a:endParaRPr>
          </a:p>
          <a:p>
            <a:r>
              <a:rPr lang="ru-RU" dirty="0">
                <a:solidFill>
                  <a:srgbClr val="00B050"/>
                </a:solidFill>
              </a:rPr>
              <a:t>«Об утверждении измерений, относящихся к сфере государственного регулирования в области обеспечения единства измерений»,</a:t>
            </a:r>
            <a:r>
              <a:rPr lang="ru-RU" dirty="0">
                <a:solidFill>
                  <a:srgbClr val="FF0000"/>
                </a:solidFill>
              </a:rPr>
              <a:t> </a:t>
            </a:r>
            <a:r>
              <a:rPr lang="ru-RU" dirty="0"/>
              <a:t>утв. Постановлением Правительства Российской Федерации №1847</a:t>
            </a:r>
          </a:p>
        </p:txBody>
      </p:sp>
    </p:spTree>
    <p:extLst>
      <p:ext uri="{BB962C8B-B14F-4D97-AF65-F5344CB8AC3E}">
        <p14:creationId xmlns:p14="http://schemas.microsoft.com/office/powerpoint/2010/main" val="170445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pic>
        <p:nvPicPr>
          <p:cNvPr id="19" name="Рисунок 18"/>
          <p:cNvPicPr>
            <a:picLocks noChangeAspect="1"/>
          </p:cNvPicPr>
          <p:nvPr/>
        </p:nvPicPr>
        <p:blipFill>
          <a:blip r:embed="rId3" cstate="print"/>
          <a:stretch>
            <a:fillRect/>
          </a:stretch>
        </p:blipFill>
        <p:spPr>
          <a:xfrm>
            <a:off x="1143000" y="6682447"/>
            <a:ext cx="9906000" cy="175565"/>
          </a:xfrm>
          <a:prstGeom prst="rect">
            <a:avLst/>
          </a:prstGeom>
        </p:spPr>
      </p:pic>
      <p:sp>
        <p:nvSpPr>
          <p:cNvPr id="3" name="Прямоугольник 2"/>
          <p:cNvSpPr/>
          <p:nvPr/>
        </p:nvSpPr>
        <p:spPr>
          <a:xfrm>
            <a:off x="218942" y="1557508"/>
            <a:ext cx="11732652" cy="646331"/>
          </a:xfrm>
          <a:prstGeom prst="rect">
            <a:avLst/>
          </a:prstGeom>
        </p:spPr>
        <p:txBody>
          <a:bodyPr wrap="square">
            <a:spAutoFit/>
          </a:bodyPr>
          <a:lstStyle/>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61418" y="833762"/>
            <a:ext cx="6301946" cy="307777"/>
          </a:xfrm>
          <a:prstGeom prst="rect">
            <a:avLst/>
          </a:prstGeom>
        </p:spPr>
        <p:txBody>
          <a:bodyPr wrap="square">
            <a:spAutoFit/>
          </a:bodyPr>
          <a:lstStyle/>
          <a:p>
            <a:pPr indent="342900" algn="ctr"/>
            <a:endParaRPr lang="ru-RU" sz="1400" dirty="0">
              <a:latin typeface="Verdana" panose="020B0604030504040204" pitchFamily="34" charset="0"/>
            </a:endParaRPr>
          </a:p>
        </p:txBody>
      </p:sp>
      <p:pic>
        <p:nvPicPr>
          <p:cNvPr id="4" name="Рисунок 3"/>
          <p:cNvPicPr>
            <a:picLocks noChangeAspect="1"/>
          </p:cNvPicPr>
          <p:nvPr/>
        </p:nvPicPr>
        <p:blipFill>
          <a:blip r:embed="rId4"/>
          <a:stretch>
            <a:fillRect/>
          </a:stretch>
        </p:blipFill>
        <p:spPr>
          <a:xfrm>
            <a:off x="0" y="1673"/>
            <a:ext cx="12192000" cy="6854653"/>
          </a:xfrm>
          <a:prstGeom prst="rect">
            <a:avLst/>
          </a:prstGeom>
        </p:spPr>
      </p:pic>
    </p:spTree>
    <p:extLst>
      <p:ext uri="{BB962C8B-B14F-4D97-AF65-F5344CB8AC3E}">
        <p14:creationId xmlns:p14="http://schemas.microsoft.com/office/powerpoint/2010/main" val="408632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8740" y="433652"/>
            <a:ext cx="9493719" cy="400110"/>
          </a:xfrm>
          <a:prstGeom prst="rect">
            <a:avLst/>
          </a:prstGeom>
          <a:solidFill>
            <a:schemeClr val="accent1"/>
          </a:solidFill>
        </p:spPr>
        <p:txBody>
          <a:bodyPr wrap="square">
            <a:spAutoFit/>
          </a:bodyPr>
          <a:lstStyle/>
          <a:p>
            <a:pPr algn="ctr"/>
            <a:r>
              <a:rPr lang="ru-RU" sz="2000" dirty="0">
                <a:solidFill>
                  <a:schemeClr val="bg1"/>
                </a:solidFill>
              </a:rPr>
              <a:t>Обеспечение единства измерений</a:t>
            </a:r>
          </a:p>
        </p:txBody>
      </p:sp>
      <p:sp>
        <p:nvSpPr>
          <p:cNvPr id="8" name="Прямоугольник 7"/>
          <p:cNvSpPr/>
          <p:nvPr/>
        </p:nvSpPr>
        <p:spPr>
          <a:xfrm>
            <a:off x="1328741" y="2413991"/>
            <a:ext cx="9493719" cy="523220"/>
          </a:xfrm>
          <a:prstGeom prst="rect">
            <a:avLst/>
          </a:prstGeom>
        </p:spPr>
        <p:txBody>
          <a:bodyPr wrap="square">
            <a:spAutoFit/>
          </a:bodyPr>
          <a:lstStyle/>
          <a:p>
            <a:pPr indent="457200" algn="just"/>
            <a:endParaRPr lang="ru-RU" sz="2800" dirty="0">
              <a:solidFill>
                <a:srgbClr val="002060"/>
              </a:solidFill>
            </a:endParaRPr>
          </a:p>
        </p:txBody>
      </p:sp>
      <p:pic>
        <p:nvPicPr>
          <p:cNvPr id="19" name="Рисунок 18"/>
          <p:cNvPicPr>
            <a:picLocks noChangeAspect="1"/>
          </p:cNvPicPr>
          <p:nvPr/>
        </p:nvPicPr>
        <p:blipFill>
          <a:blip r:embed="rId3" cstate="print"/>
          <a:stretch>
            <a:fillRect/>
          </a:stretch>
        </p:blipFill>
        <p:spPr>
          <a:xfrm>
            <a:off x="1143000" y="6682447"/>
            <a:ext cx="9906000" cy="175565"/>
          </a:xfrm>
          <a:prstGeom prst="rect">
            <a:avLst/>
          </a:prstGeom>
        </p:spPr>
      </p:pic>
      <p:sp>
        <p:nvSpPr>
          <p:cNvPr id="3" name="Прямоугольник 2"/>
          <p:cNvSpPr/>
          <p:nvPr/>
        </p:nvSpPr>
        <p:spPr>
          <a:xfrm>
            <a:off x="218942" y="1557508"/>
            <a:ext cx="11732652" cy="646331"/>
          </a:xfrm>
          <a:prstGeom prst="rect">
            <a:avLst/>
          </a:prstGeom>
        </p:spPr>
        <p:txBody>
          <a:bodyPr wrap="square">
            <a:spAutoFit/>
          </a:bodyPr>
          <a:lstStyle/>
          <a:p>
            <a:pPr algn="just"/>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61418" y="833762"/>
            <a:ext cx="6301946" cy="307777"/>
          </a:xfrm>
          <a:prstGeom prst="rect">
            <a:avLst/>
          </a:prstGeom>
        </p:spPr>
        <p:txBody>
          <a:bodyPr wrap="square">
            <a:spAutoFit/>
          </a:bodyPr>
          <a:lstStyle/>
          <a:p>
            <a:pPr indent="342900" algn="ctr"/>
            <a:endParaRPr lang="ru-RU" sz="1400" dirty="0">
              <a:latin typeface="Verdana" panose="020B0604030504040204" pitchFamily="34" charset="0"/>
            </a:endParaRPr>
          </a:p>
        </p:txBody>
      </p:sp>
      <p:pic>
        <p:nvPicPr>
          <p:cNvPr id="2" name="Рисунок 1"/>
          <p:cNvPicPr>
            <a:picLocks noChangeAspect="1"/>
          </p:cNvPicPr>
          <p:nvPr/>
        </p:nvPicPr>
        <p:blipFill>
          <a:blip r:embed="rId4"/>
          <a:stretch>
            <a:fillRect/>
          </a:stretch>
        </p:blipFill>
        <p:spPr>
          <a:xfrm>
            <a:off x="0" y="1673"/>
            <a:ext cx="12192000" cy="6854653"/>
          </a:xfrm>
          <a:prstGeom prst="rect">
            <a:avLst/>
          </a:prstGeom>
        </p:spPr>
      </p:pic>
    </p:spTree>
    <p:extLst>
      <p:ext uri="{BB962C8B-B14F-4D97-AF65-F5344CB8AC3E}">
        <p14:creationId xmlns:p14="http://schemas.microsoft.com/office/powerpoint/2010/main" val="2107725335"/>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4026</TotalTime>
  <Words>4821</Words>
  <Application>Microsoft Office PowerPoint</Application>
  <PresentationFormat>Широкоэкранный</PresentationFormat>
  <Paragraphs>435</Paragraphs>
  <Slides>78</Slides>
  <Notes>36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78</vt:i4>
      </vt:variant>
    </vt:vector>
  </HeadingPairs>
  <TitlesOfParts>
    <vt:vector size="86" baseType="lpstr">
      <vt:lpstr>Arial</vt:lpstr>
      <vt:lpstr>Calibri</vt:lpstr>
      <vt:lpstr>Tahoma</vt:lpstr>
      <vt:lpstr>Times New Roman</vt:lpstr>
      <vt:lpstr>Trebuchet MS</vt:lpstr>
      <vt:lpstr>Verdana</vt:lpstr>
      <vt:lpstr>Wingdings 3</vt:lpstr>
      <vt:lpstr>Грань</vt:lpstr>
      <vt:lpstr>Лекция 1. Нормативная база в области обеспечения единства измерений</vt:lpstr>
      <vt:lpstr>Нормативная база</vt:lpstr>
      <vt:lpstr>Классификация нормативных правовых актов</vt:lpstr>
      <vt:lpstr>Классификация нормативных правовых актов</vt:lpstr>
      <vt:lpstr>Классификация нормативных правовых актов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Метрологическая служба-</vt:lpstr>
      <vt:lpstr>метрологическая экспертиза-</vt:lpstr>
      <vt:lpstr>метрологические требования</vt:lpstr>
      <vt:lpstr>обязательные метрологические требования</vt:lpstr>
      <vt:lpstr>Единство измерений -</vt:lpstr>
      <vt:lpstr>Презентация PowerPoint</vt:lpstr>
      <vt:lpstr>Презентация PowerPoint</vt:lpstr>
      <vt:lpstr>Презентация PowerPoint</vt:lpstr>
      <vt:lpstr>Презентация PowerPoint</vt:lpstr>
      <vt:lpstr>Федеральный закон  от 26 июня 2008 г. № 102-ФЗ  «Об обеспечении единства измерений» </vt:lpstr>
      <vt:lpstr>Статья 1. Цели и сфера действия 102-ФЗ</vt:lpstr>
      <vt:lpstr>распространяется на измерения, к которым установлены  обязательные метрологические требования и которые выполняются при:  1) осуществлении деятельности в области здравоохранения; 2) осуществлении ветеринарной деятельности; 3) осуществлении деятельности в области охраны окружающей среды; 4) осуществлении деятельности в области гражданской обороны, защиты населения и территорий от чрезвычайных ситуаций природного и техногенного характера, обеспечения пожарной безопасности, безопасности людей на водных объектах;  </vt:lpstr>
      <vt:lpstr> </vt:lpstr>
      <vt:lpstr> </vt:lpstr>
      <vt:lpstr> </vt:lpstr>
      <vt:lpstr>Основные требования к измерениям</vt:lpstr>
      <vt:lpstr> </vt:lpstr>
      <vt:lpstr>Утверждение типа средств измерений</vt:lpstr>
      <vt:lpstr> </vt:lpstr>
      <vt:lpstr>Презентация PowerPoint</vt:lpstr>
      <vt:lpstr>Статья 12. При утверждении типа СИ устанавливаются:</vt:lpstr>
      <vt:lpstr>Презентация PowerPoint</vt:lpstr>
      <vt:lpstr>Презентация PowerPoint</vt:lpstr>
      <vt:lpstr>Презентация PowerPoint</vt:lpstr>
      <vt:lpstr>Статья 13. Поверка средств измерений</vt:lpstr>
      <vt:lpstr>Презентация PowerPoint</vt:lpstr>
      <vt:lpstr> Поверка средств измерений </vt:lpstr>
      <vt:lpstr> Поверку средств измерений осуществляют </vt:lpstr>
      <vt:lpstr>Презентация PowerPoint</vt:lpstr>
      <vt:lpstr>Презентация PowerPoint</vt:lpstr>
      <vt:lpstr>Презентация PowerPoint</vt:lpstr>
      <vt:lpstr> Калибровка средств измерений</vt:lpstr>
      <vt:lpstr>Презентация PowerPoint</vt:lpstr>
      <vt:lpstr>Признание результатов калибровки при поверке СИ проводится исполнителем в соответствии с его областью аккредитации на проведение поверки СИ.</vt:lpstr>
      <vt:lpstr>Презентация PowerPoint</vt:lpstr>
      <vt:lpstr>Презентация PowerPoint</vt:lpstr>
      <vt:lpstr>Презентация PowerPoint</vt:lpstr>
      <vt:lpstr>Презентация PowerPoint</vt:lpstr>
      <vt:lpstr>Аккредитация в области обеспечения единства измерений </vt:lpstr>
      <vt:lpstr>Ст. 22 Метрологические службы</vt:lpstr>
      <vt:lpstr>Сравнение изменений в 102-ФЗ</vt:lpstr>
      <vt:lpstr>Сравнение изменений в 102-ФЗ</vt:lpstr>
      <vt:lpstr>Сравнение изменений в 102-ФЗ</vt:lpstr>
      <vt:lpstr>Сравнение изменений в 102-ФЗ</vt:lpstr>
      <vt:lpstr>Сравнение изменений в 102-ФЗ</vt:lpstr>
      <vt:lpstr>Сравнение изменений в 102-ФЗ</vt:lpstr>
      <vt:lpstr>Сравнение изменений в 102-ФЗ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Луиза Бурганова</dc:creator>
  <cp:lastModifiedBy>асус</cp:lastModifiedBy>
  <cp:revision>170</cp:revision>
  <dcterms:created xsi:type="dcterms:W3CDTF">2016-11-28T12:41:32Z</dcterms:created>
  <dcterms:modified xsi:type="dcterms:W3CDTF">2023-12-04T11:18:47Z</dcterms:modified>
</cp:coreProperties>
</file>