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47"/>
  </p:notesMasterIdLst>
  <p:sldIdLst>
    <p:sldId id="381" r:id="rId2"/>
    <p:sldId id="382" r:id="rId3"/>
    <p:sldId id="441" r:id="rId4"/>
    <p:sldId id="342" r:id="rId5"/>
    <p:sldId id="317" r:id="rId6"/>
    <p:sldId id="321" r:id="rId7"/>
    <p:sldId id="322" r:id="rId8"/>
    <p:sldId id="325" r:id="rId9"/>
    <p:sldId id="319" r:id="rId10"/>
    <p:sldId id="335" r:id="rId11"/>
    <p:sldId id="373" r:id="rId12"/>
    <p:sldId id="396" r:id="rId13"/>
    <p:sldId id="423" r:id="rId14"/>
    <p:sldId id="397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2" r:id="rId24"/>
    <p:sldId id="433" r:id="rId25"/>
    <p:sldId id="434" r:id="rId26"/>
    <p:sldId id="436" r:id="rId27"/>
    <p:sldId id="336" r:id="rId28"/>
    <p:sldId id="337" r:id="rId29"/>
    <p:sldId id="338" r:id="rId30"/>
    <p:sldId id="339" r:id="rId31"/>
    <p:sldId id="340" r:id="rId32"/>
    <p:sldId id="341" r:id="rId33"/>
    <p:sldId id="437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440" r:id="rId44"/>
    <p:sldId id="374" r:id="rId45"/>
    <p:sldId id="378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3" autoAdjust="0"/>
    <p:restoredTop sz="94286" autoAdjust="0"/>
  </p:normalViewPr>
  <p:slideViewPr>
    <p:cSldViewPr snapToGrid="0">
      <p:cViewPr varScale="1">
        <p:scale>
          <a:sx n="81" d="100"/>
          <a:sy n="81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07589-4BD9-426C-9070-50E31AB07C5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273A2-2833-4B88-8A4D-9206D21B1C9E}">
      <dgm:prSet phldrT="[Текст]" custT="1"/>
      <dgm:spPr/>
      <dgm:t>
        <a:bodyPr/>
        <a:lstStyle/>
        <a:p>
          <a:r>
            <a:rPr lang="ru-RU" sz="1600" b="0" i="0" dirty="0"/>
            <a:t>О работниках аккредитованного лица, об изменении сведений о работниках</a:t>
          </a:r>
          <a:endParaRPr lang="ru-RU" sz="1600" dirty="0"/>
        </a:p>
      </dgm:t>
    </dgm:pt>
    <dgm:pt modelId="{A9C28E1D-255D-4A52-8A3A-9B41EAC3F163}" type="parTrans" cxnId="{1785E852-765A-4209-8C74-F3C62B3C76B6}">
      <dgm:prSet/>
      <dgm:spPr/>
      <dgm:t>
        <a:bodyPr/>
        <a:lstStyle/>
        <a:p>
          <a:endParaRPr lang="ru-RU"/>
        </a:p>
      </dgm:t>
    </dgm:pt>
    <dgm:pt modelId="{FAE92997-C9B5-413F-9FB8-26FC869BD27C}" type="sibTrans" cxnId="{1785E852-765A-4209-8C74-F3C62B3C76B6}">
      <dgm:prSet/>
      <dgm:spPr/>
      <dgm:t>
        <a:bodyPr/>
        <a:lstStyle/>
        <a:p>
          <a:endParaRPr lang="ru-RU"/>
        </a:p>
      </dgm:t>
    </dgm:pt>
    <dgm:pt modelId="{87AC1B7B-4DC6-4E83-A0AD-119EF44BC25A}">
      <dgm:prSet phldrT="[Текст]" custT="1"/>
      <dgm:spPr/>
      <dgm:t>
        <a:bodyPr/>
        <a:lstStyle/>
        <a:p>
          <a:r>
            <a:rPr lang="ru-RU" sz="1600" b="0" i="0" dirty="0">
              <a:solidFill>
                <a:srgbClr val="FF0000"/>
              </a:solidFill>
            </a:rPr>
            <a:t>Об используемых помещениях, о праве собственности или иных законных основаниях, об изменении права собственности, включая электронные документы или электронные образы указанных документов</a:t>
          </a:r>
          <a:endParaRPr lang="ru-RU" sz="1600" dirty="0">
            <a:solidFill>
              <a:srgbClr val="FF0000"/>
            </a:solidFill>
          </a:endParaRPr>
        </a:p>
      </dgm:t>
    </dgm:pt>
    <dgm:pt modelId="{D99CE75E-2976-4400-9438-BE013A54EEF9}" type="parTrans" cxnId="{F4457F32-C9D8-4EC5-A7DB-6D33565B2BBF}">
      <dgm:prSet/>
      <dgm:spPr/>
      <dgm:t>
        <a:bodyPr/>
        <a:lstStyle/>
        <a:p>
          <a:endParaRPr lang="ru-RU"/>
        </a:p>
      </dgm:t>
    </dgm:pt>
    <dgm:pt modelId="{B489EC7C-05C6-4E38-948B-AFE70A831810}" type="sibTrans" cxnId="{F4457F32-C9D8-4EC5-A7DB-6D33565B2BBF}">
      <dgm:prSet/>
      <dgm:spPr/>
      <dgm:t>
        <a:bodyPr/>
        <a:lstStyle/>
        <a:p>
          <a:endParaRPr lang="ru-RU"/>
        </a:p>
      </dgm:t>
    </dgm:pt>
    <dgm:pt modelId="{45741293-491C-40EC-8A89-775F5DE90EEE}">
      <dgm:prSet phldrT="[Текст]" custT="1"/>
      <dgm:spPr/>
      <dgm:t>
        <a:bodyPr/>
        <a:lstStyle/>
        <a:p>
          <a:r>
            <a:rPr lang="ru-RU" sz="1600" b="0" i="0" dirty="0"/>
            <a:t>О наличии ИО, </a:t>
          </a:r>
          <a:r>
            <a:rPr lang="ru-RU" sz="1600" b="0" i="0" dirty="0">
              <a:solidFill>
                <a:srgbClr val="FF0000"/>
              </a:solidFill>
            </a:rPr>
            <a:t>ВО, СИ, эталонов, СО, об изменениях</a:t>
          </a:r>
          <a:r>
            <a:rPr lang="ru-RU" sz="1600" b="0" i="0" dirty="0"/>
            <a:t>.</a:t>
          </a:r>
          <a:endParaRPr lang="ru-RU" sz="1600" dirty="0"/>
        </a:p>
      </dgm:t>
    </dgm:pt>
    <dgm:pt modelId="{9D549C14-4D27-478F-9399-080E9FADA882}" type="parTrans" cxnId="{2C2B4090-F725-44EE-A64F-E5041A437980}">
      <dgm:prSet/>
      <dgm:spPr/>
      <dgm:t>
        <a:bodyPr/>
        <a:lstStyle/>
        <a:p>
          <a:endParaRPr lang="ru-RU"/>
        </a:p>
      </dgm:t>
    </dgm:pt>
    <dgm:pt modelId="{F1C64230-97C8-4230-B669-420E13478A64}" type="sibTrans" cxnId="{2C2B4090-F725-44EE-A64F-E5041A437980}">
      <dgm:prSet/>
      <dgm:spPr/>
      <dgm:t>
        <a:bodyPr/>
        <a:lstStyle/>
        <a:p>
          <a:endParaRPr lang="ru-RU"/>
        </a:p>
      </dgm:t>
    </dgm:pt>
    <dgm:pt modelId="{A3B25B05-9B8A-46E6-BE69-0C4060A29614}" type="pres">
      <dgm:prSet presAssocID="{01E07589-4BD9-426C-9070-50E31AB07C51}" presName="linear" presStyleCnt="0">
        <dgm:presLayoutVars>
          <dgm:dir/>
          <dgm:animLvl val="lvl"/>
          <dgm:resizeHandles val="exact"/>
        </dgm:presLayoutVars>
      </dgm:prSet>
      <dgm:spPr/>
    </dgm:pt>
    <dgm:pt modelId="{61C3B32A-693D-4A7E-A98F-1E89F427C73E}" type="pres">
      <dgm:prSet presAssocID="{788273A2-2833-4B88-8A4D-9206D21B1C9E}" presName="parentLin" presStyleCnt="0"/>
      <dgm:spPr/>
    </dgm:pt>
    <dgm:pt modelId="{2E74B4C2-0C30-4E96-8473-A9F840E19EE5}" type="pres">
      <dgm:prSet presAssocID="{788273A2-2833-4B88-8A4D-9206D21B1C9E}" presName="parentLeftMargin" presStyleLbl="node1" presStyleIdx="0" presStyleCnt="3"/>
      <dgm:spPr/>
    </dgm:pt>
    <dgm:pt modelId="{D2BEFCC1-DCEB-41AC-8509-D5DA5FE5ACD1}" type="pres">
      <dgm:prSet presAssocID="{788273A2-2833-4B88-8A4D-9206D21B1C9E}" presName="parentText" presStyleLbl="node1" presStyleIdx="0" presStyleCnt="3" custScaleX="142857" custScaleY="231783">
        <dgm:presLayoutVars>
          <dgm:chMax val="0"/>
          <dgm:bulletEnabled val="1"/>
        </dgm:presLayoutVars>
      </dgm:prSet>
      <dgm:spPr/>
    </dgm:pt>
    <dgm:pt modelId="{F85C96DE-F306-4598-9174-6EE78BAE231D}" type="pres">
      <dgm:prSet presAssocID="{788273A2-2833-4B88-8A4D-9206D21B1C9E}" presName="negativeSpace" presStyleCnt="0"/>
      <dgm:spPr/>
    </dgm:pt>
    <dgm:pt modelId="{E0A72D52-0C02-416B-BE21-3A748A1C8575}" type="pres">
      <dgm:prSet presAssocID="{788273A2-2833-4B88-8A4D-9206D21B1C9E}" presName="childText" presStyleLbl="conFgAcc1" presStyleIdx="0" presStyleCnt="3">
        <dgm:presLayoutVars>
          <dgm:bulletEnabled val="1"/>
        </dgm:presLayoutVars>
      </dgm:prSet>
      <dgm:spPr/>
    </dgm:pt>
    <dgm:pt modelId="{AF8D601E-9235-4102-953F-C2724DACBB70}" type="pres">
      <dgm:prSet presAssocID="{FAE92997-C9B5-413F-9FB8-26FC869BD27C}" presName="spaceBetweenRectangles" presStyleCnt="0"/>
      <dgm:spPr/>
    </dgm:pt>
    <dgm:pt modelId="{23A5A936-E319-415E-92ED-077225582B87}" type="pres">
      <dgm:prSet presAssocID="{87AC1B7B-4DC6-4E83-A0AD-119EF44BC25A}" presName="parentLin" presStyleCnt="0"/>
      <dgm:spPr/>
    </dgm:pt>
    <dgm:pt modelId="{1D8F4258-21A6-4590-BBE7-A02F101D940B}" type="pres">
      <dgm:prSet presAssocID="{87AC1B7B-4DC6-4E83-A0AD-119EF44BC25A}" presName="parentLeftMargin" presStyleLbl="node1" presStyleIdx="0" presStyleCnt="3"/>
      <dgm:spPr/>
    </dgm:pt>
    <dgm:pt modelId="{66BB3A9B-AC1F-4B4A-AE44-44EEBB7EB8AD}" type="pres">
      <dgm:prSet presAssocID="{87AC1B7B-4DC6-4E83-A0AD-119EF44BC25A}" presName="parentText" presStyleLbl="node1" presStyleIdx="1" presStyleCnt="3" custScaleX="142857" custScaleY="320416" custLinFactNeighborX="1753" custLinFactNeighborY="10727">
        <dgm:presLayoutVars>
          <dgm:chMax val="0"/>
          <dgm:bulletEnabled val="1"/>
        </dgm:presLayoutVars>
      </dgm:prSet>
      <dgm:spPr/>
    </dgm:pt>
    <dgm:pt modelId="{49820ACE-BF5F-4322-8549-C3B700F679A3}" type="pres">
      <dgm:prSet presAssocID="{87AC1B7B-4DC6-4E83-A0AD-119EF44BC25A}" presName="negativeSpace" presStyleCnt="0"/>
      <dgm:spPr/>
    </dgm:pt>
    <dgm:pt modelId="{B9651FEB-0496-45D6-9BA4-6C83A72E8980}" type="pres">
      <dgm:prSet presAssocID="{87AC1B7B-4DC6-4E83-A0AD-119EF44BC25A}" presName="childText" presStyleLbl="conFgAcc1" presStyleIdx="1" presStyleCnt="3">
        <dgm:presLayoutVars>
          <dgm:bulletEnabled val="1"/>
        </dgm:presLayoutVars>
      </dgm:prSet>
      <dgm:spPr/>
    </dgm:pt>
    <dgm:pt modelId="{57418D5F-BEA4-4CD7-979A-11D36DB5F3A2}" type="pres">
      <dgm:prSet presAssocID="{B489EC7C-05C6-4E38-948B-AFE70A831810}" presName="spaceBetweenRectangles" presStyleCnt="0"/>
      <dgm:spPr/>
    </dgm:pt>
    <dgm:pt modelId="{F639F057-E6EF-4065-B4B2-B0AC65730303}" type="pres">
      <dgm:prSet presAssocID="{45741293-491C-40EC-8A89-775F5DE90EEE}" presName="parentLin" presStyleCnt="0"/>
      <dgm:spPr/>
    </dgm:pt>
    <dgm:pt modelId="{2ECB8854-B8B0-4451-98DA-B00F52D434AD}" type="pres">
      <dgm:prSet presAssocID="{45741293-491C-40EC-8A89-775F5DE90EEE}" presName="parentLeftMargin" presStyleLbl="node1" presStyleIdx="1" presStyleCnt="3"/>
      <dgm:spPr/>
    </dgm:pt>
    <dgm:pt modelId="{BE5F1C26-F737-43F3-BF09-683A009E1264}" type="pres">
      <dgm:prSet presAssocID="{45741293-491C-40EC-8A89-775F5DE90EEE}" presName="parentText" presStyleLbl="node1" presStyleIdx="2" presStyleCnt="3" custScaleX="142857" custScaleY="438505" custLinFactNeighborX="1589" custLinFactNeighborY="-14601">
        <dgm:presLayoutVars>
          <dgm:chMax val="0"/>
          <dgm:bulletEnabled val="1"/>
        </dgm:presLayoutVars>
      </dgm:prSet>
      <dgm:spPr/>
    </dgm:pt>
    <dgm:pt modelId="{17590C3A-9499-4E29-9901-973773211E92}" type="pres">
      <dgm:prSet presAssocID="{45741293-491C-40EC-8A89-775F5DE90EEE}" presName="negativeSpace" presStyleCnt="0"/>
      <dgm:spPr/>
    </dgm:pt>
    <dgm:pt modelId="{8C75EFB3-46BA-43CC-B533-0DB2F0A4556A}" type="pres">
      <dgm:prSet presAssocID="{45741293-491C-40EC-8A89-775F5DE90EE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E9571A-9B5D-4F06-B45A-5F456501E1C0}" type="presOf" srcId="{01E07589-4BD9-426C-9070-50E31AB07C51}" destId="{A3B25B05-9B8A-46E6-BE69-0C4060A29614}" srcOrd="0" destOrd="0" presId="urn:microsoft.com/office/officeart/2005/8/layout/list1"/>
    <dgm:cxn modelId="{DA14C725-AB3F-4632-9944-7145FAAB0958}" type="presOf" srcId="{87AC1B7B-4DC6-4E83-A0AD-119EF44BC25A}" destId="{1D8F4258-21A6-4590-BBE7-A02F101D940B}" srcOrd="0" destOrd="0" presId="urn:microsoft.com/office/officeart/2005/8/layout/list1"/>
    <dgm:cxn modelId="{F4457F32-C9D8-4EC5-A7DB-6D33565B2BBF}" srcId="{01E07589-4BD9-426C-9070-50E31AB07C51}" destId="{87AC1B7B-4DC6-4E83-A0AD-119EF44BC25A}" srcOrd="1" destOrd="0" parTransId="{D99CE75E-2976-4400-9438-BE013A54EEF9}" sibTransId="{B489EC7C-05C6-4E38-948B-AFE70A831810}"/>
    <dgm:cxn modelId="{DD670550-9D0D-43B7-93A7-07936BE5F629}" type="presOf" srcId="{45741293-491C-40EC-8A89-775F5DE90EEE}" destId="{2ECB8854-B8B0-4451-98DA-B00F52D434AD}" srcOrd="0" destOrd="0" presId="urn:microsoft.com/office/officeart/2005/8/layout/list1"/>
    <dgm:cxn modelId="{9EB61650-2A48-40FB-A83A-C43BFB930D96}" type="presOf" srcId="{45741293-491C-40EC-8A89-775F5DE90EEE}" destId="{BE5F1C26-F737-43F3-BF09-683A009E1264}" srcOrd="1" destOrd="0" presId="urn:microsoft.com/office/officeart/2005/8/layout/list1"/>
    <dgm:cxn modelId="{1785E852-765A-4209-8C74-F3C62B3C76B6}" srcId="{01E07589-4BD9-426C-9070-50E31AB07C51}" destId="{788273A2-2833-4B88-8A4D-9206D21B1C9E}" srcOrd="0" destOrd="0" parTransId="{A9C28E1D-255D-4A52-8A3A-9B41EAC3F163}" sibTransId="{FAE92997-C9B5-413F-9FB8-26FC869BD27C}"/>
    <dgm:cxn modelId="{2C2B4090-F725-44EE-A64F-E5041A437980}" srcId="{01E07589-4BD9-426C-9070-50E31AB07C51}" destId="{45741293-491C-40EC-8A89-775F5DE90EEE}" srcOrd="2" destOrd="0" parTransId="{9D549C14-4D27-478F-9399-080E9FADA882}" sibTransId="{F1C64230-97C8-4230-B669-420E13478A64}"/>
    <dgm:cxn modelId="{5DC0179A-1247-471A-A2FC-557C8B70A387}" type="presOf" srcId="{788273A2-2833-4B88-8A4D-9206D21B1C9E}" destId="{D2BEFCC1-DCEB-41AC-8509-D5DA5FE5ACD1}" srcOrd="1" destOrd="0" presId="urn:microsoft.com/office/officeart/2005/8/layout/list1"/>
    <dgm:cxn modelId="{0D2F76B1-466F-41C3-8AA4-51A8783D4657}" type="presOf" srcId="{87AC1B7B-4DC6-4E83-A0AD-119EF44BC25A}" destId="{66BB3A9B-AC1F-4B4A-AE44-44EEBB7EB8AD}" srcOrd="1" destOrd="0" presId="urn:microsoft.com/office/officeart/2005/8/layout/list1"/>
    <dgm:cxn modelId="{5D5559E2-E60C-4F52-B06B-54D8F6828E71}" type="presOf" srcId="{788273A2-2833-4B88-8A4D-9206D21B1C9E}" destId="{2E74B4C2-0C30-4E96-8473-A9F840E19EE5}" srcOrd="0" destOrd="0" presId="urn:microsoft.com/office/officeart/2005/8/layout/list1"/>
    <dgm:cxn modelId="{1520FC90-BCCA-485E-BE5F-8EF7AC13B4D5}" type="presParOf" srcId="{A3B25B05-9B8A-46E6-BE69-0C4060A29614}" destId="{61C3B32A-693D-4A7E-A98F-1E89F427C73E}" srcOrd="0" destOrd="0" presId="urn:microsoft.com/office/officeart/2005/8/layout/list1"/>
    <dgm:cxn modelId="{832ED8B7-D973-411B-BD08-051F7FE3FDC8}" type="presParOf" srcId="{61C3B32A-693D-4A7E-A98F-1E89F427C73E}" destId="{2E74B4C2-0C30-4E96-8473-A9F840E19EE5}" srcOrd="0" destOrd="0" presId="urn:microsoft.com/office/officeart/2005/8/layout/list1"/>
    <dgm:cxn modelId="{B872C611-DB5C-44BC-8B4A-5C605D5B6321}" type="presParOf" srcId="{61C3B32A-693D-4A7E-A98F-1E89F427C73E}" destId="{D2BEFCC1-DCEB-41AC-8509-D5DA5FE5ACD1}" srcOrd="1" destOrd="0" presId="urn:microsoft.com/office/officeart/2005/8/layout/list1"/>
    <dgm:cxn modelId="{DB64A513-A478-480A-B4A1-FF82E3B59BBB}" type="presParOf" srcId="{A3B25B05-9B8A-46E6-BE69-0C4060A29614}" destId="{F85C96DE-F306-4598-9174-6EE78BAE231D}" srcOrd="1" destOrd="0" presId="urn:microsoft.com/office/officeart/2005/8/layout/list1"/>
    <dgm:cxn modelId="{4EE431B0-9A91-4041-BA11-89505EC6A3DB}" type="presParOf" srcId="{A3B25B05-9B8A-46E6-BE69-0C4060A29614}" destId="{E0A72D52-0C02-416B-BE21-3A748A1C8575}" srcOrd="2" destOrd="0" presId="urn:microsoft.com/office/officeart/2005/8/layout/list1"/>
    <dgm:cxn modelId="{35A2CA90-6EFE-4026-BAE9-F2DF5EC2C5BD}" type="presParOf" srcId="{A3B25B05-9B8A-46E6-BE69-0C4060A29614}" destId="{AF8D601E-9235-4102-953F-C2724DACBB70}" srcOrd="3" destOrd="0" presId="urn:microsoft.com/office/officeart/2005/8/layout/list1"/>
    <dgm:cxn modelId="{85051F3E-180A-4834-A34C-1618C45F415F}" type="presParOf" srcId="{A3B25B05-9B8A-46E6-BE69-0C4060A29614}" destId="{23A5A936-E319-415E-92ED-077225582B87}" srcOrd="4" destOrd="0" presId="urn:microsoft.com/office/officeart/2005/8/layout/list1"/>
    <dgm:cxn modelId="{5A2A56CC-A7B5-4039-A187-9B06F0607562}" type="presParOf" srcId="{23A5A936-E319-415E-92ED-077225582B87}" destId="{1D8F4258-21A6-4590-BBE7-A02F101D940B}" srcOrd="0" destOrd="0" presId="urn:microsoft.com/office/officeart/2005/8/layout/list1"/>
    <dgm:cxn modelId="{041CB025-F6FE-4A59-9854-7509D7CBE858}" type="presParOf" srcId="{23A5A936-E319-415E-92ED-077225582B87}" destId="{66BB3A9B-AC1F-4B4A-AE44-44EEBB7EB8AD}" srcOrd="1" destOrd="0" presId="urn:microsoft.com/office/officeart/2005/8/layout/list1"/>
    <dgm:cxn modelId="{F94CF625-0FC2-426E-BF2F-F551FE777FAF}" type="presParOf" srcId="{A3B25B05-9B8A-46E6-BE69-0C4060A29614}" destId="{49820ACE-BF5F-4322-8549-C3B700F679A3}" srcOrd="5" destOrd="0" presId="urn:microsoft.com/office/officeart/2005/8/layout/list1"/>
    <dgm:cxn modelId="{D2827293-1CBC-4240-BCF1-01BE4AD379E6}" type="presParOf" srcId="{A3B25B05-9B8A-46E6-BE69-0C4060A29614}" destId="{B9651FEB-0496-45D6-9BA4-6C83A72E8980}" srcOrd="6" destOrd="0" presId="urn:microsoft.com/office/officeart/2005/8/layout/list1"/>
    <dgm:cxn modelId="{EF06455D-8E68-4A05-8000-A67763AD8A6D}" type="presParOf" srcId="{A3B25B05-9B8A-46E6-BE69-0C4060A29614}" destId="{57418D5F-BEA4-4CD7-979A-11D36DB5F3A2}" srcOrd="7" destOrd="0" presId="urn:microsoft.com/office/officeart/2005/8/layout/list1"/>
    <dgm:cxn modelId="{43096E56-0806-482B-A980-2C87CD78D1EE}" type="presParOf" srcId="{A3B25B05-9B8A-46E6-BE69-0C4060A29614}" destId="{F639F057-E6EF-4065-B4B2-B0AC65730303}" srcOrd="8" destOrd="0" presId="urn:microsoft.com/office/officeart/2005/8/layout/list1"/>
    <dgm:cxn modelId="{B23134E4-6B1D-499A-8E6B-7D7E24A47260}" type="presParOf" srcId="{F639F057-E6EF-4065-B4B2-B0AC65730303}" destId="{2ECB8854-B8B0-4451-98DA-B00F52D434AD}" srcOrd="0" destOrd="0" presId="urn:microsoft.com/office/officeart/2005/8/layout/list1"/>
    <dgm:cxn modelId="{51D0947A-E076-4CCF-9FE8-07A639BE52C7}" type="presParOf" srcId="{F639F057-E6EF-4065-B4B2-B0AC65730303}" destId="{BE5F1C26-F737-43F3-BF09-683A009E1264}" srcOrd="1" destOrd="0" presId="urn:microsoft.com/office/officeart/2005/8/layout/list1"/>
    <dgm:cxn modelId="{23450647-5DF1-4D61-81C2-2C3A7F1FFFC3}" type="presParOf" srcId="{A3B25B05-9B8A-46E6-BE69-0C4060A29614}" destId="{17590C3A-9499-4E29-9901-973773211E92}" srcOrd="9" destOrd="0" presId="urn:microsoft.com/office/officeart/2005/8/layout/list1"/>
    <dgm:cxn modelId="{5EBE6433-BF25-4D7F-9E07-2E6DA38DE50C}" type="presParOf" srcId="{A3B25B05-9B8A-46E6-BE69-0C4060A29614}" destId="{8C75EFB3-46BA-43CC-B533-0DB2F0A455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72D52-0C02-416B-BE21-3A748A1C8575}">
      <dsp:nvSpPr>
        <dsp:cNvPr id="0" name=""/>
        <dsp:cNvSpPr/>
      </dsp:nvSpPr>
      <dsp:spPr>
        <a:xfrm>
          <a:off x="0" y="741478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EFCC1-DCEB-41AC-8509-D5DA5FE5ACD1}">
      <dsp:nvSpPr>
        <dsp:cNvPr id="0" name=""/>
        <dsp:cNvSpPr/>
      </dsp:nvSpPr>
      <dsp:spPr>
        <a:xfrm>
          <a:off x="496912" y="151192"/>
          <a:ext cx="9938235" cy="75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 работниках аккредитованного лица, об изменении сведений о работниках</a:t>
          </a:r>
          <a:endParaRPr lang="ru-RU" sz="1600" kern="1200" dirty="0"/>
        </a:p>
      </dsp:txBody>
      <dsp:txXfrm>
        <a:off x="533653" y="187933"/>
        <a:ext cx="9864753" cy="679163"/>
      </dsp:txXfrm>
    </dsp:sp>
    <dsp:sp modelId="{B9651FEB-0496-45D6-9BA4-6C83A72E8980}">
      <dsp:nvSpPr>
        <dsp:cNvPr id="0" name=""/>
        <dsp:cNvSpPr/>
      </dsp:nvSpPr>
      <dsp:spPr>
        <a:xfrm>
          <a:off x="0" y="1956173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B3A9B-AC1F-4B4A-AE44-44EEBB7EB8AD}">
      <dsp:nvSpPr>
        <dsp:cNvPr id="0" name=""/>
        <dsp:cNvSpPr/>
      </dsp:nvSpPr>
      <dsp:spPr>
        <a:xfrm>
          <a:off x="499470" y="1112911"/>
          <a:ext cx="9938235" cy="10404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rgbClr val="FF0000"/>
              </a:solidFill>
            </a:rPr>
            <a:t>Об используемых помещениях, о праве собственности или иных законных основаниях, об изменении права собственности, включая электронные документы или электронные образы указанных документов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550261" y="1163702"/>
        <a:ext cx="9836653" cy="938872"/>
      </dsp:txXfrm>
    </dsp:sp>
    <dsp:sp modelId="{8C75EFB3-46BA-43CC-B533-0DB2F0A4556A}">
      <dsp:nvSpPr>
        <dsp:cNvPr id="0" name=""/>
        <dsp:cNvSpPr/>
      </dsp:nvSpPr>
      <dsp:spPr>
        <a:xfrm>
          <a:off x="0" y="3554327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F1C26-F737-43F3-BF09-683A009E1264}">
      <dsp:nvSpPr>
        <dsp:cNvPr id="0" name=""/>
        <dsp:cNvSpPr/>
      </dsp:nvSpPr>
      <dsp:spPr>
        <a:xfrm>
          <a:off x="499470" y="2245361"/>
          <a:ext cx="9938235" cy="14239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 наличии ИО, </a:t>
          </a:r>
          <a:r>
            <a:rPr lang="ru-RU" sz="1600" b="0" i="0" kern="1200" dirty="0">
              <a:solidFill>
                <a:srgbClr val="FF0000"/>
              </a:solidFill>
            </a:rPr>
            <a:t>ВО, СИ, эталонов, СО, об изменениях</a:t>
          </a:r>
          <a:r>
            <a:rPr lang="ru-RU" sz="1600" b="0" i="0" kern="1200" dirty="0"/>
            <a:t>.</a:t>
          </a:r>
          <a:endParaRPr lang="ru-RU" sz="1600" kern="1200" dirty="0"/>
        </a:p>
      </dsp:txBody>
      <dsp:txXfrm>
        <a:off x="568980" y="2314871"/>
        <a:ext cx="9799215" cy="1284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C731-A320-48DD-9F46-E46E340EB06B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3CC5-9FF5-4748-AF04-E4A8A0459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01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73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76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87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40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82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9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40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1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72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8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85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52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3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8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6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0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28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39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4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38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8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1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499067411#7E00K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611" y="381182"/>
            <a:ext cx="7378778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база аккредитации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2917" y="898826"/>
            <a:ext cx="728314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Федеральный закон «Об аккредитации в национальной системе аккредитации» от 28.12.2013 №412-ФЗ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Федеральный закон «Об обеспечении единства измерений» от 26.06.2008 №102-ФЗ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Федеральный закон «О техническом регулировании» от 27.12.2002 №184-ФЗ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Постановление Правительства от 26 ноября 2021 года №2050 «Об утверждении Правил осуществления аккредитации в национальной системе аккредитации, Правил проведения процедуры подтверждения компетентности аккредитованного лица, Правил внесения изменений в сведения об аккредитованном лице, содержащиеся в реестре аккредитованных лиц и предусмотренных пунктами 7 и 8 части 1 статьи 21 Федерального закона «Об аккредитации в национальной системе аккредитации», Правил рассмотрения заявления аккредитованного лица о прекращении действия аккредитации и принятия национальным органом по аккредитации решения о прекращении действия аккредитации»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FF0000"/>
                </a:solidFill>
              </a:rPr>
              <a:t>С 1 января 2021 года Приказ Минэкономразвития РФ от 26 октября 2020 г. №707 «Об утверждении критериев аккредитации и перечня документов, подтверждающих соответствие заявителя, аккредитованного лица критериям аккредитации» 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FF0000"/>
                </a:solidFill>
              </a:rPr>
              <a:t>Приказ Минэкономразвития РФ от 24 октября 2020 г. №704 «Об утверждении Положения о составе сведений о результатах деятельности аккредитованных лиц, об изменениях состава их работников и о компетентности этих работников, об изменениях технической оснащенности, представляемых аккредитованными лицами в Федеральную службу по аккредитации, порядке и сроках представления аккредитованными лицами таких сведений в Федеральную служба по аккредитации»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6348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4026" y="1134468"/>
            <a:ext cx="8533885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ВИДЫ АККРЕДИТАЦИИ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73106" y="2659276"/>
            <a:ext cx="3004722" cy="118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Органы сертификации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Испытательные лаборатории</a:t>
            </a:r>
            <a:endParaRPr lang="ru-RU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6711" y="1593156"/>
            <a:ext cx="2951719" cy="68505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ОБЕСПЕЧЕНИЯ ЕДИНСТВА ИЗМЕРЕНИЙ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85935" y="2415180"/>
            <a:ext cx="3386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Поверка средств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Калибровка средств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Испытания в целях утверждения типа средств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Испытания в целях утверждения типа стандартных образцов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Аттестация методик (методов)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Метрологическая экспертиза</a:t>
            </a:r>
            <a:endParaRPr lang="ru-RU" sz="2000" spc="-4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73106" y="1632249"/>
            <a:ext cx="2951719" cy="94859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endParaRPr lang="ru-RU" sz="2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ru-RU" sz="2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ru-RU" sz="2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cap="all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ПОДТВЕРЖДЕНИЕ СООТВЕТСТВИЯ</a:t>
            </a:r>
          </a:p>
          <a:p>
            <a:pPr algn="ctr">
              <a:lnSpc>
                <a:spcPct val="107000"/>
              </a:lnSpc>
            </a:pPr>
            <a:endParaRPr lang="ru-RU" sz="10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73106" y="4245814"/>
            <a:ext cx="2951719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cap="all" spc="-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ОРГАНЫ ИНСПЕКЦИИ</a:t>
            </a:r>
            <a:endParaRPr lang="ru-RU" cap="all" spc="-100" dirty="0">
              <a:solidFill>
                <a:srgbClr val="5B9BD5">
                  <a:lumMod val="50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6109" y="5042322"/>
            <a:ext cx="2951719" cy="9814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cap="all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ПРОВАЙДЕРЫ МЕЖЛАБОРАТОРНЫХ СЛИЧЕНИЙ</a:t>
            </a:r>
            <a:endParaRPr lang="ru-RU" cap="all" dirty="0">
              <a:solidFill>
                <a:srgbClr val="5B9BD5">
                  <a:lumMod val="50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2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981" y="620377"/>
            <a:ext cx="9685867" cy="56460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2900" b="1" dirty="0">
                <a:solidFill>
                  <a:schemeClr val="tx1"/>
                </a:solidFill>
              </a:rPr>
              <a:t>МИНИСТЕРСТВО ЭКОНОМИЧЕСКОГО РАЗВИТИЯ РОССИЙСКОЙ ФЕДЕРАЦИИ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ПРИКАЗ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от </a:t>
            </a:r>
            <a:r>
              <a:rPr lang="en-US" sz="3600" b="1" dirty="0">
                <a:solidFill>
                  <a:srgbClr val="0070C0"/>
                </a:solidFill>
              </a:rPr>
              <a:t>26</a:t>
            </a:r>
            <a:r>
              <a:rPr lang="ru-RU" sz="3600" b="1" dirty="0">
                <a:solidFill>
                  <a:srgbClr val="0070C0"/>
                </a:solidFill>
              </a:rPr>
              <a:t> октября 2020 г. N 707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ОБ УТВЕРЖДЕНИИ КРИТЕРИЕВ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АККРЕДИТАЦИИ…</a:t>
            </a:r>
          </a:p>
          <a:p>
            <a:pPr marL="0" indent="0" algn="ctr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50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859809"/>
            <a:ext cx="10322763" cy="5854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а) юридические лица, индивидуальные предприниматели, выполняющие работы по оценке соответствия, а именно: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органы по сертификации (продукции, услуг, систем менеджмента, персонала);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испытательных лабораторий (центров) (далее – лаборатории);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органы инспекции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провайдеры межлабораторных сличительных испытаний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б) юридические лица, индивидуальные предприниматели, выполняющие работы и (или) оказывающие услуги по обеспечению единства измерений: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аттестация методик (методов) измерений, относящихся к сфере государственного регулирования обеспечения единства измерений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испытания стандартных образцов или средств измерений в целях утверждения типа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поверка средств измерений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обязательная метрологическая экспертиза стандартов, продукции, проектной, конструкторской, технологической документации и др.</a:t>
            </a:r>
          </a:p>
        </p:txBody>
      </p:sp>
    </p:spTree>
    <p:extLst>
      <p:ext uri="{BB962C8B-B14F-4D97-AF65-F5344CB8AC3E}">
        <p14:creationId xmlns:p14="http://schemas.microsoft.com/office/powerpoint/2010/main" val="148248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28740" y="433653"/>
            <a:ext cx="94937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Критериев аккредитации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55281" y="1689063"/>
            <a:ext cx="94937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Основными составляющими элементами качества измерений (работы структурных подразделений) являются: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Персонал;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Оборудование;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Помещение;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Документация (внутренняя и внешняя)</a:t>
            </a:r>
          </a:p>
        </p:txBody>
      </p:sp>
    </p:spTree>
    <p:extLst>
      <p:ext uri="{BB962C8B-B14F-4D97-AF65-F5344CB8AC3E}">
        <p14:creationId xmlns:p14="http://schemas.microsoft.com/office/powerpoint/2010/main" val="232343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40 наличие нормативных правовых актов, документов по стандартизации, методик (методов) измерений и иных документов, устанавливающих требования к работам (услугам) по обеспечению единства измерений, в соответствии с областью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231549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41 Требования к работникам, непосредственно участвующих в выполнении работ (услуг) по обеспечению единства измерений в области аккредитации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(сотрудник, закрывающий не менее половины области аккредитации должен быть в основном штате по основному месту работы (с 01.09.2023))</a:t>
            </a:r>
          </a:p>
        </p:txBody>
      </p:sp>
    </p:spTree>
    <p:extLst>
      <p:ext uri="{BB962C8B-B14F-4D97-AF65-F5344CB8AC3E}">
        <p14:creationId xmlns:p14="http://schemas.microsoft.com/office/powerpoint/2010/main" val="4174816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42 Требования к работникам, непосредственно участвующих в выполнении работ (услуг) по обеспечению единства измерений в области аккредитации в части навыков и профессиональных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613331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43 Наличие по месту осуществления деятельности в области аккредитации на праве собственности или на ином законном основании, предусматривающем право владения и пользования, помещений, оборудования, эталонов единиц величин, средств измерений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Право владение и пользование не может быть приобретено на срок не менее одного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754067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44 соответствие помещений для проведения работ по поверке, калибровке, испытаниям в целях утверждения типа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3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45 наличие свидетельств об аттестации эталонов единиц величин, свидетельств о поверке, сертификатов калибровки средств измерений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4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611" y="975070"/>
            <a:ext cx="7378778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база аккредитации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06611" y="1593777"/>
            <a:ext cx="72831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7. </a:t>
            </a:r>
            <a:r>
              <a:rPr lang="ru-RU" sz="1400" dirty="0">
                <a:solidFill>
                  <a:srgbClr val="002060"/>
                </a:solidFill>
              </a:rPr>
              <a:t>Приказ Минэкономразвития России от 16 августа </a:t>
            </a:r>
            <a:r>
              <a:rPr lang="ru-RU" sz="1400">
                <a:solidFill>
                  <a:srgbClr val="002060"/>
                </a:solidFill>
              </a:rPr>
              <a:t>2021 №496 </a:t>
            </a:r>
            <a:r>
              <a:rPr lang="ru-RU" sz="1400" dirty="0">
                <a:solidFill>
                  <a:srgbClr val="002060"/>
                </a:solidFill>
              </a:rPr>
              <a:t>«Об утверждении форм заявления об аккредитации, заявления о расширении области аккредитации, заявления о сокращении области аккредитации, заявления о проведении процедуры подтверждения компетентности аккредитованного лица, заявления о внесении изменений в сведениях реестра аккредитованных лиц, заявления о прекращении действия аккредитации»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8. Приказ Росаккредитации от 24 сентября 2019 г. №186 «Об утверждении методических рекомендаций по описанию области аккредитации юридического лица или индивидуального предпринимателя, выполняющего работы и (или) оказывающего услуги по обеспечению единства измерений»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9. Приказ Росаккредитации от 25 января 2019 г. №11 «Об утверждении методических рекомендаций по описанию области аккредитации испытательной лаборатории (центра)»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53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Область применения СМК;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Политику в области качества;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Требования к внутренней организации деятельности структурного подразделения юридического лица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38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Конфликт интересов;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Политика и процедуры выявления потребности в дополнительной профессиональной подготовке и обучении работников </a:t>
            </a:r>
            <a:r>
              <a:rPr lang="ru-RU" sz="3200" dirty="0">
                <a:solidFill>
                  <a:srgbClr val="FF0000"/>
                </a:solidFill>
              </a:rPr>
              <a:t>(правила управления персоналом юридического лица)</a:t>
            </a:r>
          </a:p>
        </p:txBody>
      </p:sp>
    </p:spTree>
    <p:extLst>
      <p:ext uri="{BB962C8B-B14F-4D97-AF65-F5344CB8AC3E}">
        <p14:creationId xmlns:p14="http://schemas.microsoft.com/office/powerpoint/2010/main" val="3804688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Обеспечение конфиденциальности;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Система управление документацией </a:t>
            </a:r>
            <a:r>
              <a:rPr lang="ru-RU" sz="3200" dirty="0">
                <a:solidFill>
                  <a:srgbClr val="FF0000"/>
                </a:solidFill>
              </a:rPr>
              <a:t>(резервное копирование и восстановление документов (отчетов, технических записей, отчетов (протоколов) испытаний)</a:t>
            </a:r>
          </a:p>
        </p:txBody>
      </p:sp>
    </p:spTree>
    <p:extLst>
      <p:ext uri="{BB962C8B-B14F-4D97-AF65-F5344CB8AC3E}">
        <p14:creationId xmlns:p14="http://schemas.microsoft.com/office/powerpoint/2010/main" val="1783257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Система учета, правил приемки, хранения и возврата объектов, на которые распространяется область аккредитации;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Механизм внутреннего аудита;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проведения анализа СМК со стороны высшего руководства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07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управления качеством результатов работ;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на случай выявления работ, выполненных с нарушением установленных требований;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корректирующие действия;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Предупреждающие действия </a:t>
            </a:r>
            <a:r>
              <a:rPr lang="ru-RU" sz="3200" dirty="0">
                <a:solidFill>
                  <a:srgbClr val="FF0000"/>
                </a:solidFill>
              </a:rPr>
              <a:t>(система управления рисками и возможностями)</a:t>
            </a:r>
          </a:p>
        </p:txBody>
      </p:sp>
    </p:spTree>
    <p:extLst>
      <p:ext uri="{BB962C8B-B14F-4D97-AF65-F5344CB8AC3E}">
        <p14:creationId xmlns:p14="http://schemas.microsoft.com/office/powerpoint/2010/main" val="1554782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требования к юридическим лицам и индивидуальным предпринимателям, привлекаемым в целях выполнения отдельных работ;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использования оборудования, стандартных образцов;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FF0000"/>
                </a:solidFill>
              </a:rPr>
              <a:t>Правила по безопасному обращению, транспортированию, хранению и использованию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Контроль условий окружающей среды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ru-RU" sz="3200" dirty="0">
                <a:solidFill>
                  <a:srgbClr val="FF0000"/>
                </a:solidFill>
              </a:rPr>
              <a:t>правила выполнения работ на временных местах осуществления деятельности);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приобретения и проверки реактивов и иных расходных материалов;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рассмотрения претензий;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информационного взаимодействия с заказчиком;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FF0000"/>
                </a:solidFill>
              </a:rPr>
              <a:t>Правила применения изображения знака национальной системы аккредитации.</a:t>
            </a:r>
          </a:p>
          <a:p>
            <a:pPr>
              <a:buFontTx/>
              <a:buChar char="-"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1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52 Наличие руководства по качеству, которое регламентирует: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Требования к оформлению результатов поверки СИ, в том числе требования по учету и хранению поверительных клейм (при их использовании)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Наличие методик поверки СИ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Правила передачи сведений в ФИФОЕИ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Наличие правил применения изображения знака национальной системы аккредитации</a:t>
            </a:r>
          </a:p>
          <a:p>
            <a:pPr marL="0" indent="0">
              <a:buNone/>
            </a:pPr>
            <a:br>
              <a:rPr lang="ru-RU" sz="3200" dirty="0"/>
            </a:br>
            <a:endParaRPr lang="ru-RU" sz="32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80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Статья 25 ФЗ-412 </a:t>
            </a:r>
          </a:p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Федеральная государственная информационная система в области аккредитации</a:t>
            </a:r>
          </a:p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 </a:t>
            </a:r>
          </a:p>
          <a:p>
            <a:pPr>
              <a:lnSpc>
                <a:spcPct val="128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Национальный орган по аккредитации создает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федеральную государственную информационную систему в области аккредитации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, предназначенную для сбора, обработки, хранения и передачи информации, взаимодействия заявителей, аккредитованных лиц, экспертов по аккредитации, технических экспертов и экспертных организаций с национальным органом по аккредитации. </a:t>
            </a:r>
          </a:p>
          <a:p>
            <a:pPr algn="just"/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335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964873" y="1366886"/>
            <a:ext cx="9810749" cy="3432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8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ФГИС Росаккредитации предназначена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для автоматизации процессов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 в сфере аккредитации, осуществляемых работниками центрального аппарата и территориальных органов Росаккредитации, аккредитованными лицами, экспертами по аккредитации, экспертными организациями и иными участниками национальной системы аккредитации, повышения качества услуг по аккредитации, а также обеспечения открытости информации в области аккредитации.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640947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064476"/>
            <a:ext cx="9810749" cy="5179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>
                <a:solidFill>
                  <a:srgbClr val="002060"/>
                </a:solidFill>
                <a:latin typeface="+mn-lt"/>
              </a:rPr>
              <a:t>Основные задачи, решаемые ФГИС </a:t>
            </a:r>
            <a:r>
              <a:rPr lang="ru-RU" sz="8000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sz="8000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ведение реестров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подача заявлений и оказание государственных услуг, в том числе обеспечение взаимодействия между всеми участниками данных процессов (центральным аппаратом и территориальными управлениями Росаккредитации, аккредитованными лицами, экспертами по аккредитации, экспертными организациями);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мониторинг хода оказания государственных услуг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проведение государственного федерального контроля деятельности аккредитованных лиц;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представление аккредитованными лицами сведений о результатах деятельности, об изменениях состава работников и о компетентности этих работников, об изменениях технической оснащенности в Федеральную службу по 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публикация сведений реестров Росаккредитации в открытом доступе на официальном сайте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предоставление сведений реестров Росаккредитации по запросам ФОИВ и других заинтересованных лиц через СМЭВ;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интеграция с сервисами ФОИВ  в части получения необходимой информации в рамках оказания государственных услуг и функций Росаккредитации через СМЭВ;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формирование статистических и аналитических материалов о результатах деятельности в области 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ведение пользователей и управление правами доступа к данным и инструментам ФГИС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обеспечение  требуемого уровня безопасности ФГИС Росаккредитации и т.п.</a:t>
            </a:r>
          </a:p>
          <a:p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939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39795" y="641023"/>
            <a:ext cx="9810749" cy="54769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от 26.11.2020 №2050</a:t>
            </a:r>
          </a:p>
          <a:p>
            <a:pPr marL="1143000" indent="-1143000" algn="just">
              <a:lnSpc>
                <a:spcPct val="120000"/>
              </a:lnSpc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аккредитации (расширении области аккредитации) направляется посредством федеральной государственной информационной системы "Единый портал государственных и муниципальных услуг (функций)" </a:t>
            </a: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федеральной государственной информационной системы в области аккредитации </a:t>
            </a:r>
          </a:p>
          <a:p>
            <a:pPr marL="1143000" indent="-1143000" algn="just">
              <a:lnSpc>
                <a:spcPct val="120000"/>
              </a:lnSpc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заявлении об аккредитации может быть заявлена одна область аккредитации в соответствии с одной схемой аккредитации</a:t>
            </a:r>
          </a:p>
          <a:p>
            <a:pPr marL="1143000" indent="-1143000" algn="just">
              <a:lnSpc>
                <a:spcPct val="120000"/>
              </a:lnSpc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 прикладывается:</a:t>
            </a:r>
          </a:p>
          <a:p>
            <a:pPr algn="just" fontAlgn="base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заявляемая область аккредитации;</a:t>
            </a:r>
          </a:p>
          <a:p>
            <a:pPr algn="just" fontAlgn="base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анкета самообследования заявителя (аккредитованного лица) (далее - анкета самообследования);</a:t>
            </a:r>
          </a:p>
          <a:p>
            <a:pPr algn="just" fontAlgn="base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копии документов, а также сведения, подтверждающие соответствие заявителя (аккредитованного лица) критериям аккредитации, предусмотренные перечнем, утвержденным в соответствии с 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пунктом 1 статьи 7 Федерального закона об аккредитации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срок прохождения аккредитации 61 рабочий день </a:t>
            </a:r>
          </a:p>
          <a:p>
            <a:pPr algn="just" fontAlgn="base"/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01.03.2024 – 54 рабочих дня.</a:t>
            </a:r>
          </a:p>
          <a:p>
            <a:pPr algn="just" fontAlgn="base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срок ПК – 48 рабочих дня, с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раширением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 рабочих дня.</a:t>
            </a:r>
            <a:endParaRPr lang="ru-RU" sz="8000" b="1" dirty="0">
              <a:latin typeface="+mn-lt"/>
              <a:cs typeface="Times New Roman" panose="02020603050405020304" pitchFamily="18" charset="0"/>
            </a:endParaRPr>
          </a:p>
          <a:p>
            <a:pPr algn="just" fontAlgn="base"/>
            <a:r>
              <a:rPr lang="ru-RU" sz="8000" b="1" dirty="0">
                <a:latin typeface="+mn-lt"/>
                <a:cs typeface="Times New Roman" panose="02020603050405020304" pitchFamily="18" charset="0"/>
              </a:rPr>
              <a:t>С 01.03.2024 - 41 рабочий день, с расширением- 49 рабочих дня.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30542" y="-225682"/>
            <a:ext cx="530915" cy="4513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41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49714" y="1112363"/>
            <a:ext cx="9810749" cy="42145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Алгоритм получения доступа к ФГИС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1. получить ЭП (обязательно для пользователей, осуществляющих подписание информации, отправляемой во ФГИС Росаккредитации);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2. организовать защищенный канал связи от АРМ пользователя к ФГИС Росаккредитации;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3. пройти процедуру регистрации в ЕСИА, входящей в инфраструктуру Электронного Правительства;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4. направить в Росаккредитацию заявку на получение доступа к ФГИС Росаккредитации.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2998512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Организация защищенного канала связи: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+mn-lt"/>
              </a:rPr>
              <a:t>Для построения защищенного канала связи с использованием криптографических методов защиты Росаккредитацией используется программно-аппаратный комплекс спроектированный на базе "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Coordinator</a:t>
            </a:r>
            <a:r>
              <a:rPr lang="ru-RU" dirty="0">
                <a:latin typeface="+mn-lt"/>
              </a:rPr>
              <a:t> HW2000", в связи с чем, для подключения АРМ пользователей используется ПО «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Client</a:t>
            </a:r>
            <a:r>
              <a:rPr lang="ru-RU" dirty="0">
                <a:latin typeface="+mn-lt"/>
              </a:rPr>
              <a:t> 4.х (КС3)».</a:t>
            </a:r>
          </a:p>
          <a:p>
            <a:pPr>
              <a:lnSpc>
                <a:spcPct val="120000"/>
              </a:lnSpc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6622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Заявка на подключение ФГИС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+mn-lt"/>
              </a:rPr>
              <a:t>Для построения защищенного канала связи с использованием криптографических методов защиты Росаккредитацией используется программно-аппаратный комплекс спроектированный на базе "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Coordinator</a:t>
            </a:r>
            <a:r>
              <a:rPr lang="ru-RU" dirty="0">
                <a:latin typeface="+mn-lt"/>
              </a:rPr>
              <a:t> HW2000", в связи с чем, для подключения АРМ пользователей используется ПО «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Client</a:t>
            </a:r>
            <a:r>
              <a:rPr lang="ru-RU" dirty="0">
                <a:latin typeface="+mn-lt"/>
              </a:rPr>
              <a:t> 4.х (КС3)».</a:t>
            </a:r>
          </a:p>
          <a:p>
            <a:pPr>
              <a:lnSpc>
                <a:spcPct val="120000"/>
              </a:lnSpc>
            </a:pPr>
            <a:endParaRPr lang="ru-RU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64476"/>
            <a:ext cx="12192000" cy="57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35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4" y="243840"/>
            <a:ext cx="10569786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Отчетность о результатах деятельности аккредитованных лиц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Росаккредитацию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1422401"/>
            <a:ext cx="10569786" cy="4364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Приказ Минэкономразвития № 704 от 24.10.2020 г. «Об утверждении Положения о составе сведений о результатах деятельности аккредитованных лиц…»</a:t>
            </a:r>
          </a:p>
          <a:p>
            <a:pPr algn="ctr"/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94509069"/>
              </p:ext>
            </p:extLst>
          </p:nvPr>
        </p:nvGraphicFramePr>
        <p:xfrm>
          <a:off x="484294" y="2631440"/>
          <a:ext cx="10437706" cy="398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195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 соответствии с приказом </a:t>
            </a:r>
            <a:r>
              <a:rPr lang="ru-RU" dirty="0" err="1"/>
              <a:t>Росаккредитации</a:t>
            </a:r>
            <a:r>
              <a:rPr lang="ru-RU" dirty="0"/>
              <a:t> от 24 сентября 2019 г. №186 «Об утверждении методических рекомендаций по описанию области аккредитации юридического лица или индивидуального предпринимателя, выполняющего работы и (или) оказывающего услуги по обеспечению единства измерений" при составлении расширения области аккредитации, актуализации области аккредитации или первичной подачи области аккредитации необходимо руководствоваться данными методическими рекомендациями.</a:t>
            </a:r>
          </a:p>
          <a:p>
            <a:pPr indent="457200" algn="just"/>
            <a:r>
              <a:rPr lang="ru-RU" dirty="0"/>
              <a:t>Форма заявленной области аккредитации на право калибровки средств измерений оформляются в соответствии образцами, установленными в приложении №1 к Приказу </a:t>
            </a:r>
            <a:r>
              <a:rPr lang="ru-RU" dirty="0" err="1"/>
              <a:t>Росаккредитации</a:t>
            </a:r>
            <a:r>
              <a:rPr lang="ru-RU" dirty="0"/>
              <a:t> от 23 мая 2014 №288</a:t>
            </a:r>
          </a:p>
        </p:txBody>
      </p:sp>
    </p:spTree>
    <p:extLst>
      <p:ext uri="{BB962C8B-B14F-4D97-AF65-F5344CB8AC3E}">
        <p14:creationId xmlns:p14="http://schemas.microsoft.com/office/powerpoint/2010/main" val="441615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Заполнение столбца №1: «№ п</a:t>
            </a:r>
            <a:r>
              <a:rPr lang="en-US" dirty="0"/>
              <a:t>/</a:t>
            </a:r>
            <a:r>
              <a:rPr lang="ru-RU" dirty="0"/>
              <a:t>п»</a:t>
            </a:r>
          </a:p>
          <a:p>
            <a:r>
              <a:rPr lang="ru-RU" dirty="0"/>
              <a:t>Нумерация позиций области аккредитации – сквозная, номера указываются уникальные. Позиции нумеруются арабскими цифрами </a:t>
            </a:r>
            <a:r>
              <a:rPr lang="ru-RU" b="1" dirty="0"/>
              <a:t>без точек. </a:t>
            </a:r>
          </a:p>
          <a:p>
            <a:endParaRPr lang="ru-RU" b="1" dirty="0"/>
          </a:p>
          <a:p>
            <a:pPr lvl="0"/>
            <a:r>
              <a:rPr lang="ru-RU" dirty="0"/>
              <a:t>Заполнение столбца №2: «Измерения, тип (группа) средств измерений»</a:t>
            </a:r>
          </a:p>
          <a:p>
            <a:r>
              <a:rPr lang="ru-RU" dirty="0"/>
              <a:t>При заполнении данного столбца под «Измерениями» понимают следующие виды (области) измерений:</a:t>
            </a:r>
          </a:p>
          <a:p>
            <a:r>
              <a:rPr lang="ru-RU" dirty="0"/>
              <a:t>Измерения геометрических величин;</a:t>
            </a:r>
          </a:p>
          <a:p>
            <a:r>
              <a:rPr lang="ru-RU" dirty="0"/>
              <a:t>Измерения механических величин;</a:t>
            </a:r>
          </a:p>
          <a:p>
            <a:r>
              <a:rPr lang="ru-RU" dirty="0"/>
              <a:t>Измерения параметров потока, расхода, уровня, объема веществ;</a:t>
            </a:r>
          </a:p>
          <a:p>
            <a:r>
              <a:rPr lang="ru-RU" dirty="0"/>
              <a:t>Измерения давления, вакуумные измерения;</a:t>
            </a:r>
          </a:p>
          <a:p>
            <a:r>
              <a:rPr lang="ru-RU" dirty="0"/>
              <a:t>Измерения физико-химического состава и свойств веществ;</a:t>
            </a:r>
          </a:p>
          <a:p>
            <a:r>
              <a:rPr lang="ru-RU" dirty="0"/>
              <a:t>Теплофизические и температурные измерения;</a:t>
            </a:r>
          </a:p>
          <a:p>
            <a:r>
              <a:rPr lang="ru-RU" dirty="0"/>
              <a:t>Измерения времени и частоты;</a:t>
            </a:r>
          </a:p>
          <a:p>
            <a:r>
              <a:rPr lang="ru-RU" dirty="0"/>
              <a:t>Измерения электрических и магнитных величин</a:t>
            </a:r>
          </a:p>
          <a:p>
            <a:r>
              <a:rPr lang="ru-RU" dirty="0"/>
              <a:t>Радиотехнические и радиоэлектронные измерения;</a:t>
            </a:r>
          </a:p>
          <a:p>
            <a:r>
              <a:rPr lang="ru-RU" dirty="0"/>
              <a:t>Измерения акустических величин;</a:t>
            </a:r>
          </a:p>
          <a:p>
            <a:r>
              <a:rPr lang="ru-RU" dirty="0"/>
              <a:t>Оптико-физические измерения</a:t>
            </a:r>
          </a:p>
          <a:p>
            <a:r>
              <a:rPr lang="ru-RU" dirty="0"/>
              <a:t>Измерения характеристик ионизирующих излучений и ядерных констант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3966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Виды (области) измерений отдельно НЕ НУМЕРУЮТСЯ и указывают ОБОБЩАЮЩИМИ строками (разделами). Порядок следования разделов измерений должен соответствовать приведенному выше. Все позиции, относящиеся к одному разделу, располагают вместе.</a:t>
            </a:r>
          </a:p>
          <a:p>
            <a:pPr indent="457200" algn="just"/>
            <a:r>
              <a:rPr lang="ru-RU" dirty="0"/>
              <a:t>Существуют специальные средства измерений, для которых предпочтительным вариантом является классификация по области назначения, например: измерительные системы (ИС) и элементы ИС, СИ медицинского назначения, СИ, используемые в геодезии, картографии, навигации, геологии, гидрометеорология, на транспорте и др.. Для таких СИ ДОПУСКАЕТСЯ формировать ДОПОЛНИТЕЛЬНЫЕ разделы области аккредитации, которые приводят В КОНЦЕ, после всех видов (областей) измерений, перечисленных выше.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2076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Наименование типов (групп) СИ приводят во множественном числе: первым словом указывается имя существительное, а последующие слова определения (имя прилагательное) в порядке их значимости, </a:t>
            </a:r>
            <a:r>
              <a:rPr lang="ru-RU" dirty="0" err="1"/>
              <a:t>т.е</a:t>
            </a:r>
            <a:r>
              <a:rPr lang="ru-RU" dirty="0"/>
              <a:t> с обратным порядком слов. Если осуществляется поверка единичного экземпляра СИ утвержденного типа, то рекомендуется указание его наименования в единственном числе.</a:t>
            </a:r>
          </a:p>
          <a:p>
            <a:endParaRPr lang="ru-RU" dirty="0"/>
          </a:p>
          <a:p>
            <a:r>
              <a:rPr lang="ru-RU" dirty="0"/>
              <a:t>Для СИ, на которые распространяются требования государственных (локальных) поверочных схем и имеются стандартизованные методики поверки, предпочтительными является формирование позиций путем указания группы СИ. Для остальных СИ </a:t>
            </a:r>
            <a:r>
              <a:rPr lang="ru-RU" b="1" dirty="0"/>
              <a:t>могут быть указаны типы</a:t>
            </a:r>
            <a:r>
              <a:rPr lang="ru-RU" dirty="0"/>
              <a:t>, вплоть до конкретной модификации – в зависимости от имеющихся средств поверки и требований НД на поверку.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0417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Наименование типов (групп) СИ приводят во множественном числе: первым словом указывается имя существительное, а последующие слова определения (имя прилагательное) в порядке их значимости, </a:t>
            </a:r>
            <a:r>
              <a:rPr lang="ru-RU" dirty="0" err="1"/>
              <a:t>т.е</a:t>
            </a:r>
            <a:r>
              <a:rPr lang="ru-RU" dirty="0"/>
              <a:t> с обратным порядком слов. Если осуществляется поверка единичного экземпляра СИ утвержденного типа, то рекомендуется указание его наименования в единственном числе.</a:t>
            </a:r>
          </a:p>
          <a:p>
            <a:endParaRPr lang="ru-RU" dirty="0"/>
          </a:p>
          <a:p>
            <a:r>
              <a:rPr lang="ru-RU" dirty="0"/>
              <a:t>Для СИ, на которые распространяются требования государственных (локальных) поверочных схем и имеются стандартизованные методики поверки, предпочтительными является формирование позиций путем указания группы СИ. Для остальных СИ </a:t>
            </a:r>
            <a:r>
              <a:rPr lang="ru-RU" b="1" dirty="0"/>
              <a:t>могут быть указаны типы</a:t>
            </a:r>
            <a:r>
              <a:rPr lang="ru-RU" dirty="0"/>
              <a:t>, вплоть до конкретной модификации – в зависимости от имеющихся средств поверки и требований НД на поверку.</a:t>
            </a:r>
          </a:p>
          <a:p>
            <a:endParaRPr lang="ru-RU" b="1" dirty="0"/>
          </a:p>
          <a:p>
            <a:r>
              <a:rPr lang="ru-RU" dirty="0"/>
              <a:t>Для проведения поверки измерительных систем и отдельных измерительных каналов, входящих в их состав, в соответствии с указанными диапазонами измерений по каждой позиции области аккредитации необходимо наличие указания об этом </a:t>
            </a:r>
            <a:r>
              <a:rPr lang="ru-RU" b="1" dirty="0"/>
              <a:t>В КОНЦЕ ОБЛАСТИ АККРЕДИТАЦИИ</a:t>
            </a:r>
            <a:r>
              <a:rPr lang="ru-RU" dirty="0"/>
              <a:t>, после того, как все позиции перечислены.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2486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Заполнение столбца №3: «Метрологические требования – диапазон измерений»</a:t>
            </a:r>
          </a:p>
          <a:p>
            <a:pPr algn="just"/>
            <a:r>
              <a:rPr lang="ru-RU" dirty="0"/>
              <a:t>Приводят диапазоны измерения или номинальные значения измеряемых величин, а также дополнительные параметры (время, частота, температура, напряжение, диаметр условного прохода и т.д.), от которых зависит измеряемая величина (при необходимости, с указанием единиц величин.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lvl="0" algn="just"/>
            <a:r>
              <a:rPr lang="ru-RU" dirty="0"/>
              <a:t>Заполнение столбца №4: «Метрологические требования –погрешность и (или) неопределенность (класс, разряд)»</a:t>
            </a:r>
          </a:p>
          <a:p>
            <a:pPr algn="just"/>
            <a:r>
              <a:rPr lang="ru-RU" dirty="0"/>
              <a:t>Указывают погрешность, класс точности, разряд, либо иные </a:t>
            </a:r>
            <a:r>
              <a:rPr lang="ru-RU" dirty="0" err="1"/>
              <a:t>точностные</a:t>
            </a:r>
            <a:r>
              <a:rPr lang="ru-RU" dirty="0"/>
              <a:t> характеристики, </a:t>
            </a:r>
            <a:r>
              <a:rPr lang="ru-RU" b="1" dirty="0"/>
              <a:t>ПРИСУЩИЕ </a:t>
            </a:r>
            <a:r>
              <a:rPr lang="ru-RU" dirty="0"/>
              <a:t>данному типу (группе) СИ.</a:t>
            </a:r>
          </a:p>
          <a:p>
            <a:pPr algn="just"/>
            <a:endParaRPr lang="ru-RU" dirty="0"/>
          </a:p>
          <a:p>
            <a:pPr lvl="0"/>
            <a:r>
              <a:rPr lang="ru-RU" dirty="0"/>
              <a:t>Заполнение столбца №5: «Примечание»</a:t>
            </a:r>
          </a:p>
          <a:p>
            <a:r>
              <a:rPr lang="ru-RU" dirty="0"/>
              <a:t>В данном столбце при необходимости указываются дополнительные параметры, характеризующие определенный диапазон измерений. 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983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190624" y="499136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Подтверждение компетентности:</a:t>
            </a:r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Аккредитованное лицо обязано проходить процедуру подтверждения компетентности в следующие сроки:</a:t>
            </a:r>
            <a:endParaRPr lang="ru-RU" altLang="ru-RU" sz="5400" dirty="0"/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1) в течение первого года со дня аккредитации;</a:t>
            </a:r>
            <a:endParaRPr lang="ru-RU" altLang="ru-RU" sz="5400" dirty="0"/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2) не реже чем один раз в два года начиная со дня прохождения предыдущей процедуры подтверждения компетентности;</a:t>
            </a:r>
            <a:endParaRPr lang="ru-RU" altLang="ru-RU" sz="5400" dirty="0"/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3) каждые пять лет со дня аккредитации.</a:t>
            </a:r>
            <a:endParaRPr lang="ru-RU" altLang="ru-RU" sz="80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latin typeface="+mn-lt"/>
              </a:rPr>
              <a:t>Не ранее 4 месяцев, но не позднее 20 рабочих дней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30542" y="-225682"/>
            <a:ext cx="530915" cy="4513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62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 область аккредитации КОНСТРУИРУЕТСЯ ПО РАЗДЕЛАМ ДЛЯ КАЖДОГО ИЗ УКАЗАННЫХ МЕСТ осуществления деятельности.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/>
              <a:t>Если необходимо расширить только диапазон измерений при неизменности погрешности (неопределенности, класса, разряда) по имеющемуся в области аккредитации диапазону измерения, в описании расширяемой области указывается:</a:t>
            </a:r>
          </a:p>
          <a:p>
            <a:r>
              <a:rPr lang="ru-RU" dirty="0"/>
              <a:t>- наименование измерения, типа (группы) СИ, в отношении которых расширяется диапазон измерений;</a:t>
            </a:r>
          </a:p>
          <a:p>
            <a:r>
              <a:rPr lang="ru-RU" dirty="0"/>
              <a:t>- расширяемый диапазон измерений, за исключением имеющегося диапазона;</a:t>
            </a:r>
          </a:p>
          <a:p>
            <a:r>
              <a:rPr lang="ru-RU" dirty="0"/>
              <a:t>- погрешность (неопределенность, класс, разряд), относящаяся к расширяемому диапазону, в том числе если данная погрешность является общей для первоначального диапазона измерений, расширяемого диапазона измерений и итогового диапазона измерений.</a:t>
            </a:r>
          </a:p>
          <a:p>
            <a:r>
              <a:rPr lang="ru-RU" dirty="0"/>
              <a:t>Если необходимо расширить установленные пределы погрешности (неопределенности, класса, разряда), то применяется аналогичный принцип.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53811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актуализации области ДОПУСКАЕТСЯ В ОБОСНОВАННЫХ СЛУЧАЯХ ПО СОГЛАСОВАНИЮ С ЭКСПЕРТНОЙ ГРУППОЙ:</a:t>
            </a:r>
          </a:p>
          <a:p>
            <a:r>
              <a:rPr lang="ru-RU" dirty="0"/>
              <a:t>- переносить позиции из одного раздела в другой;</a:t>
            </a:r>
          </a:p>
          <a:p>
            <a:r>
              <a:rPr lang="ru-RU" dirty="0"/>
              <a:t>- объединять позиции, имеющие идентичные наименования и (или) характеризующиеся одной и той же измеряемой величиной;</a:t>
            </a:r>
          </a:p>
          <a:p>
            <a:r>
              <a:rPr lang="ru-RU" dirty="0"/>
              <a:t>- объединять поддиапазоны измерений одной и той же величины в единый диапазон с соответствующей погрешностью (неопределенностью, классом, разрядом) в рамках одной позиции;</a:t>
            </a:r>
          </a:p>
          <a:p>
            <a:r>
              <a:rPr lang="ru-RU" dirty="0"/>
              <a:t>- включать, исключать, редактировать словесные пояснения и обозначения, в том числе в столбце «Примечания»;</a:t>
            </a:r>
          </a:p>
          <a:p>
            <a:r>
              <a:rPr lang="ru-RU" dirty="0"/>
              <a:t>- исправлять написание единиц величин и иные технические ошибки, допущенные при описании области аккредитации.</a:t>
            </a:r>
          </a:p>
          <a:p>
            <a:r>
              <a:rPr lang="ru-RU" dirty="0"/>
              <a:t>Внесенные изменения НЕ ДОЛЖНЫ ПРИВОДИТЬ НИ К РАСШИРЕНИЮ, НИ К СОКРАЩЕНИЮ ДЕЙСТВУЮЩЕЙ ОБЛАСТИ АККРЕДИТАЦИИ.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64011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Таблицы следует заполнять с использованием гарнитуры шрифта </a:t>
            </a:r>
            <a:r>
              <a:rPr lang="en-US" dirty="0"/>
              <a:t>Times New Roman</a:t>
            </a:r>
            <a:r>
              <a:rPr lang="ru-RU" dirty="0"/>
              <a:t> размером 11 или 12 (масштаб 100%, интервал – обычный), межстрочный интервал одинарный (12 </a:t>
            </a:r>
            <a:r>
              <a:rPr lang="ru-RU" dirty="0" err="1"/>
              <a:t>пт</a:t>
            </a:r>
            <a:r>
              <a:rPr lang="ru-RU" dirty="0"/>
              <a:t>), без абзацных отступов. Каждый лист оформленной области аккредитации, содержащей таблицу имеет книжный формат и поля: не менее 25 мм – левое поле, 10 мм – правое поле, 20 мм – верхнее и нижнее поле.</a:t>
            </a:r>
          </a:p>
          <a:p>
            <a:r>
              <a:rPr lang="ru-RU" dirty="0"/>
              <a:t>При переносе части таблицы на следующую страницу повторяется часть заголовка, содержащую нумерацию столбцов.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2555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основном для заполнения столбцов таблиц используют буквы русского и латинского алфавита, цифры, скобки, разделительный знаки, а также специальные знаки (символы), с учетом следующих рекомендаций:</a:t>
            </a:r>
          </a:p>
          <a:p>
            <a:r>
              <a:rPr lang="ru-RU" dirty="0"/>
              <a:t>- интервал: …(три точки),  –  (тире) либо конструкцию «от …до…», например:-400,2…-20,1 (без пробелов);</a:t>
            </a:r>
          </a:p>
          <a:p>
            <a:r>
              <a:rPr lang="ru-RU" dirty="0"/>
              <a:t>- при указании ряда номинальных значений в строчку используют ; (точку с запятой);</a:t>
            </a:r>
          </a:p>
          <a:p>
            <a:r>
              <a:rPr lang="ru-RU" dirty="0"/>
              <a:t>- в качестве десятичной точки используют символ запятой;</a:t>
            </a:r>
          </a:p>
          <a:p>
            <a:r>
              <a:rPr lang="ru-RU" dirty="0"/>
              <a:t>- при указании отрицательных значений используют – (знак минуса) или слово «минус», положительные значений, как правила, пишутся без знака «+»;</a:t>
            </a:r>
          </a:p>
          <a:p>
            <a:r>
              <a:rPr lang="ru-RU" dirty="0"/>
              <a:t>- верхний индекс (указатели степени) и нижний индекс пишут слитно с соответствующие буквой (числом);</a:t>
            </a:r>
          </a:p>
          <a:p>
            <a:r>
              <a:rPr lang="ru-RU" dirty="0"/>
              <a:t>- если в качестве верхнего индекса используется сложное выражение, его рекомендуется заключить в скобки ();</a:t>
            </a:r>
          </a:p>
          <a:p>
            <a:r>
              <a:rPr lang="ru-RU" dirty="0"/>
              <a:t>- ° символ градус, а не 0 или буква О надстрочная</a:t>
            </a:r>
          </a:p>
          <a:p>
            <a:r>
              <a:rPr lang="ru-RU" dirty="0"/>
              <a:t>- символ умножения ·</a:t>
            </a:r>
          </a:p>
          <a:p>
            <a:r>
              <a:rPr lang="ru-RU" dirty="0"/>
              <a:t>- ± плюс/минус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41748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не рекомендуется отделять единицу величины от числового значения (переносить их на разные строки или страниц);</a:t>
            </a:r>
          </a:p>
          <a:p>
            <a:r>
              <a:rPr lang="ru-RU" dirty="0"/>
              <a:t>- переносить формулы на следующую строку следует только на знаках выполняемых операций, причем знак в начале следующей строки повторяют. При переносе формулы на знаке умножения применяют знак ×;</a:t>
            </a:r>
          </a:p>
          <a:p>
            <a:r>
              <a:rPr lang="ru-RU" dirty="0"/>
              <a:t>- каждый диапазон (поддиапазон) указывается с новой строки;</a:t>
            </a:r>
          </a:p>
          <a:p>
            <a:r>
              <a:rPr lang="ru-RU" dirty="0"/>
              <a:t>- погрешность, неопределенность, класс точности, разряд и иные </a:t>
            </a:r>
            <a:r>
              <a:rPr lang="ru-RU" dirty="0" err="1"/>
              <a:t>точностные</a:t>
            </a:r>
            <a:r>
              <a:rPr lang="ru-RU" dirty="0"/>
              <a:t> характеристики указываются в порядке следования в заголовке соответствующего столбца таблицы (если применимо);</a:t>
            </a:r>
          </a:p>
          <a:p>
            <a:r>
              <a:rPr lang="ru-RU" dirty="0"/>
              <a:t>- каждая характеристика должна быть идентифицирована, например, ПГ, КТ, разряд, КД, СКО, СКП и др. Не допускается использование формулировок: «и лучше», «И хуже», «и выше», «и ниже», «без ограничений» и т.п.;</a:t>
            </a:r>
          </a:p>
          <a:p>
            <a:r>
              <a:rPr lang="ru-RU" dirty="0"/>
              <a:t>- погрешность (неопределенность, класс, разряд) располагаются строго на одном уровне с соответствующими диапазонами;</a:t>
            </a:r>
          </a:p>
          <a:p>
            <a:r>
              <a:rPr lang="ru-RU" dirty="0"/>
              <a:t>- при наличии в одной позиции диапазонов измерений по нескольким величинам, либо при использовании формул рекомендуется указывать наименование величины – буквой, символом или словесно, а также включать дополнительные пояснения, в том числе в столбце «Примечание» (если предусмотрено).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3090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1" y="976953"/>
            <a:ext cx="48714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бумажном виде: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ознакомления с документами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регистрации изменений к документам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повышения квалификации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условий окружающей среды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создания реактивов, растворов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претензий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сдачи и выдачи из архива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Внутренние аудиты (результат: план-график, лист несоответствий, приказ, отчет аудитора)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Анализа со стороны руководства</a:t>
            </a:r>
          </a:p>
          <a:p>
            <a:pPr marL="457200" indent="-4572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8162" y="976953"/>
            <a:ext cx="48714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электронном виде: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поставщиков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верификации методик испытаний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пришедших и ушедших образцов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результатов испытаний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работы, не соответствующей установленным требованиям и КД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документов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выданных бумажных копий документов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рисков</a:t>
            </a:r>
          </a:p>
          <a:p>
            <a:pPr marL="457200" indent="-4572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104" y="1335314"/>
            <a:ext cx="10150324" cy="4194629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Федеральный закон от 28.12.2013</a:t>
            </a:r>
            <a:br>
              <a:rPr lang="ru-RU" sz="4000" dirty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chemeClr val="accent2"/>
                </a:solidFill>
              </a:rPr>
              <a:t>N ФЗ-412 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«Об аккредитации в национальной системе аккредитации»</a:t>
            </a:r>
            <a:br>
              <a:rPr lang="ru-RU" sz="4000" dirty="0">
                <a:solidFill>
                  <a:schemeClr val="tx1"/>
                </a:solidFill>
              </a:rPr>
            </a:b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6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43429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Аккредитация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224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– подтверждение национальным органом по аккредитации </a:t>
            </a:r>
            <a:r>
              <a:rPr lang="ru-RU" sz="3600" dirty="0">
                <a:solidFill>
                  <a:srgbClr val="0070C0"/>
                </a:solidFill>
              </a:rPr>
              <a:t>соответствия</a:t>
            </a:r>
            <a:r>
              <a:rPr lang="ru-RU" sz="3600" dirty="0">
                <a:solidFill>
                  <a:schemeClr val="tx1"/>
                </a:solidFill>
              </a:rPr>
              <a:t> юридического лица или индивидуального предпринимателя </a:t>
            </a:r>
            <a:r>
              <a:rPr lang="ru-RU" sz="3600" dirty="0">
                <a:solidFill>
                  <a:srgbClr val="0070C0"/>
                </a:solidFill>
              </a:rPr>
              <a:t>критериям аккредитации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40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25715"/>
            <a:ext cx="8596668" cy="94342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Критерии аккредитации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914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- совокупность требований, которым должен удовлетворять заявитель и аккредитованное лицо при осуществлении деятельности в определенной области аккредитации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93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72940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Статья 8 ФЗ-412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Национальный орган по аккредитации (ФСА)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729409" cy="399346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Осуществление аккредитации юридических лиц и индивидуальных предпринимателей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Подтверждение компетентности аккредитованных лиц</a:t>
            </a:r>
          </a:p>
          <a:p>
            <a:r>
              <a:rPr lang="ru-RU" sz="3200" dirty="0">
                <a:solidFill>
                  <a:schemeClr val="tx1"/>
                </a:solidFill>
              </a:rPr>
              <a:t>Осуществление федерального государственного контроля за деятельностью аккредитованных лиц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844" y="677573"/>
            <a:ext cx="10005181" cy="125282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Статья 13 ФЗ-412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Права и обязанности аккредитованных лиц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7" y="2056430"/>
            <a:ext cx="10707185" cy="480157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соблюдать критерии аккредитации при осуществлении своей деятельности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представлять в ФСА сведения о результатах своей деятельности, об изменении состава своих работников и их компетентности, изменениях технической оснащенности (</a:t>
            </a:r>
            <a:r>
              <a:rPr lang="ru-RU" sz="3200" dirty="0">
                <a:solidFill>
                  <a:srgbClr val="0070C0"/>
                </a:solidFill>
              </a:rPr>
              <a:t>Приказ Минэкономразвития № </a:t>
            </a:r>
            <a:r>
              <a:rPr lang="en-US" sz="3200" dirty="0">
                <a:solidFill>
                  <a:srgbClr val="0070C0"/>
                </a:solidFill>
              </a:rPr>
              <a:t>704</a:t>
            </a:r>
            <a:r>
              <a:rPr lang="ru-RU" sz="3200" dirty="0">
                <a:solidFill>
                  <a:schemeClr val="tx1"/>
                </a:solidFill>
              </a:rPr>
              <a:t>);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уведомлять ФСА о прекращении своей деятельности в качестве аккредитованного лица;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уведомлять заказчиков о приостановлении действия аккредитации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6433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3287</Words>
  <Application>Microsoft Office PowerPoint</Application>
  <PresentationFormat>Широкоэкранный</PresentationFormat>
  <Paragraphs>290</Paragraphs>
  <Slides>45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2" baseType="lpstr">
      <vt:lpstr>Arial</vt:lpstr>
      <vt:lpstr>Calibri</vt:lpstr>
      <vt:lpstr>PT Sans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закон от 28.12.2013 N ФЗ-412  «Об аккредитации в национальной системе аккредитации»  </vt:lpstr>
      <vt:lpstr>Аккредитация</vt:lpstr>
      <vt:lpstr>Критерии аккредитации</vt:lpstr>
      <vt:lpstr>Статья 8 ФЗ-412 Национальный орган по аккредитации (ФСА)</vt:lpstr>
      <vt:lpstr>Статья 13 ФЗ-412 Права и обязанности аккредитованных лиц 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Отчетность о результатах деятельности аккредитованных лиц в Росаккредитацию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 Бурганова</dc:creator>
  <cp:lastModifiedBy>асус</cp:lastModifiedBy>
  <cp:revision>243</cp:revision>
  <dcterms:created xsi:type="dcterms:W3CDTF">2016-11-28T12:41:32Z</dcterms:created>
  <dcterms:modified xsi:type="dcterms:W3CDTF">2024-02-28T07:21:31Z</dcterms:modified>
</cp:coreProperties>
</file>