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82" r:id="rId2"/>
    <p:sldId id="334" r:id="rId3"/>
    <p:sldId id="352" r:id="rId4"/>
    <p:sldId id="289" r:id="rId5"/>
    <p:sldId id="353" r:id="rId6"/>
    <p:sldId id="354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42" r:id="rId16"/>
    <p:sldId id="364" r:id="rId17"/>
    <p:sldId id="365" r:id="rId18"/>
    <p:sldId id="366" r:id="rId19"/>
    <p:sldId id="36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228" autoAdjust="0"/>
  </p:normalViewPr>
  <p:slideViewPr>
    <p:cSldViewPr snapToGrid="0">
      <p:cViewPr varScale="1">
        <p:scale>
          <a:sx n="77" d="100"/>
          <a:sy n="77" d="100"/>
        </p:scale>
        <p:origin x="8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AC731-A320-48DD-9F46-E46E340EB06B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A3CC5-9FF5-4748-AF04-E4A8A0459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12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352369#l29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352369#l29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321393#l599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352709#l5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ormativ.kontur.ru/document?moduleId=1&amp;documentId=352369#l325" TargetMode="External"/><Relationship Id="rId2" Type="http://schemas.openxmlformats.org/officeDocument/2006/relationships/hyperlink" Target="https://normativ.kontur.ru/document?moduleId=1&amp;documentId=352369#l11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352369#l32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ormativ.kontur.ru/document?moduleId=1&amp;documentId=352369#l81" TargetMode="External"/><Relationship Id="rId2" Type="http://schemas.openxmlformats.org/officeDocument/2006/relationships/hyperlink" Target="https://normativ.kontur.ru/document?moduleId=1&amp;documentId=352709#l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ormativ.kontur.ru/document?moduleId=1&amp;documentId=352369#l79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310" y="706583"/>
            <a:ext cx="10709564" cy="3344254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ПОРЯДОК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 проведения поверки средств измерений, требования к знаку поверки и 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содержанию свидетельства о поверке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60563" y="4239857"/>
            <a:ext cx="9336465" cy="191420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2"/>
                </a:solidFill>
              </a:rPr>
              <a:t>Приказ </a:t>
            </a:r>
            <a:r>
              <a:rPr lang="ru-RU" sz="3600" dirty="0" err="1">
                <a:solidFill>
                  <a:schemeClr val="accent2"/>
                </a:solidFill>
              </a:rPr>
              <a:t>Минпромторга</a:t>
            </a:r>
            <a:r>
              <a:rPr lang="ru-RU" sz="3600" dirty="0">
                <a:solidFill>
                  <a:schemeClr val="accent2"/>
                </a:solidFill>
              </a:rPr>
              <a:t> России</a:t>
            </a:r>
          </a:p>
          <a:p>
            <a:pPr algn="ctr"/>
            <a:r>
              <a:rPr lang="ru-RU" sz="3600" dirty="0">
                <a:solidFill>
                  <a:schemeClr val="accent2"/>
                </a:solidFill>
              </a:rPr>
              <a:t> от 31 июля 2020 г.</a:t>
            </a:r>
            <a:r>
              <a:rPr lang="en-US" sz="3600" dirty="0">
                <a:solidFill>
                  <a:schemeClr val="accent2"/>
                </a:solidFill>
              </a:rPr>
              <a:t> </a:t>
            </a:r>
            <a:r>
              <a:rPr lang="ru-RU" sz="3600" dirty="0">
                <a:solidFill>
                  <a:schemeClr val="accent2"/>
                </a:solidFill>
              </a:rPr>
              <a:t>№2510</a:t>
            </a:r>
          </a:p>
        </p:txBody>
      </p:sp>
    </p:spTree>
    <p:extLst>
      <p:ext uri="{BB962C8B-B14F-4D97-AF65-F5344CB8AC3E}">
        <p14:creationId xmlns:p14="http://schemas.microsoft.com/office/powerpoint/2010/main" val="3365404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/>
          </a:bodyPr>
          <a:lstStyle/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Периодическая поверка средств измерений, предназначенных для измерений нескольких величин или имеющих несколько поддиапазонов измерений, но применяемых для измерений меньшего числа величин или на меньшем числе поддиапазонов измерений (далее - поверка в сокращенном объеме), проводится в добровольном порядке для применяемых величин и (или) поддиапазонов измерений. Поверка в сокращенном объеме проводится на основании письменного заявления владельца средства измерений или лица, представившего средство измерений на поверку, оформленного в произвольной форме, при условии наличия в методике поверки указаний о возможности проведения поверки в сокращенном объеме.</a:t>
            </a:r>
          </a:p>
        </p:txBody>
      </p:sp>
    </p:spTree>
    <p:extLst>
      <p:ext uri="{BB962C8B-B14F-4D97-AF65-F5344CB8AC3E}">
        <p14:creationId xmlns:p14="http://schemas.microsoft.com/office/powerpoint/2010/main" val="2878045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/>
          </a:bodyPr>
          <a:lstStyle/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21.Сведения о результатах поверки средств измерений в целях подтверждения поверки должны быть переданы в Федеральный информационный фонд по обеспечению единства измерений в соответствии с порядком создания и ведения Федерального информационного фонда по обеспечению единства измерений, передачи сведений в него и внесения изменений в данные сведения, предоставления содержащихся в нем документов и сведений, предусмотренным </a:t>
            </a:r>
            <a:r>
              <a:rPr lang="ru-RU" sz="2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частью 3</a:t>
            </a:r>
            <a:r>
              <a:rPr lang="ru-RU" sz="2400" dirty="0">
                <a:solidFill>
                  <a:schemeClr val="tx1"/>
                </a:solidFill>
              </a:rPr>
              <a:t> статьи 20 Федерального закона N 102-ФЗ, аккредитованным на поверку лицом, проводившим поверку, в сроки, согласованные с лицом, представляющим средства измерений в поверку, но не превышающие 20 рабочих дней (для средств измерений, применяемых в качестве эталонов единиц величин) и 40 рабочих дней (для остальных средств измерений) с даты проведения поверки средств измерений.</a:t>
            </a:r>
          </a:p>
        </p:txBody>
      </p:sp>
    </p:spTree>
    <p:extLst>
      <p:ext uri="{BB962C8B-B14F-4D97-AF65-F5344CB8AC3E}">
        <p14:creationId xmlns:p14="http://schemas.microsoft.com/office/powerpoint/2010/main" val="3591119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/>
          </a:bodyPr>
          <a:lstStyle/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23.Свидетельства о поверке и извещения о непригодности к применению средства измерений выдаются в сроки, согласованные с лицом, представившим средства измерений на поверку, с учетом сроков опубликования сведений о результатах поверки в Федеральном информационном фонде по обеспечению единства измерений (не более 5 рабочих дней) или в сроки, согласованные с владельцем средств измерений или уполномоченным им лицом, запросившим выдачу свидетельств о поверке или извещений о непригодности к применению средства измерений (при наличии сведений о результатах поверки в Федеральном информационном фонде по обеспечению единства измерений).</a:t>
            </a:r>
          </a:p>
        </p:txBody>
      </p:sp>
    </p:spTree>
    <p:extLst>
      <p:ext uri="{BB962C8B-B14F-4D97-AF65-F5344CB8AC3E}">
        <p14:creationId xmlns:p14="http://schemas.microsoft.com/office/powerpoint/2010/main" val="2363111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/>
          </a:bodyPr>
          <a:lstStyle/>
          <a:p>
            <a:pPr algn="just" fontAlgn="base"/>
            <a:r>
              <a:rPr lang="ru-RU" sz="2600" dirty="0">
                <a:solidFill>
                  <a:schemeClr val="tx1"/>
                </a:solidFill>
              </a:rPr>
              <a:t>25.Оформление результатов поверки в паспорте (формуляре) средств измерений, по результатам поверки которых подтверждено их соответствие метрологическим требованиям, включает запись о проведенной поверке в виде "поверка выполнена". Указанная запись заверяется подписью работника аккредитованного на поверку лица, проводившего поверку средств измерений (далее - </a:t>
            </a:r>
            <a:r>
              <a:rPr lang="ru-RU" sz="2600" dirty="0" err="1">
                <a:solidFill>
                  <a:schemeClr val="tx1"/>
                </a:solidFill>
              </a:rPr>
              <a:t>поверитель</a:t>
            </a:r>
            <a:r>
              <a:rPr lang="ru-RU" sz="2600" dirty="0">
                <a:solidFill>
                  <a:schemeClr val="tx1"/>
                </a:solidFill>
              </a:rPr>
              <a:t>) с расшифровкой подписи (указываются фамилия и инициалы </a:t>
            </a:r>
            <a:r>
              <a:rPr lang="ru-RU" sz="2600" dirty="0" err="1">
                <a:solidFill>
                  <a:schemeClr val="tx1"/>
                </a:solidFill>
              </a:rPr>
              <a:t>поверителя</a:t>
            </a:r>
            <a:r>
              <a:rPr lang="ru-RU" sz="2600" dirty="0">
                <a:solidFill>
                  <a:schemeClr val="tx1"/>
                </a:solidFill>
              </a:rPr>
              <a:t>), наносится знак поверки и указывается дата поверки.</a:t>
            </a:r>
          </a:p>
        </p:txBody>
      </p:sp>
    </p:spTree>
    <p:extLst>
      <p:ext uri="{BB962C8B-B14F-4D97-AF65-F5344CB8AC3E}">
        <p14:creationId xmlns:p14="http://schemas.microsoft.com/office/powerpoint/2010/main" val="2639027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ru-RU" sz="2600" dirty="0">
                <a:solidFill>
                  <a:schemeClr val="tx1"/>
                </a:solidFill>
              </a:rPr>
              <a:t>Знак поверки представляет собой оттиск, наклейку или иным способом изготовленное условное изображение, изображение в электронном документе, содержащее:</a:t>
            </a:r>
          </a:p>
          <a:p>
            <a:pPr algn="just" fontAlgn="base"/>
            <a:r>
              <a:rPr lang="ru-RU" sz="2600" dirty="0">
                <a:solidFill>
                  <a:schemeClr val="tx1"/>
                </a:solidFill>
              </a:rPr>
              <a:t>условный шифр, присвоенный в соответствии с порядком создания и ведения Федерального информационного фонда по обеспечению единства измерений, передачи сведений в него и внесения изменений в данные сведения, предоставления содержащихся в нем документов и сведений, предусмотренным </a:t>
            </a:r>
            <a:r>
              <a:rPr lang="ru-RU" sz="26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частью 3</a:t>
            </a:r>
            <a:r>
              <a:rPr lang="ru-RU" sz="2600" dirty="0">
                <a:solidFill>
                  <a:schemeClr val="tx1"/>
                </a:solidFill>
              </a:rPr>
              <a:t> статьи 20 Федерального закона N 102-ФЗ;</a:t>
            </a:r>
          </a:p>
          <a:p>
            <a:pPr algn="just" fontAlgn="base"/>
            <a:r>
              <a:rPr lang="ru-RU" sz="2600" dirty="0">
                <a:solidFill>
                  <a:schemeClr val="tx1"/>
                </a:solidFill>
              </a:rPr>
              <a:t>две последние цифры года нанесения знака поверки.</a:t>
            </a:r>
          </a:p>
        </p:txBody>
      </p:sp>
    </p:spTree>
    <p:extLst>
      <p:ext uri="{BB962C8B-B14F-4D97-AF65-F5344CB8AC3E}">
        <p14:creationId xmlns:p14="http://schemas.microsoft.com/office/powerpoint/2010/main" val="2153541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Условный шифр обозначается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69493"/>
            <a:ext cx="9503896" cy="4471869"/>
          </a:xfrm>
        </p:spPr>
        <p:txBody>
          <a:bodyPr>
            <a:normAutofit/>
          </a:bodyPr>
          <a:lstStyle/>
          <a:p>
            <a:r>
              <a:rPr lang="ru-RU" sz="2800" dirty="0"/>
              <a:t>Для государственных региональных центров метрологии – </a:t>
            </a:r>
            <a:r>
              <a:rPr lang="ru-RU" sz="2800" dirty="0">
                <a:solidFill>
                  <a:schemeClr val="accent2"/>
                </a:solidFill>
              </a:rPr>
              <a:t>двумя прописными буквами </a:t>
            </a:r>
            <a:r>
              <a:rPr lang="ru-RU" sz="2800" dirty="0"/>
              <a:t>( например, АБ,АВ,АГ)</a:t>
            </a:r>
          </a:p>
          <a:p>
            <a:r>
              <a:rPr lang="ru-RU" sz="2800" dirty="0"/>
              <a:t>Для государственных научных метрологических институтов – </a:t>
            </a:r>
            <a:r>
              <a:rPr lang="ru-RU" sz="2800" dirty="0">
                <a:solidFill>
                  <a:schemeClr val="accent2"/>
                </a:solidFill>
              </a:rPr>
              <a:t>одной буквой </a:t>
            </a:r>
            <a:r>
              <a:rPr lang="ru-RU" sz="2800" dirty="0"/>
              <a:t>(например, А, Б,В)</a:t>
            </a:r>
          </a:p>
          <a:p>
            <a:r>
              <a:rPr lang="ru-RU" sz="2800" dirty="0"/>
              <a:t>Для юридических лиц и индивидуальных предпринимателей – </a:t>
            </a:r>
            <a:r>
              <a:rPr lang="ru-RU" sz="2800" dirty="0">
                <a:solidFill>
                  <a:schemeClr val="accent2"/>
                </a:solidFill>
              </a:rPr>
              <a:t>тремя буквами </a:t>
            </a:r>
            <a:r>
              <a:rPr lang="ru-RU" sz="2800" dirty="0"/>
              <a:t>(например, ААБ, ААВ, ААГ)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69242" y="5459104"/>
            <a:ext cx="9621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Индивидуальный знак </a:t>
            </a:r>
            <a:r>
              <a:rPr lang="ru-RU" sz="2000" dirty="0" err="1"/>
              <a:t>поверителя</a:t>
            </a:r>
            <a:r>
              <a:rPr lang="ru-RU" sz="2000" dirty="0"/>
              <a:t> обозначается одной из строчных букв, взятых из русского, латинского или греческого алфавита</a:t>
            </a:r>
          </a:p>
        </p:txBody>
      </p:sp>
    </p:spTree>
    <p:extLst>
      <p:ext uri="{BB962C8B-B14F-4D97-AF65-F5344CB8AC3E}">
        <p14:creationId xmlns:p14="http://schemas.microsoft.com/office/powerpoint/2010/main" val="310293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1600" dirty="0">
                <a:solidFill>
                  <a:schemeClr val="tx1"/>
                </a:solidFill>
              </a:rPr>
              <a:t>Свидетельство о поверке средства измерений и средства измерений, применяемого в качестве эталона единицы величины, должно содержать следующую информацию:</a:t>
            </a:r>
          </a:p>
          <a:p>
            <a:pPr fontAlgn="base"/>
            <a:r>
              <a:rPr lang="ru-RU" sz="1600" dirty="0">
                <a:solidFill>
                  <a:schemeClr val="tx1"/>
                </a:solidFill>
              </a:rPr>
              <a:t>номер свидетельства о поверке;</a:t>
            </a:r>
          </a:p>
          <a:p>
            <a:pPr fontAlgn="base"/>
            <a:r>
              <a:rPr lang="ru-RU" sz="1600" dirty="0">
                <a:solidFill>
                  <a:schemeClr val="tx1"/>
                </a:solidFill>
              </a:rPr>
              <a:t>дату (день, месяц, год), до которой действует свидетельство о поверке (указанная дата должна включаться в срок действия интервала между поверками), если для средства измерений установлена только первичная поверка, то вместо указания даты делается запись "бессрочно";</a:t>
            </a:r>
          </a:p>
          <a:p>
            <a:pPr fontAlgn="base"/>
            <a:r>
              <a:rPr lang="ru-RU" sz="1600" dirty="0">
                <a:solidFill>
                  <a:schemeClr val="tx1"/>
                </a:solidFill>
              </a:rPr>
              <a:t>наименование аккредитованного на поверку лица (для индивидуального предпринимателя вместо наименования указываются буквы "ИП" и приводится фамилия и инициалы индивидуального предпринимателя), выполнившего поверку, и уникальный номер записи об аккредитации в реестре аккредитованных лиц, присваиваемый аккредитованному лицу в соответствии с </a:t>
            </a:r>
            <a:r>
              <a:rPr lang="ru-RU" sz="16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частью 2</a:t>
            </a:r>
            <a:r>
              <a:rPr lang="ru-RU" sz="1600" dirty="0">
                <a:solidFill>
                  <a:schemeClr val="tx1"/>
                </a:solidFill>
              </a:rPr>
              <a:t> статьи 18 Федерального закона от 28 декабря 2013 г. N 412-ФЗ "Об аккредитации в национальной системе аккредитации" (далее - Федеральный закон N 412-ФЗ);</a:t>
            </a:r>
          </a:p>
          <a:p>
            <a:pPr fontAlgn="base"/>
            <a:r>
              <a:rPr lang="ru-RU" sz="1600" dirty="0">
                <a:solidFill>
                  <a:schemeClr val="tx1"/>
                </a:solidFill>
              </a:rPr>
              <a:t>наименование и обозначение типа средств измерений (указываются для средств измерений утвержденного типа в соответствии с записью об утверждении типа средств измерений в Федеральном информационном фонде по обеспечению единства измерений, для остальных средств измерений - в соответствии с наименованием и обозначением, указанным на средстве измерений и (или) в эксплуатационном документе средства измерений);</a:t>
            </a:r>
          </a:p>
          <a:p>
            <a:pPr fontAlgn="base"/>
            <a:r>
              <a:rPr lang="ru-RU" sz="1600" dirty="0">
                <a:solidFill>
                  <a:schemeClr val="tx1"/>
                </a:solidFill>
              </a:rPr>
              <a:t>модификация средства измерений (при наличии);</a:t>
            </a:r>
          </a:p>
          <a:p>
            <a:pPr marL="0" indent="0" fontAlgn="base">
              <a:buNone/>
            </a:pP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467158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8" y="0"/>
            <a:ext cx="11147709" cy="6440557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ru-RU" sz="1400" dirty="0">
                <a:solidFill>
                  <a:schemeClr val="tx1"/>
                </a:solidFill>
              </a:rPr>
              <a:t>Свидетельство о поверке средства измерений и средства измерений, применяемого в качестве эталона единицы величины, должно содержать следующую информацию:</a:t>
            </a:r>
          </a:p>
          <a:p>
            <a:pPr algn="just" fontAlgn="base"/>
            <a:r>
              <a:rPr lang="ru-RU" sz="1400" dirty="0">
                <a:solidFill>
                  <a:schemeClr val="tx1"/>
                </a:solidFill>
              </a:rPr>
              <a:t>регистрационный номер средства измерений в Федеральном информационном фонде по обеспечению единства измерений, присвоенный при утверждении типа средств измерений. Для средств измерений, поступивших в эксплуатацию до 1 июня 1993 г. не по результатам государственных приемочных испытаний и подлежащих поверке по ГОСТ 8.513-84 "Государственная система обеспечения единства измерений. Поверка средств измерений. Организация и порядок проведения", средств измерений, допущенных к применению по результатам метрологической аттестации до 1 декабря 2001 г. по ГОСТ 8.326-78 "Государственная система обеспечения единства измерений. Методическое обеспечение разработки, изготовления и эксплуатации </a:t>
            </a:r>
            <a:r>
              <a:rPr lang="ru-RU" sz="1400" dirty="0" err="1">
                <a:solidFill>
                  <a:schemeClr val="tx1"/>
                </a:solidFill>
              </a:rPr>
              <a:t>нестандартизованных</a:t>
            </a:r>
            <a:r>
              <a:rPr lang="ru-RU" sz="1400" dirty="0">
                <a:solidFill>
                  <a:schemeClr val="tx1"/>
                </a:solidFill>
              </a:rPr>
              <a:t> средств измерений. Основные положения" или по ГОСТ 8.326-89 "Государственная система обеспечения единства измерений. Метрологическая аттестация средств измерений", средств измерений, применяемых в области обороны и безопасности государства, регистрационный номер в Федеральном информационном фонде по обеспечению единства измерений не указывается;</a:t>
            </a:r>
          </a:p>
          <a:p>
            <a:pPr algn="just" fontAlgn="base"/>
            <a:r>
              <a:rPr lang="ru-RU" sz="1400" dirty="0">
                <a:solidFill>
                  <a:schemeClr val="tx1"/>
                </a:solidFill>
              </a:rPr>
              <a:t>состав средства измерений: если средство измерений представляет собой один автономный измерительный блок, то в данной строке ставится прочерк, если в состав средства входят один или несколько автономных измерительных блоков, то приводится их перечень, и указываются заводские номера автономных измерительных блоков, при наличии нескольких автономных измерительных блоков, информация о которых не размещается в указанной строке, данная информация приводится в отдельном приложении к свидетельству о поверке, при этом в данной строке свидетельства о поверке делается запись "в соответствии с прилагаемым перечнем";</a:t>
            </a:r>
          </a:p>
          <a:p>
            <a:pPr algn="just" fontAlgn="base"/>
            <a:r>
              <a:rPr lang="ru-RU" sz="1400" dirty="0">
                <a:solidFill>
                  <a:schemeClr val="tx1"/>
                </a:solidFill>
              </a:rPr>
              <a:t>заводской номер: в качестве заводского номера указывается заводской или серийный номер средства измерений или буквенно-цифровое обозначение, нанесенное на средство измерений владельцем средства измерений или лицом, представившим средство измерений на поверку, в соответствии с Порядком проведения поверки средств измерений, утвержденным настоящим приказом;</a:t>
            </a:r>
          </a:p>
          <a:p>
            <a:pPr algn="just" fontAlgn="base"/>
            <a:r>
              <a:rPr lang="ru-RU" sz="1400" dirty="0">
                <a:solidFill>
                  <a:schemeClr val="tx1"/>
                </a:solidFill>
              </a:rPr>
              <a:t>наименования величин, поддиапазонов, на которых </a:t>
            </a:r>
            <a:r>
              <a:rPr lang="ru-RU" sz="1400" dirty="0" err="1">
                <a:solidFill>
                  <a:schemeClr val="tx1"/>
                </a:solidFill>
              </a:rPr>
              <a:t>поверено</a:t>
            </a:r>
            <a:r>
              <a:rPr lang="ru-RU" sz="1400" dirty="0">
                <a:solidFill>
                  <a:schemeClr val="tx1"/>
                </a:solidFill>
              </a:rPr>
              <a:t> средство измерений или которые исключены из поверки (указывается, если поверка выполнена для отдельных величин, поддиапазонов): если поверка выполняется в полном объеме, то в данной строке делается запись "в полном объеме", если из поверки исключаются отдельные величины и (или) отдельные поддиапазоны, то делается запись "за исключением" с указанием после данной записи исключаемых величин и (или) поддиапазонов;</a:t>
            </a:r>
          </a:p>
        </p:txBody>
      </p:sp>
    </p:spTree>
    <p:extLst>
      <p:ext uri="{BB962C8B-B14F-4D97-AF65-F5344CB8AC3E}">
        <p14:creationId xmlns:p14="http://schemas.microsoft.com/office/powerpoint/2010/main" val="3797531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296" y="139148"/>
            <a:ext cx="11489634" cy="6718852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</a:rPr>
              <a:t>Свидетельство о поверке средства измерений и средства измерений, применяемого в качестве эталона единицы величины, должно содержать следующую информацию:</a:t>
            </a:r>
          </a:p>
          <a:p>
            <a:pPr algn="just" fontAlgn="base"/>
            <a:r>
              <a:rPr lang="ru-RU" dirty="0">
                <a:solidFill>
                  <a:schemeClr val="tx1"/>
                </a:solidFill>
              </a:rPr>
              <a:t>наименование и (или) обозначение документа, на основании которого выполнена поверка: для методик поверки, содержащихся в эксплуатационных документах, указываются соответствующие разделы эксплуатационных документов, их название и, при наличии, децимальный номер;</a:t>
            </a:r>
          </a:p>
          <a:p>
            <a:pPr algn="just" fontAlgn="base"/>
            <a:r>
              <a:rPr lang="ru-RU" dirty="0">
                <a:solidFill>
                  <a:schemeClr val="tx1"/>
                </a:solidFill>
              </a:rPr>
              <a:t>применяемые при поверке эталоны единиц величин (далее - эталоны). Для эталонов, утвержденных Федеральным агентством по техническому регулированию и метрологии в соответствии с </a:t>
            </a:r>
            <a:r>
              <a:rPr lang="ru-RU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Положением</a:t>
            </a:r>
            <a:r>
              <a:rPr lang="ru-RU" dirty="0">
                <a:solidFill>
                  <a:schemeClr val="tx1"/>
                </a:solidFill>
              </a:rPr>
              <a:t> об эталонах единиц величин, используемых в сфере государственного регулирования обеспечения единства измерений, утвержденным постановлением Правительства Российской Федерации от 23 сентября 2010 г. N 734 (далее - Положение об эталонах), приводятся регистрационные номера применяемых при поверке эталонов. Для стандартных образцов и средств измерений, применяемых в качестве эталонов в соответствии с </a:t>
            </a:r>
            <a:r>
              <a:rPr lang="ru-RU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Положением</a:t>
            </a:r>
            <a:r>
              <a:rPr lang="ru-RU" dirty="0">
                <a:solidFill>
                  <a:schemeClr val="tx1"/>
                </a:solidFill>
              </a:rPr>
              <a:t> об эталонах, указываются наименования и обозначения утвержденных типов стандартных образцов, типов средств измерений (допускается указывать в сокращенном виде), их регистрационные номера, заводские или серийные номера или буквенно-цифровое обозначение (при отсутствии заводских или серийных номеров). Для средств измерений и стандартных образцов приводятся также обязательные требования к эталонам: для средств измерений - подтвержденные по результатам поверки, для стандартных образцов - приписанные при утверждении типа (допускается указывать только требуемые согласно методике поверки);</a:t>
            </a:r>
          </a:p>
          <a:p>
            <a:pPr algn="just" fontAlgn="base"/>
            <a:r>
              <a:rPr lang="ru-RU" dirty="0">
                <a:solidFill>
                  <a:schemeClr val="tx1"/>
                </a:solidFill>
              </a:rPr>
              <a:t>перечень влияющих на метрологические характеристики средства измерений факторов, при которых выполнялась поверка согласно требованиям, нормированных в документе на методики поверки, с указанием их значений;</a:t>
            </a:r>
          </a:p>
        </p:txBody>
      </p:sp>
    </p:spTree>
    <p:extLst>
      <p:ext uri="{BB962C8B-B14F-4D97-AF65-F5344CB8AC3E}">
        <p14:creationId xmlns:p14="http://schemas.microsoft.com/office/powerpoint/2010/main" val="2816127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296" y="139148"/>
            <a:ext cx="11489634" cy="6718852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ru-RU" sz="1600" dirty="0">
                <a:solidFill>
                  <a:schemeClr val="tx1"/>
                </a:solidFill>
              </a:rPr>
              <a:t>Свидетельство о поверке средства измерений и средства измерений, применяемого в качестве эталона единицы величины, должно содержать следующую информацию:</a:t>
            </a:r>
          </a:p>
          <a:p>
            <a:pPr algn="just" fontAlgn="base"/>
            <a:r>
              <a:rPr lang="ru-RU" sz="1600" dirty="0">
                <a:solidFill>
                  <a:schemeClr val="tx1"/>
                </a:solidFill>
              </a:rPr>
              <a:t>заключение о подтверждении соответствия средства измерений установленным метрологическим требованиям и пригодности к дальнейшему применению: если выполнялась поверка только отдельных измерительных каналов и (или) отдельных автономных блоков из состава средства измерений, для меньшего числа величин или на меньшем числе поддиапазонов измерений, то указываются также соответствующие ограничения по применению путем дополнения вывода о признании пригодности к применению словами "в объеме проведенной поверки" или перечислением конкретных допущений (ограничений), для средств измерений, применяемых в качестве эталонов, указывается соответствие обязательным требованиям к эталонам (с указанием наименований эталонов согласно государственным поверочным схемам, локальным поверочным схемам, методикам аттестации и методикам поверки и обозначения документов, их содержащим), в соответствии с которыми данное средство измерений планируется применять для поверки;</a:t>
            </a:r>
          </a:p>
          <a:p>
            <a:pPr algn="just" fontAlgn="base"/>
            <a:r>
              <a:rPr lang="ru-RU" sz="1600" dirty="0">
                <a:solidFill>
                  <a:schemeClr val="tx1"/>
                </a:solidFill>
              </a:rPr>
              <a:t>знак поверки;</a:t>
            </a:r>
          </a:p>
          <a:p>
            <a:pPr algn="just" fontAlgn="base"/>
            <a:r>
              <a:rPr lang="ru-RU" sz="1600" dirty="0">
                <a:solidFill>
                  <a:schemeClr val="tx1"/>
                </a:solidFill>
              </a:rPr>
              <a:t>номер записи сведений о результатах поверки в Федеральном информационном фонде по обеспечению единства измерений;</a:t>
            </a:r>
          </a:p>
          <a:p>
            <a:pPr algn="just" fontAlgn="base"/>
            <a:r>
              <a:rPr lang="ru-RU" sz="1600" dirty="0">
                <a:solidFill>
                  <a:schemeClr val="tx1"/>
                </a:solidFill>
              </a:rPr>
              <a:t>должность руководителя или уполномоченного аккредитованного на поверку лица, выполнившего поверку (для индивидуального предпринимателя указываются буквы "ИП"), подпись, фамилия, инициалы;</a:t>
            </a:r>
          </a:p>
          <a:p>
            <a:pPr algn="just" fontAlgn="base"/>
            <a:r>
              <a:rPr lang="ru-RU" sz="1600" dirty="0">
                <a:solidFill>
                  <a:schemeClr val="tx1"/>
                </a:solidFill>
              </a:rPr>
              <a:t>сведения о </a:t>
            </a:r>
            <a:r>
              <a:rPr lang="ru-RU" sz="1600" dirty="0" err="1">
                <a:solidFill>
                  <a:schemeClr val="tx1"/>
                </a:solidFill>
              </a:rPr>
              <a:t>поверителе</a:t>
            </a:r>
            <a:r>
              <a:rPr lang="ru-RU" sz="1600" dirty="0">
                <a:solidFill>
                  <a:schemeClr val="tx1"/>
                </a:solidFill>
              </a:rPr>
              <a:t> (работнике аккредитованного на поверку лица, проводившего поверку средств измерений, фамилия, инициалы);</a:t>
            </a:r>
          </a:p>
          <a:p>
            <a:pPr algn="just" fontAlgn="base"/>
            <a:r>
              <a:rPr lang="ru-RU" sz="1600" dirty="0">
                <a:solidFill>
                  <a:schemeClr val="tx1"/>
                </a:solidFill>
              </a:rPr>
              <a:t>дата поверки (день, месяц, год): дата поверки включается в срок действия интервала между поверками.</a:t>
            </a:r>
          </a:p>
        </p:txBody>
      </p:sp>
    </p:spTree>
    <p:extLst>
      <p:ext uri="{BB962C8B-B14F-4D97-AF65-F5344CB8AC3E}">
        <p14:creationId xmlns:p14="http://schemas.microsoft.com/office/powerpoint/2010/main" val="163539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/>
          </a:bodyPr>
          <a:lstStyle/>
          <a:p>
            <a:pPr fontAlgn="base"/>
            <a:r>
              <a:rPr lang="ru-RU" dirty="0">
                <a:solidFill>
                  <a:schemeClr val="tx1"/>
                </a:solidFill>
              </a:rPr>
              <a:t>Результатами поверки средств измерений в соответствии с </a:t>
            </a:r>
            <a:r>
              <a:rPr lang="ru-RU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частью 4</a:t>
            </a:r>
            <a:r>
              <a:rPr lang="ru-RU" dirty="0">
                <a:solidFill>
                  <a:schemeClr val="tx1"/>
                </a:solidFill>
              </a:rPr>
              <a:t> статьи 13 Федерального закона N 102-ФЗ являются сведения о результатах поверки средств измерений, включенные в Федеральный информационный фонд по обеспечению единства измерений.</a:t>
            </a:r>
          </a:p>
          <a:p>
            <a:pPr fontAlgn="base"/>
            <a:r>
              <a:rPr lang="ru-RU" dirty="0">
                <a:solidFill>
                  <a:schemeClr val="tx1"/>
                </a:solidFill>
              </a:rPr>
              <a:t>Результаты поверки средств измерений, предназначенных для применения в сфере государственного регулирования обеспечения единства измерений, действительны в течение установленных для средств измерений </a:t>
            </a:r>
            <a:r>
              <a:rPr lang="ru-RU" b="1" dirty="0">
                <a:solidFill>
                  <a:schemeClr val="tx1"/>
                </a:solidFill>
              </a:rPr>
              <a:t>интервалов между поверками </a:t>
            </a:r>
            <a:r>
              <a:rPr lang="ru-RU" dirty="0">
                <a:solidFill>
                  <a:schemeClr val="tx1"/>
                </a:solidFill>
              </a:rPr>
              <a:t>в соответствии с порядком установления и изменения интервала между поверками средств измерений, предусмотренным </a:t>
            </a:r>
            <a:r>
              <a:rPr lang="ru-RU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частью 7</a:t>
            </a:r>
            <a:r>
              <a:rPr lang="ru-RU" dirty="0">
                <a:solidFill>
                  <a:schemeClr val="tx1"/>
                </a:solidFill>
              </a:rPr>
              <a:t> статьи 12 Федерального закона N 102-ФЗ (далее - </a:t>
            </a:r>
            <a:r>
              <a:rPr lang="ru-RU" dirty="0" err="1">
                <a:solidFill>
                  <a:schemeClr val="tx1"/>
                </a:solidFill>
              </a:rPr>
              <a:t>межповерочный</a:t>
            </a:r>
            <a:r>
              <a:rPr lang="ru-RU" dirty="0">
                <a:solidFill>
                  <a:schemeClr val="tx1"/>
                </a:solidFill>
              </a:rPr>
              <a:t> интервал).</a:t>
            </a:r>
          </a:p>
          <a:p>
            <a:pPr fontAlgn="base"/>
            <a:r>
              <a:rPr lang="ru-RU" dirty="0">
                <a:solidFill>
                  <a:schemeClr val="tx1"/>
                </a:solidFill>
              </a:rPr>
              <a:t>Срок действия </a:t>
            </a:r>
            <a:r>
              <a:rPr lang="ru-RU" dirty="0" err="1">
                <a:solidFill>
                  <a:schemeClr val="tx1"/>
                </a:solidFill>
              </a:rPr>
              <a:t>межповерочного</a:t>
            </a:r>
            <a:r>
              <a:rPr lang="ru-RU" dirty="0">
                <a:solidFill>
                  <a:schemeClr val="tx1"/>
                </a:solidFill>
              </a:rPr>
              <a:t> интервала исчисляется </a:t>
            </a:r>
            <a:r>
              <a:rPr lang="ru-RU" b="1" dirty="0">
                <a:solidFill>
                  <a:schemeClr val="tx1"/>
                </a:solidFill>
              </a:rPr>
              <a:t>с даты поверки средства измерения</a:t>
            </a:r>
            <a:r>
              <a:rPr lang="ru-RU" dirty="0">
                <a:solidFill>
                  <a:schemeClr val="tx1"/>
                </a:solidFill>
              </a:rPr>
              <a:t>. Датой поверки средства измерений считается </a:t>
            </a:r>
            <a:r>
              <a:rPr lang="ru-RU" b="1" dirty="0">
                <a:solidFill>
                  <a:schemeClr val="tx1"/>
                </a:solidFill>
              </a:rPr>
              <a:t>день окончания работ по выполнению процедур, предусмотренных методикой поверки</a:t>
            </a:r>
            <a:r>
              <a:rPr lang="ru-RU" dirty="0">
                <a:solidFill>
                  <a:schemeClr val="tx1"/>
                </a:solidFill>
              </a:rPr>
              <a:t>, установленной в соответствии с порядком установления, отмены методик поверки и внесения изменений в них, предусмотренным </a:t>
            </a:r>
            <a:r>
              <a:rPr lang="ru-RU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частью 7</a:t>
            </a:r>
            <a:r>
              <a:rPr lang="ru-RU" dirty="0">
                <a:solidFill>
                  <a:schemeClr val="tx1"/>
                </a:solidFill>
              </a:rPr>
              <a:t> статьи 12 Федерального закона N 102-ФЗ (далее - методика поверки).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59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400" dirty="0">
                <a:solidFill>
                  <a:schemeClr val="tx1"/>
                </a:solidFill>
              </a:rPr>
              <a:t>Представление средств измерений на периодическую поверку до окончания установленного </a:t>
            </a:r>
            <a:r>
              <a:rPr lang="ru-RU" sz="2400" dirty="0" err="1">
                <a:solidFill>
                  <a:schemeClr val="tx1"/>
                </a:solidFill>
              </a:rPr>
              <a:t>межповерочного</a:t>
            </a:r>
            <a:r>
              <a:rPr lang="ru-RU" sz="2400" dirty="0">
                <a:solidFill>
                  <a:schemeClr val="tx1"/>
                </a:solidFill>
              </a:rPr>
              <a:t> интервала (далее - внеочередная поверка) осуществляется в случаях:</a:t>
            </a:r>
          </a:p>
          <a:p>
            <a:pPr fontAlgn="base"/>
            <a:r>
              <a:rPr lang="ru-RU" sz="2400" dirty="0">
                <a:solidFill>
                  <a:schemeClr val="tx1"/>
                </a:solidFill>
              </a:rPr>
              <a:t>отсутствия подтверждения результатов поверки средств измерений в соответствии с действующим на дату ее проведения нормативным правовым актом, принятым в соответствии с законодательством Российской Федерации об обеспечении единства измерений;</a:t>
            </a:r>
          </a:p>
          <a:p>
            <a:pPr fontAlgn="base"/>
            <a:r>
              <a:rPr lang="ru-RU" sz="2400" dirty="0">
                <a:solidFill>
                  <a:schemeClr val="tx1"/>
                </a:solidFill>
              </a:rPr>
              <a:t>повреждения или отсутствия пломб, обеспечивающих защиту от несанкционированного доступа к узлам настройки (регулировки) средств измерений, с вскрытием пломб, предотвращающих доступ к узлам настройки (регулировки) и (или) элементам конструкции средств измерений.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710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453588"/>
            <a:ext cx="9630449" cy="875169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accent2"/>
                </a:solidFill>
              </a:rPr>
              <a:t>П.7 СИ представляются на поверку: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328757"/>
            <a:ext cx="10461723" cy="516257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чистыми, расконсервированными,</a:t>
            </a:r>
          </a:p>
          <a:p>
            <a:r>
              <a:rPr lang="ru-RU" sz="2800" dirty="0">
                <a:solidFill>
                  <a:schemeClr val="tx1"/>
                </a:solidFill>
              </a:rPr>
              <a:t>руководством (инструкцией) по эксплуатации, установленными при утверждении типа;</a:t>
            </a:r>
          </a:p>
          <a:p>
            <a:r>
              <a:rPr lang="ru-RU" sz="2800" dirty="0">
                <a:solidFill>
                  <a:schemeClr val="tx1"/>
                </a:solidFill>
              </a:rPr>
              <a:t>методикой поверки,</a:t>
            </a:r>
          </a:p>
          <a:p>
            <a:r>
              <a:rPr lang="ru-RU" sz="2800" dirty="0">
                <a:solidFill>
                  <a:schemeClr val="tx1"/>
                </a:solidFill>
              </a:rPr>
              <a:t>свидетельством о последней поверке (для эталонов, которые прошли поверку до 24.09.2020 г.),</a:t>
            </a:r>
          </a:p>
          <a:p>
            <a:r>
              <a:rPr lang="ru-RU" sz="2800" dirty="0">
                <a:solidFill>
                  <a:schemeClr val="tx1"/>
                </a:solidFill>
              </a:rPr>
              <a:t>необходимыми комплектующими устройствами,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при наличии в комплекте СИ, указанном в описании типа СИ.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При наличии у поверителя эксплуатационной документации, а также методики поверки, представление данных документов является необязательным.</a:t>
            </a:r>
          </a:p>
        </p:txBody>
      </p:sp>
    </p:spTree>
    <p:extLst>
      <p:ext uri="{BB962C8B-B14F-4D97-AF65-F5344CB8AC3E}">
        <p14:creationId xmlns:p14="http://schemas.microsoft.com/office/powerpoint/2010/main" val="233991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ru-RU" sz="3200" dirty="0">
                <a:solidFill>
                  <a:schemeClr val="tx1"/>
                </a:solidFill>
              </a:rPr>
              <a:t>П. 8 Средства измерений, представляемые на поверку, должны иметь заводские (серийные) номера или буквенно-цифровые обозначения, нанесенные на средства измерений или, при невозможности нанесения на средство измерений, на эксплуатационный документ или упаковку средства измерений, которые должны идентифицировать каждый экземпляр средств измерений.</a:t>
            </a:r>
          </a:p>
        </p:txBody>
      </p:sp>
    </p:spTree>
    <p:extLst>
      <p:ext uri="{BB962C8B-B14F-4D97-AF65-F5344CB8AC3E}">
        <p14:creationId xmlns:p14="http://schemas.microsoft.com/office/powerpoint/2010/main" val="2619991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 lnSpcReduction="10000"/>
          </a:bodyPr>
          <a:lstStyle/>
          <a:p>
            <a:pPr marL="0" indent="0" algn="just" fontAlgn="base">
              <a:buNone/>
            </a:pPr>
            <a:r>
              <a:rPr lang="ru-RU" sz="2600" dirty="0">
                <a:solidFill>
                  <a:schemeClr val="tx1"/>
                </a:solidFill>
              </a:rPr>
              <a:t>П. 10.Аккредитованное на поверку лицо должно обеспечить лицо, представляющее средства измерений на поверку, информацией о требованиях, выполнение которых необходимо для представления средств измерений на поверку.</a:t>
            </a:r>
          </a:p>
          <a:p>
            <a:pPr marL="0" indent="0" fontAlgn="base">
              <a:buNone/>
            </a:pPr>
            <a:r>
              <a:rPr lang="ru-RU" sz="2000" dirty="0">
                <a:solidFill>
                  <a:schemeClr val="tx1"/>
                </a:solidFill>
              </a:rPr>
              <a:t>Поверка должна проводиться:</a:t>
            </a:r>
          </a:p>
          <a:p>
            <a:pPr fontAlgn="base"/>
            <a:r>
              <a:rPr lang="ru-RU" sz="2000" dirty="0">
                <a:solidFill>
                  <a:schemeClr val="tx1"/>
                </a:solidFill>
              </a:rPr>
              <a:t>в местах осуществления деятельности аккредитованного на поверку лица (на объектах, в помещениях, зданиях, сооружениях, комплексах зданий и иных помещениях, расположенных по адресам, установленным при аккредитации на поверку, и принадлежащих на праве собственности, либо ином законном основании аккредитованному на поверку лицу),</a:t>
            </a:r>
          </a:p>
          <a:p>
            <a:pPr fontAlgn="base"/>
            <a:r>
              <a:rPr lang="ru-RU" sz="2000" dirty="0">
                <a:solidFill>
                  <a:schemeClr val="tx1"/>
                </a:solidFill>
              </a:rPr>
              <a:t>в местах осуществления временных работ (разовые работы, выполняемые на объектах, в помещениях, зданиях, сооружениях, комплексах зданий и иных помещениях, находящихся вне мест осуществления деятельности аккредитованного на поверку лица).</a:t>
            </a:r>
          </a:p>
          <a:p>
            <a:pPr marL="0" indent="0" fontAlgn="base">
              <a:buNone/>
            </a:pPr>
            <a:r>
              <a:rPr lang="ru-RU" sz="2000" dirty="0">
                <a:solidFill>
                  <a:schemeClr val="tx1"/>
                </a:solidFill>
              </a:rPr>
              <a:t>Поверка в данных местах должна проводиться в условиях (при значениях влияющих факторов), предусмотренных установленными для поверки средств измерений методиками поверки.</a:t>
            </a:r>
          </a:p>
          <a:p>
            <a:pPr marL="0" indent="0" algn="just" fontAlgn="base">
              <a:buNone/>
            </a:pPr>
            <a:endParaRPr lang="ru-RU" sz="2600" dirty="0">
              <a:solidFill>
                <a:schemeClr val="tx1"/>
              </a:solidFill>
            </a:endParaRPr>
          </a:p>
          <a:p>
            <a:pPr marL="0" indent="0" algn="just" fontAlgn="base">
              <a:buNone/>
            </a:pP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052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 fontScale="85000" lnSpcReduction="20000"/>
          </a:bodyPr>
          <a:lstStyle/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Поверка средств измерений должна проводиться по методикам поверки, установленным в соответствии с порядком установления, отмены методик поверки и внесения изменений в них, предусмотренным </a:t>
            </a:r>
            <a:r>
              <a:rPr lang="ru-RU" sz="2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частью 7</a:t>
            </a:r>
            <a:r>
              <a:rPr lang="ru-RU" sz="2400" dirty="0">
                <a:solidFill>
                  <a:schemeClr val="tx1"/>
                </a:solidFill>
              </a:rPr>
              <a:t> статьи 12 Федерального закона N 102-ФЗ.</a:t>
            </a:r>
          </a:p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Средства измерений, прошедшие метрологическую аттестацию до 1 декабря 2001 г. по ГОСТ 8.326-78 "Государственная система обеспечения единства измерений. Методическое обеспечение разработки, изготовления и эксплуатации </a:t>
            </a:r>
            <a:r>
              <a:rPr lang="ru-RU" sz="2400" dirty="0" err="1">
                <a:solidFill>
                  <a:schemeClr val="tx1"/>
                </a:solidFill>
              </a:rPr>
              <a:t>нестандартизованных</a:t>
            </a:r>
            <a:r>
              <a:rPr lang="ru-RU" sz="2400" dirty="0">
                <a:solidFill>
                  <a:schemeClr val="tx1"/>
                </a:solidFill>
              </a:rPr>
              <a:t> средств измерений. Основные положения" или по ГОСТ 8.326-89 "Государственная система обеспечения единства измерений. Метрологическая аттестация средств измерений" &lt;6&gt; подлежат поверке по методикам поверки, установленным при проведении метрологической аттестации.</a:t>
            </a:r>
          </a:p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Средства измерений, поступившие в эксплуатацию до 1 июня 1993 г. и подлежащие поверке по ГОСТ 8.513-84 "Государственная система обеспечения единства измерений. Поверка средств измерений. Организация и порядок проведения" &lt;7&gt;, поверяются по нормативно-техническим документам по поверке, разработанным в соответствии с ГОСТ 8.375-80 "Государственная система обеспечения единства измерений. Нормативно-технические документы по методикам поверки. Классификация, требования к выбору и разработке."</a:t>
            </a:r>
          </a:p>
          <a:p>
            <a:pPr marL="0" indent="0">
              <a:buNone/>
            </a:pPr>
            <a:br>
              <a:rPr lang="ru-RU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  <a:p>
            <a:pPr marL="0" indent="0" algn="just" fontAlgn="base">
              <a:buNone/>
            </a:pPr>
            <a:endParaRPr lang="ru-RU" sz="2400" dirty="0">
              <a:solidFill>
                <a:schemeClr val="tx1"/>
              </a:solidFill>
            </a:endParaRPr>
          </a:p>
          <a:p>
            <a:pPr marL="0" indent="0" algn="just" fontAlgn="base">
              <a:buNone/>
            </a:pP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128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/>
          </a:bodyPr>
          <a:lstStyle/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14.Эталоны единиц величин, используемые при поверке, должны соответствовать требованиям </a:t>
            </a:r>
            <a:r>
              <a:rPr lang="ru-RU" sz="2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Положения</a:t>
            </a:r>
            <a:r>
              <a:rPr lang="ru-RU" sz="2400" dirty="0">
                <a:solidFill>
                  <a:schemeClr val="tx1"/>
                </a:solidFill>
              </a:rPr>
              <a:t> об эталонах единиц величин, используемых в сфере государственного регулирования обеспечения единства измерений, утвержденного постановлением Правительства Российской Федерации от 23 сентября 2010 г. N 734 (Собрание законодательства Российской Федерации, 2010, N 40, ст. 5066; 2019, N 43, ст. 6110) (далее - Положение об эталонах).</a:t>
            </a:r>
          </a:p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15.Средства измерений, используемые при поверке, в соответствии с </a:t>
            </a:r>
            <a:r>
              <a:rPr lang="ru-RU" sz="2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частью 1</a:t>
            </a:r>
            <a:r>
              <a:rPr lang="ru-RU" sz="2400" dirty="0">
                <a:solidFill>
                  <a:schemeClr val="tx1"/>
                </a:solidFill>
              </a:rPr>
              <a:t> статьи 9 Федерального закона N 102-ФЗ должны быть утвержденного типа, </a:t>
            </a:r>
            <a:r>
              <a:rPr lang="ru-RU" sz="2400" dirty="0" err="1">
                <a:solidFill>
                  <a:schemeClr val="tx1"/>
                </a:solidFill>
              </a:rPr>
              <a:t>поверены</a:t>
            </a:r>
            <a:r>
              <a:rPr lang="ru-RU" sz="2400" dirty="0">
                <a:solidFill>
                  <a:schemeClr val="tx1"/>
                </a:solidFill>
              </a:rPr>
              <a:t> и соответствовать требованиям методик поверки.</a:t>
            </a:r>
          </a:p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16.Стандартные образцы, используемые при поверке, в соответствии с </a:t>
            </a:r>
            <a:r>
              <a:rPr lang="ru-RU" sz="24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частью 2</a:t>
            </a:r>
            <a:r>
              <a:rPr lang="ru-RU" sz="2400" dirty="0">
                <a:solidFill>
                  <a:schemeClr val="tx1"/>
                </a:solidFill>
              </a:rPr>
              <a:t> статьи 8 Федерального закона N 102-ФЗ должны быть утвержденного типа и соответствовать требованиям методик поверки.</a:t>
            </a:r>
          </a:p>
          <a:p>
            <a:pPr marL="0" indent="0" algn="just" fontAlgn="base">
              <a:buNone/>
            </a:pP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544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/>
          </a:bodyPr>
          <a:lstStyle/>
          <a:p>
            <a:pPr algn="just" fontAlgn="base"/>
            <a:r>
              <a:rPr lang="ru-RU" sz="2600" dirty="0">
                <a:solidFill>
                  <a:schemeClr val="tx1"/>
                </a:solidFill>
              </a:rPr>
              <a:t>17.Проведение первичной поверки средств измерений одного типа при выпуске их из производства до ввода в эксплуатацию осуществляется на основании выборки, если это предусмотрено методикой поверки и осуществлено аккредитованным на поверку лицом.</a:t>
            </a:r>
          </a:p>
          <a:p>
            <a:pPr algn="just" fontAlgn="base"/>
            <a:r>
              <a:rPr lang="ru-RU" sz="2600" dirty="0">
                <a:solidFill>
                  <a:schemeClr val="tx1"/>
                </a:solidFill>
              </a:rPr>
              <a:t>18.Периодической поверке подвергается каждый экземпляр средств измерений, находящихся в эксплуатации, через </a:t>
            </a:r>
            <a:r>
              <a:rPr lang="ru-RU" sz="2600" dirty="0" err="1">
                <a:solidFill>
                  <a:schemeClr val="tx1"/>
                </a:solidFill>
              </a:rPr>
              <a:t>межповерочные</a:t>
            </a:r>
            <a:r>
              <a:rPr lang="ru-RU" sz="2600" dirty="0">
                <a:solidFill>
                  <a:schemeClr val="tx1"/>
                </a:solidFill>
              </a:rPr>
              <a:t> интервалы, а также средств измерений, повторно вводимых в эксплуатацию после их длительного хранения (более одного </a:t>
            </a:r>
            <a:r>
              <a:rPr lang="ru-RU" sz="2600" dirty="0" err="1">
                <a:solidFill>
                  <a:schemeClr val="tx1"/>
                </a:solidFill>
              </a:rPr>
              <a:t>межповерочного</a:t>
            </a:r>
            <a:r>
              <a:rPr lang="ru-RU" sz="2600" dirty="0">
                <a:solidFill>
                  <a:schemeClr val="tx1"/>
                </a:solidFill>
              </a:rPr>
              <a:t> интервала).</a:t>
            </a:r>
          </a:p>
          <a:p>
            <a:pPr marL="0" indent="0" algn="just" fontAlgn="base">
              <a:buNone/>
            </a:pP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65382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3114</TotalTime>
  <Words>1746</Words>
  <Application>Microsoft Office PowerPoint</Application>
  <PresentationFormat>Широкоэкранный</PresentationFormat>
  <Paragraphs>66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Грань</vt:lpstr>
      <vt:lpstr>ПОРЯДОК  проведения поверки средств измерений, требования к знаку поверки и  содержанию свидетельства о поверке</vt:lpstr>
      <vt:lpstr>Презентация PowerPoint</vt:lpstr>
      <vt:lpstr>Презентация PowerPoint</vt:lpstr>
      <vt:lpstr>П.7 СИ представляются на поверку: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Условный шифр обозначается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Луиза Бурганова</dc:creator>
  <cp:lastModifiedBy>асус</cp:lastModifiedBy>
  <cp:revision>163</cp:revision>
  <dcterms:created xsi:type="dcterms:W3CDTF">2016-11-28T12:41:32Z</dcterms:created>
  <dcterms:modified xsi:type="dcterms:W3CDTF">2021-10-15T08:53:47Z</dcterms:modified>
</cp:coreProperties>
</file>