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notesMasterIdLst>
    <p:notesMasterId r:id="rId44"/>
  </p:notesMasterIdLst>
  <p:sldIdLst>
    <p:sldId id="256" r:id="rId2"/>
    <p:sldId id="400" r:id="rId3"/>
    <p:sldId id="401" r:id="rId4"/>
    <p:sldId id="402" r:id="rId5"/>
    <p:sldId id="403" r:id="rId6"/>
    <p:sldId id="370" r:id="rId7"/>
    <p:sldId id="371" r:id="rId8"/>
    <p:sldId id="372" r:id="rId9"/>
    <p:sldId id="404" r:id="rId10"/>
    <p:sldId id="258" r:id="rId11"/>
    <p:sldId id="279" r:id="rId12"/>
    <p:sldId id="261" r:id="rId13"/>
    <p:sldId id="260" r:id="rId14"/>
    <p:sldId id="390" r:id="rId15"/>
    <p:sldId id="373" r:id="rId16"/>
    <p:sldId id="280" r:id="rId17"/>
    <p:sldId id="391" r:id="rId18"/>
    <p:sldId id="284" r:id="rId19"/>
    <p:sldId id="269" r:id="rId20"/>
    <p:sldId id="333" r:id="rId21"/>
    <p:sldId id="350" r:id="rId22"/>
    <p:sldId id="405" r:id="rId23"/>
    <p:sldId id="396" r:id="rId24"/>
    <p:sldId id="351" r:id="rId25"/>
    <p:sldId id="397" r:id="rId26"/>
    <p:sldId id="398" r:id="rId27"/>
    <p:sldId id="352" r:id="rId28"/>
    <p:sldId id="353" r:id="rId29"/>
    <p:sldId id="354" r:id="rId30"/>
    <p:sldId id="355" r:id="rId31"/>
    <p:sldId id="356" r:id="rId32"/>
    <p:sldId id="357" r:id="rId33"/>
    <p:sldId id="358" r:id="rId34"/>
    <p:sldId id="359" r:id="rId35"/>
    <p:sldId id="406" r:id="rId36"/>
    <p:sldId id="360" r:id="rId37"/>
    <p:sldId id="361" r:id="rId38"/>
    <p:sldId id="362" r:id="rId39"/>
    <p:sldId id="363" r:id="rId40"/>
    <p:sldId id="364" r:id="rId41"/>
    <p:sldId id="395" r:id="rId42"/>
    <p:sldId id="394"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47" d="100"/>
          <a:sy n="47" d="100"/>
        </p:scale>
        <p:origin x="77" y="8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AC731-A320-48DD-9F46-E46E340EB06B}" type="datetimeFigureOut">
              <a:rPr lang="ru-RU" smtClean="0"/>
              <a:t>29.06.2023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9A3CC5-9FF5-4748-AF04-E4A8A0459A6C}" type="slidenum">
              <a:rPr lang="ru-RU" smtClean="0"/>
              <a:t>‹#›</a:t>
            </a:fld>
            <a:endParaRPr lang="ru-RU"/>
          </a:p>
        </p:txBody>
      </p:sp>
    </p:spTree>
    <p:extLst>
      <p:ext uri="{BB962C8B-B14F-4D97-AF65-F5344CB8AC3E}">
        <p14:creationId xmlns:p14="http://schemas.microsoft.com/office/powerpoint/2010/main" val="4214120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6</a:t>
            </a:fld>
            <a:endParaRPr lang="ru-RU">
              <a:solidFill>
                <a:prstClr val="black"/>
              </a:solidFill>
            </a:endParaRPr>
          </a:p>
        </p:txBody>
      </p:sp>
    </p:spTree>
    <p:extLst>
      <p:ext uri="{BB962C8B-B14F-4D97-AF65-F5344CB8AC3E}">
        <p14:creationId xmlns:p14="http://schemas.microsoft.com/office/powerpoint/2010/main" val="1076497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27</a:t>
            </a:fld>
            <a:endParaRPr lang="ru-RU">
              <a:solidFill>
                <a:prstClr val="black"/>
              </a:solidFill>
            </a:endParaRPr>
          </a:p>
        </p:txBody>
      </p:sp>
    </p:spTree>
    <p:extLst>
      <p:ext uri="{BB962C8B-B14F-4D97-AF65-F5344CB8AC3E}">
        <p14:creationId xmlns:p14="http://schemas.microsoft.com/office/powerpoint/2010/main" val="1995345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28</a:t>
            </a:fld>
            <a:endParaRPr lang="ru-RU">
              <a:solidFill>
                <a:prstClr val="black"/>
              </a:solidFill>
            </a:endParaRPr>
          </a:p>
        </p:txBody>
      </p:sp>
    </p:spTree>
    <p:extLst>
      <p:ext uri="{BB962C8B-B14F-4D97-AF65-F5344CB8AC3E}">
        <p14:creationId xmlns:p14="http://schemas.microsoft.com/office/powerpoint/2010/main" val="253945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29</a:t>
            </a:fld>
            <a:endParaRPr lang="ru-RU">
              <a:solidFill>
                <a:prstClr val="black"/>
              </a:solidFill>
            </a:endParaRPr>
          </a:p>
        </p:txBody>
      </p:sp>
    </p:spTree>
    <p:extLst>
      <p:ext uri="{BB962C8B-B14F-4D97-AF65-F5344CB8AC3E}">
        <p14:creationId xmlns:p14="http://schemas.microsoft.com/office/powerpoint/2010/main" val="888422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30</a:t>
            </a:fld>
            <a:endParaRPr lang="ru-RU">
              <a:solidFill>
                <a:prstClr val="black"/>
              </a:solidFill>
            </a:endParaRPr>
          </a:p>
        </p:txBody>
      </p:sp>
    </p:spTree>
    <p:extLst>
      <p:ext uri="{BB962C8B-B14F-4D97-AF65-F5344CB8AC3E}">
        <p14:creationId xmlns:p14="http://schemas.microsoft.com/office/powerpoint/2010/main" val="2309395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31</a:t>
            </a:fld>
            <a:endParaRPr lang="ru-RU">
              <a:solidFill>
                <a:prstClr val="black"/>
              </a:solidFill>
            </a:endParaRPr>
          </a:p>
        </p:txBody>
      </p:sp>
    </p:spTree>
    <p:extLst>
      <p:ext uri="{BB962C8B-B14F-4D97-AF65-F5344CB8AC3E}">
        <p14:creationId xmlns:p14="http://schemas.microsoft.com/office/powerpoint/2010/main" val="2190588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32</a:t>
            </a:fld>
            <a:endParaRPr lang="ru-RU">
              <a:solidFill>
                <a:prstClr val="black"/>
              </a:solidFill>
            </a:endParaRPr>
          </a:p>
        </p:txBody>
      </p:sp>
    </p:spTree>
    <p:extLst>
      <p:ext uri="{BB962C8B-B14F-4D97-AF65-F5344CB8AC3E}">
        <p14:creationId xmlns:p14="http://schemas.microsoft.com/office/powerpoint/2010/main" val="3613902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33</a:t>
            </a:fld>
            <a:endParaRPr lang="ru-RU">
              <a:solidFill>
                <a:prstClr val="black"/>
              </a:solidFill>
            </a:endParaRPr>
          </a:p>
        </p:txBody>
      </p:sp>
    </p:spTree>
    <p:extLst>
      <p:ext uri="{BB962C8B-B14F-4D97-AF65-F5344CB8AC3E}">
        <p14:creationId xmlns:p14="http://schemas.microsoft.com/office/powerpoint/2010/main" val="20640185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34</a:t>
            </a:fld>
            <a:endParaRPr lang="ru-RU">
              <a:solidFill>
                <a:prstClr val="black"/>
              </a:solidFill>
            </a:endParaRPr>
          </a:p>
        </p:txBody>
      </p:sp>
    </p:spTree>
    <p:extLst>
      <p:ext uri="{BB962C8B-B14F-4D97-AF65-F5344CB8AC3E}">
        <p14:creationId xmlns:p14="http://schemas.microsoft.com/office/powerpoint/2010/main" val="16084879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35</a:t>
            </a:fld>
            <a:endParaRPr lang="ru-RU">
              <a:solidFill>
                <a:prstClr val="black"/>
              </a:solidFill>
            </a:endParaRPr>
          </a:p>
        </p:txBody>
      </p:sp>
    </p:spTree>
    <p:extLst>
      <p:ext uri="{BB962C8B-B14F-4D97-AF65-F5344CB8AC3E}">
        <p14:creationId xmlns:p14="http://schemas.microsoft.com/office/powerpoint/2010/main" val="39253224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36</a:t>
            </a:fld>
            <a:endParaRPr lang="ru-RU">
              <a:solidFill>
                <a:prstClr val="black"/>
              </a:solidFill>
            </a:endParaRPr>
          </a:p>
        </p:txBody>
      </p:sp>
    </p:spTree>
    <p:extLst>
      <p:ext uri="{BB962C8B-B14F-4D97-AF65-F5344CB8AC3E}">
        <p14:creationId xmlns:p14="http://schemas.microsoft.com/office/powerpoint/2010/main" val="851226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Единство измерений – состояние измерений,</a:t>
            </a:r>
            <a:r>
              <a:rPr lang="ru-RU" baseline="0" dirty="0"/>
              <a:t> при котором их результаты выражены в допущенных к применению в Российской Федерации единицах величин, а показатели точности измерений не выходят за установленные границы</a:t>
            </a:r>
            <a:endParaRPr lang="ru-RU" dirty="0"/>
          </a:p>
        </p:txBody>
      </p:sp>
      <p:sp>
        <p:nvSpPr>
          <p:cNvPr id="4" name="Номер слайда 3"/>
          <p:cNvSpPr>
            <a:spLocks noGrp="1"/>
          </p:cNvSpPr>
          <p:nvPr>
            <p:ph type="sldNum" sz="quarter" idx="10"/>
          </p:nvPr>
        </p:nvSpPr>
        <p:spPr/>
        <p:txBody>
          <a:bodyPr/>
          <a:lstStyle/>
          <a:p>
            <a:fld id="{469A3CC5-9FF5-4748-AF04-E4A8A0459A6C}" type="slidenum">
              <a:rPr lang="ru-RU" smtClean="0"/>
              <a:t>10</a:t>
            </a:fld>
            <a:endParaRPr lang="ru-RU"/>
          </a:p>
        </p:txBody>
      </p:sp>
    </p:spTree>
    <p:extLst>
      <p:ext uri="{BB962C8B-B14F-4D97-AF65-F5344CB8AC3E}">
        <p14:creationId xmlns:p14="http://schemas.microsoft.com/office/powerpoint/2010/main" val="35683468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37</a:t>
            </a:fld>
            <a:endParaRPr lang="ru-RU">
              <a:solidFill>
                <a:prstClr val="black"/>
              </a:solidFill>
            </a:endParaRPr>
          </a:p>
        </p:txBody>
      </p:sp>
    </p:spTree>
    <p:extLst>
      <p:ext uri="{BB962C8B-B14F-4D97-AF65-F5344CB8AC3E}">
        <p14:creationId xmlns:p14="http://schemas.microsoft.com/office/powerpoint/2010/main" val="2675310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38</a:t>
            </a:fld>
            <a:endParaRPr lang="ru-RU">
              <a:solidFill>
                <a:prstClr val="black"/>
              </a:solidFill>
            </a:endParaRPr>
          </a:p>
        </p:txBody>
      </p:sp>
    </p:spTree>
    <p:extLst>
      <p:ext uri="{BB962C8B-B14F-4D97-AF65-F5344CB8AC3E}">
        <p14:creationId xmlns:p14="http://schemas.microsoft.com/office/powerpoint/2010/main" val="3321176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39</a:t>
            </a:fld>
            <a:endParaRPr lang="ru-RU">
              <a:solidFill>
                <a:prstClr val="black"/>
              </a:solidFill>
            </a:endParaRPr>
          </a:p>
        </p:txBody>
      </p:sp>
    </p:spTree>
    <p:extLst>
      <p:ext uri="{BB962C8B-B14F-4D97-AF65-F5344CB8AC3E}">
        <p14:creationId xmlns:p14="http://schemas.microsoft.com/office/powerpoint/2010/main" val="40591733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40</a:t>
            </a:fld>
            <a:endParaRPr lang="ru-RU">
              <a:solidFill>
                <a:prstClr val="black"/>
              </a:solidFill>
            </a:endParaRPr>
          </a:p>
        </p:txBody>
      </p:sp>
    </p:spTree>
    <p:extLst>
      <p:ext uri="{BB962C8B-B14F-4D97-AF65-F5344CB8AC3E}">
        <p14:creationId xmlns:p14="http://schemas.microsoft.com/office/powerpoint/2010/main" val="20067249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41</a:t>
            </a:fld>
            <a:endParaRPr lang="ru-RU">
              <a:solidFill>
                <a:prstClr val="black"/>
              </a:solidFill>
            </a:endParaRPr>
          </a:p>
        </p:txBody>
      </p:sp>
    </p:spTree>
    <p:extLst>
      <p:ext uri="{BB962C8B-B14F-4D97-AF65-F5344CB8AC3E}">
        <p14:creationId xmlns:p14="http://schemas.microsoft.com/office/powerpoint/2010/main" val="3978067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42</a:t>
            </a:fld>
            <a:endParaRPr lang="ru-RU">
              <a:solidFill>
                <a:prstClr val="black"/>
              </a:solidFill>
            </a:endParaRPr>
          </a:p>
        </p:txBody>
      </p:sp>
    </p:spTree>
    <p:extLst>
      <p:ext uri="{BB962C8B-B14F-4D97-AF65-F5344CB8AC3E}">
        <p14:creationId xmlns:p14="http://schemas.microsoft.com/office/powerpoint/2010/main" val="2856634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20</a:t>
            </a:fld>
            <a:endParaRPr lang="ru-RU">
              <a:solidFill>
                <a:prstClr val="black"/>
              </a:solidFill>
            </a:endParaRPr>
          </a:p>
        </p:txBody>
      </p:sp>
    </p:spTree>
    <p:extLst>
      <p:ext uri="{BB962C8B-B14F-4D97-AF65-F5344CB8AC3E}">
        <p14:creationId xmlns:p14="http://schemas.microsoft.com/office/powerpoint/2010/main" val="116717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21</a:t>
            </a:fld>
            <a:endParaRPr lang="ru-RU">
              <a:solidFill>
                <a:prstClr val="black"/>
              </a:solidFill>
            </a:endParaRPr>
          </a:p>
        </p:txBody>
      </p:sp>
    </p:spTree>
    <p:extLst>
      <p:ext uri="{BB962C8B-B14F-4D97-AF65-F5344CB8AC3E}">
        <p14:creationId xmlns:p14="http://schemas.microsoft.com/office/powerpoint/2010/main" val="1014503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22</a:t>
            </a:fld>
            <a:endParaRPr lang="ru-RU">
              <a:solidFill>
                <a:prstClr val="black"/>
              </a:solidFill>
            </a:endParaRPr>
          </a:p>
        </p:txBody>
      </p:sp>
    </p:spTree>
    <p:extLst>
      <p:ext uri="{BB962C8B-B14F-4D97-AF65-F5344CB8AC3E}">
        <p14:creationId xmlns:p14="http://schemas.microsoft.com/office/powerpoint/2010/main" val="2517834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23</a:t>
            </a:fld>
            <a:endParaRPr lang="ru-RU">
              <a:solidFill>
                <a:prstClr val="black"/>
              </a:solidFill>
            </a:endParaRPr>
          </a:p>
        </p:txBody>
      </p:sp>
    </p:spTree>
    <p:extLst>
      <p:ext uri="{BB962C8B-B14F-4D97-AF65-F5344CB8AC3E}">
        <p14:creationId xmlns:p14="http://schemas.microsoft.com/office/powerpoint/2010/main" val="1659613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24</a:t>
            </a:fld>
            <a:endParaRPr lang="ru-RU">
              <a:solidFill>
                <a:prstClr val="black"/>
              </a:solidFill>
            </a:endParaRPr>
          </a:p>
        </p:txBody>
      </p:sp>
    </p:spTree>
    <p:extLst>
      <p:ext uri="{BB962C8B-B14F-4D97-AF65-F5344CB8AC3E}">
        <p14:creationId xmlns:p14="http://schemas.microsoft.com/office/powerpoint/2010/main" val="588426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25</a:t>
            </a:fld>
            <a:endParaRPr lang="ru-RU">
              <a:solidFill>
                <a:prstClr val="black"/>
              </a:solidFill>
            </a:endParaRPr>
          </a:p>
        </p:txBody>
      </p:sp>
    </p:spTree>
    <p:extLst>
      <p:ext uri="{BB962C8B-B14F-4D97-AF65-F5344CB8AC3E}">
        <p14:creationId xmlns:p14="http://schemas.microsoft.com/office/powerpoint/2010/main" val="1393274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0488" y="744538"/>
            <a:ext cx="6616700" cy="3722687"/>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D69FD62-F398-4CC1-A1B3-0B836B66E666}" type="slidenum">
              <a:rPr lang="ru-RU" smtClean="0">
                <a:solidFill>
                  <a:prstClr val="black"/>
                </a:solidFill>
              </a:rPr>
              <a:pPr/>
              <a:t>26</a:t>
            </a:fld>
            <a:endParaRPr lang="ru-RU">
              <a:solidFill>
                <a:prstClr val="black"/>
              </a:solidFill>
            </a:endParaRPr>
          </a:p>
        </p:txBody>
      </p:sp>
    </p:spTree>
    <p:extLst>
      <p:ext uri="{BB962C8B-B14F-4D97-AF65-F5344CB8AC3E}">
        <p14:creationId xmlns:p14="http://schemas.microsoft.com/office/powerpoint/2010/main" val="1859362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6/29/2023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onsultant.ru/document/cons_doc_LAW_368497/#dst100011" TargetMode="External"/><Relationship Id="rId2" Type="http://schemas.openxmlformats.org/officeDocument/2006/relationships/hyperlink" Target="http://www.consultant.ru/document/cons_doc_LAW_366150/d27e9aadc62a5ee8b9d0b9e82baaa71afad7c2ef/#dst10001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976B94-DB13-4FC8-A7BD-986415F2D3D2}"/>
              </a:ext>
            </a:extLst>
          </p:cNvPr>
          <p:cNvSpPr>
            <a:spLocks noGrp="1"/>
          </p:cNvSpPr>
          <p:nvPr>
            <p:ph type="ctrTitle"/>
          </p:nvPr>
        </p:nvSpPr>
        <p:spPr>
          <a:xfrm>
            <a:off x="1507067" y="749508"/>
            <a:ext cx="7766936" cy="3301328"/>
          </a:xfrm>
        </p:spPr>
        <p:txBody>
          <a:bodyPr>
            <a:normAutofit fontScale="90000"/>
          </a:bodyPr>
          <a:lstStyle/>
          <a:p>
            <a:pPr algn="ctr"/>
            <a:r>
              <a:rPr lang="ru-RU" sz="5000" dirty="0">
                <a:solidFill>
                  <a:srgbClr val="0070C0"/>
                </a:solidFill>
                <a:latin typeface="Times New Roman" panose="02020603050405020304" pitchFamily="18" charset="0"/>
                <a:cs typeface="Times New Roman" panose="02020603050405020304" pitchFamily="18" charset="0"/>
              </a:rPr>
              <a:t>Начало семинара в 9.30</a:t>
            </a:r>
            <a:br>
              <a:rPr lang="ru-RU" sz="5000" dirty="0">
                <a:solidFill>
                  <a:srgbClr val="0070C0"/>
                </a:solidFill>
                <a:latin typeface="Times New Roman" panose="02020603050405020304" pitchFamily="18" charset="0"/>
                <a:cs typeface="Times New Roman" panose="02020603050405020304" pitchFamily="18" charset="0"/>
              </a:rPr>
            </a:br>
            <a:br>
              <a:rPr lang="ru-RU" sz="5000" dirty="0">
                <a:solidFill>
                  <a:srgbClr val="0070C0"/>
                </a:solidFill>
                <a:latin typeface="Times New Roman" panose="02020603050405020304" pitchFamily="18" charset="0"/>
                <a:cs typeface="Times New Roman" panose="02020603050405020304" pitchFamily="18" charset="0"/>
              </a:rPr>
            </a:br>
            <a:r>
              <a:rPr lang="ru-RU" sz="5000" dirty="0">
                <a:solidFill>
                  <a:srgbClr val="0070C0"/>
                </a:solidFill>
                <a:latin typeface="Times New Roman" panose="02020603050405020304" pitchFamily="18" charset="0"/>
                <a:cs typeface="Times New Roman" panose="02020603050405020304" pitchFamily="18" charset="0"/>
              </a:rPr>
              <a:t>Аттестация испытательного оборудования</a:t>
            </a:r>
          </a:p>
        </p:txBody>
      </p:sp>
      <p:sp>
        <p:nvSpPr>
          <p:cNvPr id="3" name="Подзаголовок 2">
            <a:extLst>
              <a:ext uri="{FF2B5EF4-FFF2-40B4-BE49-F238E27FC236}">
                <a16:creationId xmlns:a16="http://schemas.microsoft.com/office/drawing/2014/main" id="{81FF2DDC-5337-435D-BE53-31B843D0E7DC}"/>
              </a:ext>
            </a:extLst>
          </p:cNvPr>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4224014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68766" y="1403616"/>
            <a:ext cx="9763680" cy="2455333"/>
          </a:xfrm>
        </p:spPr>
        <p:txBody>
          <a:bodyPr>
            <a:noAutofit/>
          </a:bodyPr>
          <a:lstStyle/>
          <a:p>
            <a:r>
              <a:rPr lang="ru-RU" sz="4000" dirty="0">
                <a:solidFill>
                  <a:prstClr val="black"/>
                </a:solidFill>
                <a:latin typeface="Trebuchet MS" panose="020B0603020202020204" pitchFamily="34" charset="0"/>
              </a:rPr>
              <a:t>Федеральный закон </a:t>
            </a:r>
            <a:br>
              <a:rPr lang="ru-RU" sz="4000" dirty="0">
                <a:solidFill>
                  <a:prstClr val="black"/>
                </a:solidFill>
                <a:latin typeface="Trebuchet MS" panose="020B0603020202020204" pitchFamily="34" charset="0"/>
              </a:rPr>
            </a:br>
            <a:r>
              <a:rPr lang="ru-RU" sz="4000" dirty="0">
                <a:solidFill>
                  <a:prstClr val="black"/>
                </a:solidFill>
                <a:latin typeface="Trebuchet MS" panose="020B0603020202020204" pitchFamily="34" charset="0"/>
              </a:rPr>
              <a:t>от 26 июня 2008 г. № 102-ФЗ </a:t>
            </a:r>
            <a:br>
              <a:rPr lang="ru-RU" sz="4000" dirty="0">
                <a:solidFill>
                  <a:prstClr val="black"/>
                </a:solidFill>
                <a:latin typeface="Trebuchet MS" panose="020B0603020202020204" pitchFamily="34" charset="0"/>
              </a:rPr>
            </a:br>
            <a:r>
              <a:rPr lang="ru-RU" sz="4000" dirty="0">
                <a:solidFill>
                  <a:schemeClr val="accent2"/>
                </a:solidFill>
                <a:latin typeface="Trebuchet MS" panose="020B0603020202020204" pitchFamily="34" charset="0"/>
              </a:rPr>
              <a:t>«Об обеспечении единства измерений»</a:t>
            </a:r>
            <a:br>
              <a:rPr lang="ru-RU" sz="4000" dirty="0">
                <a:solidFill>
                  <a:schemeClr val="accent2"/>
                </a:solidFill>
                <a:latin typeface="Trebuchet MS" panose="020B0603020202020204" pitchFamily="34" charset="0"/>
              </a:rPr>
            </a:br>
            <a:endParaRPr lang="ru-RU" sz="4000" dirty="0">
              <a:latin typeface="Trebuchet MS" panose="020B0603020202020204" pitchFamily="34" charset="0"/>
            </a:endParaRPr>
          </a:p>
        </p:txBody>
      </p:sp>
      <p:sp>
        <p:nvSpPr>
          <p:cNvPr id="3" name="Объект 2"/>
          <p:cNvSpPr>
            <a:spLocks noGrp="1"/>
          </p:cNvSpPr>
          <p:nvPr>
            <p:ph idx="1"/>
          </p:nvPr>
        </p:nvSpPr>
        <p:spPr>
          <a:xfrm>
            <a:off x="5361709" y="4658248"/>
            <a:ext cx="5970737" cy="1784116"/>
          </a:xfrm>
        </p:spPr>
        <p:txBody>
          <a:bodyPr>
            <a:noAutofit/>
          </a:bodyPr>
          <a:lstStyle/>
          <a:p>
            <a:pPr marL="0" indent="0">
              <a:buNone/>
            </a:pPr>
            <a:endParaRPr lang="ru-RU" sz="3200" dirty="0">
              <a:solidFill>
                <a:schemeClr val="accent2"/>
              </a:solidFill>
            </a:endParaRPr>
          </a:p>
        </p:txBody>
      </p:sp>
    </p:spTree>
    <p:extLst>
      <p:ext uri="{BB962C8B-B14F-4D97-AF65-F5344CB8AC3E}">
        <p14:creationId xmlns:p14="http://schemas.microsoft.com/office/powerpoint/2010/main" val="857083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953631"/>
            <a:ext cx="10420157" cy="893275"/>
          </a:xfrm>
        </p:spPr>
        <p:txBody>
          <a:bodyPr>
            <a:noAutofit/>
          </a:bodyPr>
          <a:lstStyle/>
          <a:p>
            <a:r>
              <a:rPr lang="ru-RU" sz="4000" dirty="0">
                <a:solidFill>
                  <a:schemeClr val="accent2"/>
                </a:solidFill>
              </a:rPr>
              <a:t>Статья 1. Цели</a:t>
            </a:r>
            <a:r>
              <a:rPr lang="ru-RU" sz="4000" dirty="0"/>
              <a:t> </a:t>
            </a:r>
            <a:r>
              <a:rPr lang="ru-RU" sz="4000" dirty="0">
                <a:solidFill>
                  <a:schemeClr val="accent2"/>
                </a:solidFill>
              </a:rPr>
              <a:t>и сфера действия 102-ФЗ</a:t>
            </a:r>
          </a:p>
        </p:txBody>
      </p:sp>
      <p:sp>
        <p:nvSpPr>
          <p:cNvPr id="3" name="Объект 2"/>
          <p:cNvSpPr>
            <a:spLocks noGrp="1"/>
          </p:cNvSpPr>
          <p:nvPr>
            <p:ph idx="1"/>
          </p:nvPr>
        </p:nvSpPr>
        <p:spPr>
          <a:xfrm>
            <a:off x="677333" y="2160589"/>
            <a:ext cx="9976811" cy="3880773"/>
          </a:xfrm>
        </p:spPr>
        <p:txBody>
          <a:bodyPr>
            <a:normAutofit lnSpcReduction="10000"/>
          </a:bodyPr>
          <a:lstStyle/>
          <a:p>
            <a:r>
              <a:rPr lang="ru-RU" sz="3400" dirty="0">
                <a:solidFill>
                  <a:schemeClr val="tx1"/>
                </a:solidFill>
              </a:rPr>
              <a:t>Установление правовых основ обеспечения единства измерений в РФ</a:t>
            </a:r>
          </a:p>
          <a:p>
            <a:r>
              <a:rPr lang="ru-RU" sz="3400" dirty="0">
                <a:solidFill>
                  <a:schemeClr val="tx1"/>
                </a:solidFill>
              </a:rPr>
              <a:t>Защита от отрицательных последствий недостоверных результатов измерений</a:t>
            </a:r>
          </a:p>
          <a:p>
            <a:r>
              <a:rPr lang="ru-RU" sz="3400" dirty="0">
                <a:solidFill>
                  <a:schemeClr val="tx1"/>
                </a:solidFill>
              </a:rPr>
              <a:t>Обеспечение потребности  в получении объективных, достоверных и сопоставимых результатов измерений</a:t>
            </a:r>
          </a:p>
          <a:p>
            <a:endParaRPr lang="ru-RU" dirty="0"/>
          </a:p>
          <a:p>
            <a:endParaRPr lang="ru-RU" dirty="0"/>
          </a:p>
        </p:txBody>
      </p:sp>
    </p:spTree>
    <p:extLst>
      <p:ext uri="{BB962C8B-B14F-4D97-AF65-F5344CB8AC3E}">
        <p14:creationId xmlns:p14="http://schemas.microsoft.com/office/powerpoint/2010/main" val="2685433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0467" y="1966933"/>
            <a:ext cx="10424006" cy="4281467"/>
          </a:xfrm>
        </p:spPr>
        <p:txBody>
          <a:bodyPr>
            <a:noAutofit/>
          </a:bodyPr>
          <a:lstStyle/>
          <a:p>
            <a:r>
              <a:rPr lang="ru-RU" sz="3400" dirty="0">
                <a:solidFill>
                  <a:prstClr val="black"/>
                </a:solidFill>
                <a:latin typeface="Trebuchet MS" panose="020B0603020202020204" pitchFamily="34" charset="0"/>
              </a:rPr>
              <a:t>распространяется на измерения,</a:t>
            </a:r>
            <a:r>
              <a:rPr lang="en-US" sz="3400" dirty="0">
                <a:solidFill>
                  <a:prstClr val="black"/>
                </a:solidFill>
                <a:latin typeface="Trebuchet MS" panose="020B0603020202020204" pitchFamily="34" charset="0"/>
              </a:rPr>
              <a:t> </a:t>
            </a:r>
            <a:r>
              <a:rPr lang="ru-RU" sz="3400" dirty="0">
                <a:solidFill>
                  <a:prstClr val="black"/>
                </a:solidFill>
                <a:latin typeface="Trebuchet MS" panose="020B0603020202020204" pitchFamily="34" charset="0"/>
              </a:rPr>
              <a:t>к которым установлены  </a:t>
            </a:r>
            <a:r>
              <a:rPr lang="ru-RU" sz="3400" dirty="0">
                <a:solidFill>
                  <a:schemeClr val="accent2"/>
                </a:solidFill>
                <a:latin typeface="Trebuchet MS" panose="020B0603020202020204" pitchFamily="34" charset="0"/>
              </a:rPr>
              <a:t>обязательные метрологические требования </a:t>
            </a:r>
            <a:r>
              <a:rPr lang="ru-RU" sz="3400" dirty="0">
                <a:solidFill>
                  <a:prstClr val="black"/>
                </a:solidFill>
                <a:latin typeface="Trebuchet MS" panose="020B0603020202020204" pitchFamily="34" charset="0"/>
              </a:rPr>
              <a:t>и которые выполняются при</a:t>
            </a:r>
            <a:r>
              <a:rPr lang="ru-RU" sz="3400" dirty="0">
                <a:solidFill>
                  <a:schemeClr val="tx1"/>
                </a:solidFill>
                <a:latin typeface="Trebuchet MS" panose="020B0603020202020204" pitchFamily="34" charset="0"/>
              </a:rPr>
              <a:t>:</a:t>
            </a:r>
            <a:br>
              <a:rPr lang="en-US" sz="3400" dirty="0">
                <a:solidFill>
                  <a:schemeClr val="tx1"/>
                </a:solidFill>
                <a:latin typeface="Trebuchet MS" panose="020B0603020202020204" pitchFamily="34" charset="0"/>
              </a:rPr>
            </a:br>
            <a:br>
              <a:rPr lang="en-US" sz="800" dirty="0">
                <a:solidFill>
                  <a:schemeClr val="tx1"/>
                </a:solidFill>
                <a:latin typeface="Trebuchet MS" panose="020B0603020202020204" pitchFamily="34" charset="0"/>
              </a:rPr>
            </a:br>
            <a:r>
              <a:rPr lang="en-US" sz="2400" dirty="0">
                <a:solidFill>
                  <a:schemeClr val="tx1"/>
                </a:solidFill>
                <a:latin typeface="+mn-lt"/>
                <a:ea typeface="+mn-ea"/>
                <a:cs typeface="+mn-cs"/>
              </a:rPr>
              <a:t>1</a:t>
            </a:r>
            <a:r>
              <a:rPr lang="ru-RU" sz="2400" dirty="0">
                <a:solidFill>
                  <a:schemeClr val="tx1"/>
                </a:solidFill>
                <a:latin typeface="+mn-lt"/>
                <a:ea typeface="+mn-ea"/>
                <a:cs typeface="+mn-cs"/>
              </a:rPr>
              <a:t>) осуществлении деятельности в области здравоохранения;</a:t>
            </a:r>
            <a:br>
              <a:rPr lang="ru-RU" sz="2400" dirty="0">
                <a:solidFill>
                  <a:schemeClr val="tx1"/>
                </a:solidFill>
                <a:latin typeface="+mn-lt"/>
                <a:ea typeface="+mn-ea"/>
                <a:cs typeface="+mn-cs"/>
              </a:rPr>
            </a:br>
            <a:r>
              <a:rPr lang="ru-RU" sz="2400" dirty="0">
                <a:solidFill>
                  <a:schemeClr val="tx1"/>
                </a:solidFill>
                <a:latin typeface="+mn-lt"/>
                <a:ea typeface="+mn-ea"/>
                <a:cs typeface="+mn-cs"/>
              </a:rPr>
              <a:t>2) осуществлении ветеринарной деятельности;</a:t>
            </a:r>
            <a:br>
              <a:rPr lang="ru-RU" sz="2400" dirty="0">
                <a:solidFill>
                  <a:schemeClr val="tx1"/>
                </a:solidFill>
                <a:latin typeface="+mn-lt"/>
                <a:ea typeface="+mn-ea"/>
                <a:cs typeface="+mn-cs"/>
              </a:rPr>
            </a:br>
            <a:r>
              <a:rPr lang="ru-RU" sz="2400" dirty="0">
                <a:solidFill>
                  <a:schemeClr val="tx1"/>
                </a:solidFill>
                <a:latin typeface="+mn-lt"/>
                <a:ea typeface="+mn-ea"/>
                <a:cs typeface="+mn-cs"/>
              </a:rPr>
              <a:t>3) осуществлении деятельности в области охраны окружающей среды;</a:t>
            </a:r>
            <a:br>
              <a:rPr lang="ru-RU" sz="2400" dirty="0">
                <a:solidFill>
                  <a:schemeClr val="tx1"/>
                </a:solidFill>
                <a:latin typeface="+mn-lt"/>
                <a:ea typeface="+mn-ea"/>
                <a:cs typeface="+mn-cs"/>
              </a:rPr>
            </a:br>
            <a:r>
              <a:rPr lang="ru-RU" sz="2400" dirty="0">
                <a:solidFill>
                  <a:schemeClr val="tx1"/>
                </a:solidFill>
                <a:latin typeface="+mn-lt"/>
                <a:ea typeface="+mn-ea"/>
                <a:cs typeface="+mn-cs"/>
              </a:rPr>
              <a:t>4) осуществлении деятельности в области гражданской обороны, защиты населения и территорий от чрезвычайных ситуаций природного и техногенного характера, обеспечения пожарной безопасности, безопасности людей на водных объектах;</a:t>
            </a:r>
            <a:br>
              <a:rPr lang="ru-RU" sz="2200" dirty="0">
                <a:solidFill>
                  <a:schemeClr val="tx1"/>
                </a:solidFill>
                <a:latin typeface="+mn-lt"/>
                <a:ea typeface="+mn-ea"/>
                <a:cs typeface="+mn-cs"/>
              </a:rPr>
            </a:br>
            <a:br>
              <a:rPr lang="ru-RU" sz="3400" dirty="0">
                <a:solidFill>
                  <a:schemeClr val="tx1"/>
                </a:solidFill>
                <a:latin typeface="Calibri" panose="020F0502020204030204" pitchFamily="34" charset="0"/>
              </a:rPr>
            </a:br>
            <a:endParaRPr lang="ru-RU" sz="3400" dirty="0">
              <a:solidFill>
                <a:schemeClr val="tx1"/>
              </a:solidFill>
              <a:latin typeface="Calibri" panose="020F0502020204030204" pitchFamily="34" charset="0"/>
            </a:endParaRPr>
          </a:p>
        </p:txBody>
      </p:sp>
      <p:sp>
        <p:nvSpPr>
          <p:cNvPr id="4" name="Заголовок 1"/>
          <p:cNvSpPr txBox="1">
            <a:spLocks/>
          </p:cNvSpPr>
          <p:nvPr/>
        </p:nvSpPr>
        <p:spPr>
          <a:xfrm>
            <a:off x="770467" y="417951"/>
            <a:ext cx="10133061" cy="154898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4000" dirty="0">
                <a:solidFill>
                  <a:schemeClr val="accent2"/>
                </a:solidFill>
              </a:rPr>
              <a:t>Сфера государственного регулирования обеспечения единства измерений</a:t>
            </a:r>
          </a:p>
        </p:txBody>
      </p:sp>
    </p:spTree>
    <p:extLst>
      <p:ext uri="{BB962C8B-B14F-4D97-AF65-F5344CB8AC3E}">
        <p14:creationId xmlns:p14="http://schemas.microsoft.com/office/powerpoint/2010/main" val="3802188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57200"/>
            <a:ext cx="8856133" cy="1143000"/>
          </a:xfrm>
        </p:spPr>
        <p:txBody>
          <a:bodyPr>
            <a:normAutofit fontScale="90000"/>
          </a:bodyPr>
          <a:lstStyle/>
          <a:p>
            <a:br>
              <a:rPr lang="ru-RU" dirty="0">
                <a:solidFill>
                  <a:prstClr val="black"/>
                </a:solidFill>
                <a:latin typeface="Calibri" panose="020F0502020204030204" pitchFamily="34" charset="0"/>
              </a:rPr>
            </a:br>
            <a:endParaRPr lang="ru-RU" dirty="0"/>
          </a:p>
        </p:txBody>
      </p:sp>
      <p:sp>
        <p:nvSpPr>
          <p:cNvPr id="3" name="Объект 2"/>
          <p:cNvSpPr>
            <a:spLocks noGrp="1"/>
          </p:cNvSpPr>
          <p:nvPr>
            <p:ph idx="1"/>
          </p:nvPr>
        </p:nvSpPr>
        <p:spPr>
          <a:xfrm>
            <a:off x="677334" y="124690"/>
            <a:ext cx="10655684" cy="6428509"/>
          </a:xfrm>
        </p:spPr>
        <p:txBody>
          <a:bodyPr>
            <a:noAutofit/>
          </a:bodyPr>
          <a:lstStyle/>
          <a:p>
            <a:r>
              <a:rPr lang="ru-RU" sz="2400" dirty="0">
                <a:solidFill>
                  <a:schemeClr val="tx1"/>
                </a:solidFill>
              </a:rPr>
              <a:t>6) осуществлении производственного контроля за соблюдением установленных законодательством Российской Федерации требований промышленной безопасности к эксплуатации опасного производственного объекта;</a:t>
            </a:r>
          </a:p>
          <a:p>
            <a:r>
              <a:rPr lang="ru-RU" sz="2400" dirty="0">
                <a:solidFill>
                  <a:schemeClr val="tx1"/>
                </a:solidFill>
              </a:rPr>
              <a:t>7) осуществлении торговли, выполнении работ по расфасовке товаров;</a:t>
            </a:r>
          </a:p>
          <a:p>
            <a:r>
              <a:rPr lang="ru-RU" sz="2400" dirty="0">
                <a:solidFill>
                  <a:schemeClr val="tx1"/>
                </a:solidFill>
              </a:rPr>
              <a:t>8) </a:t>
            </a:r>
            <a:r>
              <a:rPr lang="ru-RU" sz="2400" dirty="0">
                <a:solidFill>
                  <a:schemeClr val="accent2"/>
                </a:solidFill>
              </a:rPr>
              <a:t>выполнении государственных учетных операций и учете количества энергетических ресурсов</a:t>
            </a:r>
            <a:r>
              <a:rPr lang="ru-RU" sz="2400" dirty="0">
                <a:solidFill>
                  <a:schemeClr val="tx1"/>
                </a:solidFill>
              </a:rPr>
              <a:t>;</a:t>
            </a:r>
          </a:p>
          <a:p>
            <a:r>
              <a:rPr lang="ru-RU" sz="2400" dirty="0">
                <a:solidFill>
                  <a:schemeClr val="tx1"/>
                </a:solidFill>
              </a:rPr>
              <a:t>10) осуществлении деятельности в области обороны и безопасности государства;</a:t>
            </a:r>
            <a:endParaRPr lang="en-US" sz="2400" dirty="0">
              <a:solidFill>
                <a:schemeClr val="tx1"/>
              </a:solidFill>
            </a:endParaRPr>
          </a:p>
          <a:p>
            <a:r>
              <a:rPr lang="ru-RU" sz="2400" dirty="0">
                <a:solidFill>
                  <a:schemeClr val="tx1"/>
                </a:solidFill>
              </a:rPr>
              <a:t>14) выполнении работ по оценке соответствия продукции и иных объектов обязательным требованиям в соответствии с законодательством Российской Федерации о техническом регулировании;</a:t>
            </a:r>
          </a:p>
          <a:p>
            <a:r>
              <a:rPr lang="ru-RU" sz="2400" dirty="0">
                <a:solidFill>
                  <a:schemeClr val="tx1"/>
                </a:solidFill>
              </a:rPr>
              <a:t>19) обеспечении безопасности дорожного движения.</a:t>
            </a:r>
          </a:p>
        </p:txBody>
      </p:sp>
    </p:spTree>
    <p:extLst>
      <p:ext uri="{BB962C8B-B14F-4D97-AF65-F5344CB8AC3E}">
        <p14:creationId xmlns:p14="http://schemas.microsoft.com/office/powerpoint/2010/main" val="486025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57200"/>
            <a:ext cx="8856133" cy="1143000"/>
          </a:xfrm>
        </p:spPr>
        <p:txBody>
          <a:bodyPr>
            <a:normAutofit fontScale="90000"/>
          </a:bodyPr>
          <a:lstStyle/>
          <a:p>
            <a:br>
              <a:rPr lang="ru-RU" dirty="0">
                <a:solidFill>
                  <a:prstClr val="black"/>
                </a:solidFill>
                <a:latin typeface="Calibri" panose="020F0502020204030204" pitchFamily="34" charset="0"/>
              </a:rPr>
            </a:br>
            <a:endParaRPr lang="ru-RU" dirty="0"/>
          </a:p>
        </p:txBody>
      </p:sp>
      <p:sp>
        <p:nvSpPr>
          <p:cNvPr id="3" name="Объект 2"/>
          <p:cNvSpPr>
            <a:spLocks noGrp="1"/>
          </p:cNvSpPr>
          <p:nvPr>
            <p:ph idx="1"/>
          </p:nvPr>
        </p:nvSpPr>
        <p:spPr>
          <a:xfrm>
            <a:off x="677334" y="124690"/>
            <a:ext cx="10655684" cy="6428509"/>
          </a:xfrm>
        </p:spPr>
        <p:txBody>
          <a:bodyPr>
            <a:noAutofit/>
          </a:bodyPr>
          <a:lstStyle/>
          <a:p>
            <a:pPr marL="0" indent="0" algn="ctr">
              <a:buNone/>
            </a:pPr>
            <a:endParaRPr lang="ru-RU" dirty="0"/>
          </a:p>
          <a:p>
            <a:pPr marL="0" indent="0">
              <a:buNone/>
            </a:pPr>
            <a:r>
              <a:rPr lang="ru-RU" sz="3200" dirty="0"/>
              <a:t>Статья 5 Федерального закона №102-ФЗ</a:t>
            </a:r>
          </a:p>
          <a:p>
            <a:pPr marL="0" indent="0" algn="just">
              <a:buNone/>
            </a:pPr>
            <a:r>
              <a:rPr lang="ru-RU" sz="2400" dirty="0"/>
              <a:t>5. Правительством Российской Федерации в целях, предусмотренных </a:t>
            </a:r>
            <a:r>
              <a:rPr lang="ru-RU" sz="2400" dirty="0">
                <a:hlinkClick r:id="rId2"/>
              </a:rPr>
              <a:t>частью 1 статьи 1</a:t>
            </a:r>
            <a:r>
              <a:rPr lang="ru-RU" sz="2400" dirty="0"/>
              <a:t> настоящего Федерального закона, устанавливается </a:t>
            </a:r>
            <a:r>
              <a:rPr lang="ru-RU" sz="2400" dirty="0">
                <a:hlinkClick r:id="rId3"/>
              </a:rPr>
              <a:t>перечень</a:t>
            </a:r>
            <a:r>
              <a:rPr lang="ru-RU" sz="2400" dirty="0"/>
              <a:t> измерений, относящихся к сфере государственного регулирования обеспечения единства измерений и выполняемых при осуществлении деятельности в областях, с указанием обязательных метрологических требований к измерениям, в том числе показателей точности измерений.</a:t>
            </a:r>
            <a:endParaRPr lang="ru-RU" sz="2400" dirty="0">
              <a:solidFill>
                <a:schemeClr val="tx1"/>
              </a:solidFill>
            </a:endParaRPr>
          </a:p>
        </p:txBody>
      </p:sp>
    </p:spTree>
    <p:extLst>
      <p:ext uri="{BB962C8B-B14F-4D97-AF65-F5344CB8AC3E}">
        <p14:creationId xmlns:p14="http://schemas.microsoft.com/office/powerpoint/2010/main" val="2982141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57200"/>
            <a:ext cx="8856133" cy="1143000"/>
          </a:xfrm>
        </p:spPr>
        <p:txBody>
          <a:bodyPr>
            <a:normAutofit fontScale="90000"/>
          </a:bodyPr>
          <a:lstStyle/>
          <a:p>
            <a:br>
              <a:rPr lang="ru-RU" dirty="0">
                <a:solidFill>
                  <a:prstClr val="black"/>
                </a:solidFill>
                <a:latin typeface="Calibri" panose="020F0502020204030204" pitchFamily="34" charset="0"/>
              </a:rPr>
            </a:br>
            <a:endParaRPr lang="ru-RU" dirty="0"/>
          </a:p>
        </p:txBody>
      </p:sp>
      <p:sp>
        <p:nvSpPr>
          <p:cNvPr id="3" name="Объект 2"/>
          <p:cNvSpPr>
            <a:spLocks noGrp="1"/>
          </p:cNvSpPr>
          <p:nvPr>
            <p:ph idx="1"/>
          </p:nvPr>
        </p:nvSpPr>
        <p:spPr>
          <a:xfrm>
            <a:off x="677334" y="124690"/>
            <a:ext cx="10655684" cy="6428509"/>
          </a:xfrm>
        </p:spPr>
        <p:txBody>
          <a:bodyPr>
            <a:noAutofit/>
          </a:bodyPr>
          <a:lstStyle/>
          <a:p>
            <a:pPr marL="0" indent="0" algn="ctr">
              <a:buNone/>
            </a:pPr>
            <a:endParaRPr lang="ru-RU" dirty="0"/>
          </a:p>
          <a:p>
            <a:pPr marL="0" indent="0" algn="ctr">
              <a:buNone/>
            </a:pPr>
            <a:r>
              <a:rPr lang="ru-RU" dirty="0"/>
              <a:t>Правительством Российской Федерации в целях, предусмотренных частью 1 статьи 1 настоящего Федерального закона, устанавливается перечень измерений, относящихся к сфере государственного регулирования обеспечения единства измерений </a:t>
            </a:r>
          </a:p>
          <a:p>
            <a:pPr marL="0" indent="0" algn="ctr">
              <a:buNone/>
            </a:pPr>
            <a:endParaRPr lang="ru-RU" sz="2400" dirty="0">
              <a:solidFill>
                <a:schemeClr val="tx1"/>
              </a:solidFill>
            </a:endParaRPr>
          </a:p>
          <a:p>
            <a:pPr marL="0" indent="0" algn="ctr">
              <a:buNone/>
            </a:pPr>
            <a:r>
              <a:rPr lang="ru-RU" sz="3200" dirty="0">
                <a:solidFill>
                  <a:schemeClr val="tx1"/>
                </a:solidFill>
                <a:latin typeface="Times New Roman" panose="02020603050405020304" pitchFamily="18" charset="0"/>
                <a:cs typeface="Times New Roman" panose="02020603050405020304" pitchFamily="18" charset="0"/>
              </a:rPr>
              <a:t>Постановление Правительства Российской Федерации </a:t>
            </a:r>
            <a:r>
              <a:rPr lang="ru-RU" sz="3200" dirty="0">
                <a:latin typeface="Times New Roman" panose="02020603050405020304" pitchFamily="18" charset="0"/>
                <a:cs typeface="Times New Roman" panose="02020603050405020304" pitchFamily="18" charset="0"/>
              </a:rPr>
              <a:t> </a:t>
            </a:r>
            <a:r>
              <a:rPr lang="ru-RU" sz="3200" b="1" dirty="0">
                <a:latin typeface="Times New Roman" panose="02020603050405020304" pitchFamily="18" charset="0"/>
                <a:cs typeface="Times New Roman" panose="02020603050405020304" pitchFamily="18" charset="0"/>
              </a:rPr>
              <a:t>от 16 ноября 2020 г. N 1847 "Об утверждении перечня измерений, относящихся к сфере государственного регулирования обеспечения единства измерений«</a:t>
            </a:r>
          </a:p>
          <a:p>
            <a:pPr marL="0" indent="0">
              <a:buNone/>
            </a:pPr>
            <a:endParaRPr lang="ru-RU" sz="3200" dirty="0"/>
          </a:p>
          <a:p>
            <a:pPr marL="0" indent="0" algn="ctr">
              <a:buNone/>
            </a:pPr>
            <a:r>
              <a:rPr lang="ru-RU" sz="2400" dirty="0">
                <a:solidFill>
                  <a:schemeClr val="tx1"/>
                </a:solidFill>
              </a:rPr>
              <a:t> </a:t>
            </a:r>
          </a:p>
        </p:txBody>
      </p:sp>
    </p:spTree>
    <p:extLst>
      <p:ext uri="{BB962C8B-B14F-4D97-AF65-F5344CB8AC3E}">
        <p14:creationId xmlns:p14="http://schemas.microsoft.com/office/powerpoint/2010/main" val="3140235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925923"/>
            <a:ext cx="9672011" cy="820848"/>
          </a:xfrm>
        </p:spPr>
        <p:txBody>
          <a:bodyPr>
            <a:noAutofit/>
          </a:bodyPr>
          <a:lstStyle/>
          <a:p>
            <a:r>
              <a:rPr lang="ru-RU" sz="4000" dirty="0">
                <a:solidFill>
                  <a:schemeClr val="accent2"/>
                </a:solidFill>
              </a:rPr>
              <a:t>Основные требования к измерениям</a:t>
            </a:r>
          </a:p>
        </p:txBody>
      </p:sp>
      <p:sp>
        <p:nvSpPr>
          <p:cNvPr id="3" name="Объект 2"/>
          <p:cNvSpPr>
            <a:spLocks noGrp="1"/>
          </p:cNvSpPr>
          <p:nvPr>
            <p:ph idx="1"/>
          </p:nvPr>
        </p:nvSpPr>
        <p:spPr>
          <a:xfrm>
            <a:off x="677335" y="2117046"/>
            <a:ext cx="9672010" cy="3616097"/>
          </a:xfrm>
        </p:spPr>
        <p:txBody>
          <a:bodyPr>
            <a:normAutofit fontScale="92500" lnSpcReduction="10000"/>
          </a:bodyPr>
          <a:lstStyle/>
          <a:p>
            <a:r>
              <a:rPr lang="ru-RU" sz="4000" dirty="0">
                <a:solidFill>
                  <a:schemeClr val="tx1"/>
                </a:solidFill>
              </a:rPr>
              <a:t>СИ должны быть утвержденного типа</a:t>
            </a:r>
          </a:p>
          <a:p>
            <a:r>
              <a:rPr lang="ru-RU" sz="4000" dirty="0">
                <a:solidFill>
                  <a:schemeClr val="tx1"/>
                </a:solidFill>
              </a:rPr>
              <a:t>СИ должны быть </a:t>
            </a:r>
            <a:r>
              <a:rPr lang="ru-RU" sz="4000" dirty="0" err="1">
                <a:solidFill>
                  <a:schemeClr val="tx1"/>
                </a:solidFill>
              </a:rPr>
              <a:t>поверены</a:t>
            </a:r>
            <a:endParaRPr lang="ru-RU" sz="4000" dirty="0">
              <a:solidFill>
                <a:schemeClr val="tx1"/>
              </a:solidFill>
            </a:endParaRPr>
          </a:p>
          <a:p>
            <a:r>
              <a:rPr lang="ru-RU" sz="4000" dirty="0">
                <a:solidFill>
                  <a:schemeClr val="tx1"/>
                </a:solidFill>
              </a:rPr>
              <a:t>Методики измерений должны быть аттестованы</a:t>
            </a:r>
          </a:p>
          <a:p>
            <a:pPr marL="0" indent="0" algn="r">
              <a:buNone/>
            </a:pPr>
            <a:r>
              <a:rPr lang="ru-RU" sz="3500" dirty="0">
                <a:solidFill>
                  <a:schemeClr val="tx1"/>
                </a:solidFill>
              </a:rPr>
              <a:t>Статья 5</a:t>
            </a:r>
            <a:r>
              <a:rPr lang="en-US" sz="3500" dirty="0">
                <a:solidFill>
                  <a:schemeClr val="tx1"/>
                </a:solidFill>
              </a:rPr>
              <a:t> 102-</a:t>
            </a:r>
            <a:r>
              <a:rPr lang="ru-RU" sz="3500" dirty="0">
                <a:solidFill>
                  <a:schemeClr val="tx1"/>
                </a:solidFill>
              </a:rPr>
              <a:t>ФЗ.</a:t>
            </a:r>
            <a:br>
              <a:rPr lang="ru-RU" sz="4000" dirty="0">
                <a:solidFill>
                  <a:schemeClr val="accent2"/>
                </a:solidFill>
              </a:rPr>
            </a:br>
            <a:endParaRPr lang="ru-RU" sz="4000" dirty="0">
              <a:solidFill>
                <a:schemeClr val="tx1"/>
              </a:solidFill>
            </a:endParaRPr>
          </a:p>
        </p:txBody>
      </p:sp>
    </p:spTree>
    <p:extLst>
      <p:ext uri="{BB962C8B-B14F-4D97-AF65-F5344CB8AC3E}">
        <p14:creationId xmlns:p14="http://schemas.microsoft.com/office/powerpoint/2010/main" val="1583475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57200"/>
            <a:ext cx="8856133" cy="1143000"/>
          </a:xfrm>
        </p:spPr>
        <p:txBody>
          <a:bodyPr>
            <a:normAutofit fontScale="90000"/>
          </a:bodyPr>
          <a:lstStyle/>
          <a:p>
            <a:br>
              <a:rPr lang="ru-RU" dirty="0">
                <a:solidFill>
                  <a:prstClr val="black"/>
                </a:solidFill>
                <a:latin typeface="Calibri" panose="020F0502020204030204" pitchFamily="34" charset="0"/>
              </a:rPr>
            </a:br>
            <a:endParaRPr lang="ru-RU" dirty="0"/>
          </a:p>
        </p:txBody>
      </p:sp>
      <p:sp>
        <p:nvSpPr>
          <p:cNvPr id="3" name="Объект 2"/>
          <p:cNvSpPr>
            <a:spLocks noGrp="1"/>
          </p:cNvSpPr>
          <p:nvPr>
            <p:ph idx="1"/>
          </p:nvPr>
        </p:nvSpPr>
        <p:spPr>
          <a:xfrm>
            <a:off x="677334" y="124690"/>
            <a:ext cx="10655684" cy="6428509"/>
          </a:xfrm>
        </p:spPr>
        <p:txBody>
          <a:bodyPr>
            <a:noAutofit/>
          </a:bodyPr>
          <a:lstStyle/>
          <a:p>
            <a:pPr marL="0" indent="0" algn="ctr">
              <a:buNone/>
            </a:pPr>
            <a:endParaRPr lang="ru-RU" dirty="0"/>
          </a:p>
          <a:p>
            <a:pPr marL="0" indent="0" algn="ctr">
              <a:buNone/>
            </a:pPr>
            <a:r>
              <a:rPr lang="ru-RU" dirty="0"/>
              <a:t>21) средство измерений - техническое средство, предназначенное для измерений;</a:t>
            </a:r>
          </a:p>
          <a:p>
            <a:pPr marL="0" indent="0" algn="ctr">
              <a:buNone/>
            </a:pPr>
            <a:endParaRPr lang="ru-RU" sz="2200" dirty="0">
              <a:solidFill>
                <a:schemeClr val="tx1"/>
              </a:solidFill>
            </a:endParaRPr>
          </a:p>
          <a:p>
            <a:pPr marL="0" indent="0" algn="ctr">
              <a:buNone/>
            </a:pPr>
            <a:r>
              <a:rPr lang="ru-RU" dirty="0"/>
              <a:t>12) метрологическая служба - юридическое лицо, подразделение юридического лица или объединение юридических лиц, либо работник (работники) юридического лица, либо индивидуальный предприниматель, либо подведомственная организация федерального органа исполнительной власти, его подразделение или должностное лицо, выполняющие работы и (или) оказывающие услуги по обеспечению единства измерений и действующие на основании положения о метрологической службе;</a:t>
            </a:r>
          </a:p>
          <a:p>
            <a:pPr marL="0" indent="0" algn="ctr">
              <a:buNone/>
            </a:pPr>
            <a:endParaRPr lang="ru-RU" sz="2200" dirty="0">
              <a:solidFill>
                <a:schemeClr val="tx1"/>
              </a:solidFill>
            </a:endParaRPr>
          </a:p>
          <a:p>
            <a:pPr marL="0" indent="0" algn="ctr">
              <a:buNone/>
            </a:pPr>
            <a:r>
              <a:rPr lang="ru-RU" dirty="0"/>
              <a:t>13) метрологическая экспертиза - анализ и оценка правильности установления и соблюдения метрологических требований применительно к объекту, подвергаемому экспертизе. Метрологическая экспертиза проводится в обязательном (обязательная метрологическая экспертиза) или добровольном порядке;</a:t>
            </a:r>
            <a:endParaRPr lang="ru-RU" sz="2200" dirty="0">
              <a:solidFill>
                <a:schemeClr val="tx1"/>
              </a:solidFill>
            </a:endParaRPr>
          </a:p>
        </p:txBody>
      </p:sp>
    </p:spTree>
    <p:extLst>
      <p:ext uri="{BB962C8B-B14F-4D97-AF65-F5344CB8AC3E}">
        <p14:creationId xmlns:p14="http://schemas.microsoft.com/office/powerpoint/2010/main" val="2151060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15880" y="2736069"/>
            <a:ext cx="9394921" cy="2861167"/>
          </a:xfrm>
        </p:spPr>
        <p:txBody>
          <a:bodyPr>
            <a:normAutofit/>
          </a:bodyPr>
          <a:lstStyle/>
          <a:p>
            <a:r>
              <a:rPr lang="ru-RU" sz="3600" dirty="0">
                <a:solidFill>
                  <a:schemeClr val="tx1"/>
                </a:solidFill>
              </a:rPr>
              <a:t>показатели точности,</a:t>
            </a:r>
          </a:p>
          <a:p>
            <a:r>
              <a:rPr lang="ru-RU" sz="3600" dirty="0" err="1">
                <a:solidFill>
                  <a:schemeClr val="tx1"/>
                </a:solidFill>
              </a:rPr>
              <a:t>межповерочный</a:t>
            </a:r>
            <a:r>
              <a:rPr lang="ru-RU" sz="3600" dirty="0">
                <a:solidFill>
                  <a:schemeClr val="tx1"/>
                </a:solidFill>
              </a:rPr>
              <a:t> интервал, </a:t>
            </a:r>
          </a:p>
          <a:p>
            <a:r>
              <a:rPr lang="ru-RU" sz="3600" dirty="0">
                <a:solidFill>
                  <a:schemeClr val="tx1"/>
                </a:solidFill>
              </a:rPr>
              <a:t>методика поверки</a:t>
            </a:r>
          </a:p>
        </p:txBody>
      </p:sp>
      <p:sp>
        <p:nvSpPr>
          <p:cNvPr id="5" name="Заголовок 1"/>
          <p:cNvSpPr>
            <a:spLocks noGrp="1"/>
          </p:cNvSpPr>
          <p:nvPr>
            <p:ph type="title"/>
          </p:nvPr>
        </p:nvSpPr>
        <p:spPr>
          <a:xfrm>
            <a:off x="815880" y="925922"/>
            <a:ext cx="10129211" cy="1415495"/>
          </a:xfrm>
        </p:spPr>
        <p:txBody>
          <a:bodyPr>
            <a:noAutofit/>
          </a:bodyPr>
          <a:lstStyle/>
          <a:p>
            <a:r>
              <a:rPr lang="ru-RU" sz="4000" dirty="0">
                <a:solidFill>
                  <a:schemeClr val="accent2"/>
                </a:solidFill>
              </a:rPr>
              <a:t>Статья </a:t>
            </a:r>
            <a:r>
              <a:rPr lang="en-US" sz="4000" dirty="0">
                <a:solidFill>
                  <a:schemeClr val="accent2"/>
                </a:solidFill>
              </a:rPr>
              <a:t>12. </a:t>
            </a:r>
            <a:r>
              <a:rPr lang="ru-RU" sz="4000" dirty="0">
                <a:solidFill>
                  <a:schemeClr val="accent2"/>
                </a:solidFill>
              </a:rPr>
              <a:t>При утверждении типа СИ устанавливаются:</a:t>
            </a:r>
          </a:p>
        </p:txBody>
      </p:sp>
    </p:spTree>
    <p:extLst>
      <p:ext uri="{BB962C8B-B14F-4D97-AF65-F5344CB8AC3E}">
        <p14:creationId xmlns:p14="http://schemas.microsoft.com/office/powerpoint/2010/main" val="869467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939377"/>
            <a:ext cx="9630448" cy="875568"/>
          </a:xfrm>
        </p:spPr>
        <p:txBody>
          <a:bodyPr>
            <a:normAutofit/>
          </a:bodyPr>
          <a:lstStyle/>
          <a:p>
            <a:r>
              <a:rPr lang="ru-RU" sz="4000" dirty="0">
                <a:solidFill>
                  <a:schemeClr val="accent2"/>
                </a:solidFill>
              </a:rPr>
              <a:t>Статья</a:t>
            </a:r>
            <a:r>
              <a:rPr lang="ru-RU" sz="4000" dirty="0"/>
              <a:t> </a:t>
            </a:r>
            <a:r>
              <a:rPr lang="ru-RU" sz="4000" dirty="0">
                <a:solidFill>
                  <a:schemeClr val="accent2"/>
                </a:solidFill>
              </a:rPr>
              <a:t>13. Поверка средств измерений</a:t>
            </a:r>
            <a:endParaRPr lang="ru-RU" dirty="0"/>
          </a:p>
        </p:txBody>
      </p:sp>
      <p:sp>
        <p:nvSpPr>
          <p:cNvPr id="3" name="Объект 2"/>
          <p:cNvSpPr>
            <a:spLocks noGrp="1"/>
          </p:cNvSpPr>
          <p:nvPr>
            <p:ph idx="1"/>
          </p:nvPr>
        </p:nvSpPr>
        <p:spPr>
          <a:xfrm>
            <a:off x="677334" y="2008189"/>
            <a:ext cx="9353357" cy="4060102"/>
          </a:xfrm>
        </p:spPr>
        <p:txBody>
          <a:bodyPr>
            <a:normAutofit fontScale="92500" lnSpcReduction="20000"/>
          </a:bodyPr>
          <a:lstStyle/>
          <a:p>
            <a:pPr marL="0" indent="0">
              <a:buNone/>
            </a:pPr>
            <a:r>
              <a:rPr lang="ru-RU" sz="3900" dirty="0">
                <a:solidFill>
                  <a:schemeClr val="tx1"/>
                </a:solidFill>
              </a:rPr>
              <a:t>Средства измерений, предназначенные для применения в сфере государственного регулирования обеспечения единства измерений,</a:t>
            </a:r>
          </a:p>
          <a:p>
            <a:pPr marL="0" indent="0">
              <a:buNone/>
            </a:pPr>
            <a:r>
              <a:rPr lang="ru-RU" sz="3900" dirty="0">
                <a:solidFill>
                  <a:schemeClr val="tx1"/>
                </a:solidFill>
              </a:rPr>
              <a:t>до ввода в эксплуатацию, а также после ремонта подлежат </a:t>
            </a:r>
            <a:r>
              <a:rPr lang="ru-RU" sz="3900" dirty="0">
                <a:solidFill>
                  <a:schemeClr val="accent2"/>
                </a:solidFill>
              </a:rPr>
              <a:t>первичной поверке</a:t>
            </a:r>
            <a:r>
              <a:rPr lang="ru-RU" sz="3900" dirty="0">
                <a:solidFill>
                  <a:schemeClr val="tx1"/>
                </a:solidFill>
              </a:rPr>
              <a:t>,</a:t>
            </a:r>
          </a:p>
          <a:p>
            <a:pPr marL="0" indent="0">
              <a:buNone/>
            </a:pPr>
            <a:r>
              <a:rPr lang="ru-RU" sz="3900" dirty="0">
                <a:solidFill>
                  <a:schemeClr val="tx1"/>
                </a:solidFill>
              </a:rPr>
              <a:t>а в процессе эксплуатации - </a:t>
            </a:r>
            <a:r>
              <a:rPr lang="ru-RU" sz="3900" dirty="0">
                <a:solidFill>
                  <a:schemeClr val="accent2"/>
                </a:solidFill>
              </a:rPr>
              <a:t>периодической поверке</a:t>
            </a:r>
            <a:r>
              <a:rPr lang="ru-RU" sz="3900" dirty="0">
                <a:solidFill>
                  <a:schemeClr val="tx1"/>
                </a:solidFill>
              </a:rPr>
              <a:t>.</a:t>
            </a:r>
          </a:p>
          <a:p>
            <a:endParaRPr lang="ru-RU" sz="3400" dirty="0"/>
          </a:p>
        </p:txBody>
      </p:sp>
    </p:spTree>
    <p:extLst>
      <p:ext uri="{BB962C8B-B14F-4D97-AF65-F5344CB8AC3E}">
        <p14:creationId xmlns:p14="http://schemas.microsoft.com/office/powerpoint/2010/main" val="3048981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976B94-DB13-4FC8-A7BD-986415F2D3D2}"/>
              </a:ext>
            </a:extLst>
          </p:cNvPr>
          <p:cNvSpPr>
            <a:spLocks noGrp="1"/>
          </p:cNvSpPr>
          <p:nvPr>
            <p:ph type="ctrTitle"/>
          </p:nvPr>
        </p:nvSpPr>
        <p:spPr>
          <a:xfrm>
            <a:off x="1524000" y="429713"/>
            <a:ext cx="9144000" cy="757403"/>
          </a:xfrm>
        </p:spPr>
        <p:txBody>
          <a:bodyPr>
            <a:normAutofit fontScale="90000"/>
          </a:bodyPr>
          <a:lstStyle/>
          <a:p>
            <a:r>
              <a:rPr lang="ru-RU" sz="5000" dirty="0">
                <a:latin typeface="Times New Roman" panose="02020603050405020304" pitchFamily="18" charset="0"/>
                <a:cs typeface="Times New Roman" panose="02020603050405020304" pitchFamily="18" charset="0"/>
              </a:rPr>
              <a:t>Нормативная база</a:t>
            </a:r>
          </a:p>
        </p:txBody>
      </p:sp>
      <p:sp>
        <p:nvSpPr>
          <p:cNvPr id="3" name="Подзаголовок 2">
            <a:extLst>
              <a:ext uri="{FF2B5EF4-FFF2-40B4-BE49-F238E27FC236}">
                <a16:creationId xmlns:a16="http://schemas.microsoft.com/office/drawing/2014/main" id="{81FF2DDC-5337-435D-BE53-31B843D0E7DC}"/>
              </a:ext>
            </a:extLst>
          </p:cNvPr>
          <p:cNvSpPr>
            <a:spLocks noGrp="1"/>
          </p:cNvSpPr>
          <p:nvPr>
            <p:ph type="subTitle" idx="1"/>
          </p:nvPr>
        </p:nvSpPr>
        <p:spPr>
          <a:xfrm>
            <a:off x="1524000" y="1187116"/>
            <a:ext cx="9144000" cy="5241171"/>
          </a:xfrm>
        </p:spPr>
        <p:txBody>
          <a:bodyPr/>
          <a:lstStyle/>
          <a:p>
            <a:pPr algn="just"/>
            <a:endParaRPr lang="ru-RU" dirty="0"/>
          </a:p>
          <a:p>
            <a:pPr marL="342900" indent="-342900" algn="just">
              <a:buFontTx/>
              <a:buChar char="-"/>
            </a:pPr>
            <a:r>
              <a:rPr lang="ru-RU" b="1" dirty="0">
                <a:solidFill>
                  <a:schemeClr val="tx1"/>
                </a:solidFill>
              </a:rPr>
              <a:t>Нормативные правовые акты</a:t>
            </a:r>
          </a:p>
          <a:p>
            <a:pPr algn="just"/>
            <a:r>
              <a:rPr lang="ru-RU" dirty="0">
                <a:solidFill>
                  <a:schemeClr val="tx1"/>
                </a:solidFill>
              </a:rPr>
              <a:t>ПИСЬМЕННЫЕ ОФИЦИАЛЬНЫЙ ДОКУМЕНТ, ПРИНЯТЫЙ (ИЗДАННЫЙ) В ОПРЕДЕЛЕННОЙ ФОРМЕ ПРАВОТВОРЧЕСКИМ ОРГАНОМ В ПРЕДЕЛАХ ЕГО КОМПЕТЕНЫЙИИ И НАПРАВЛЕННЫЙ НА УСТАНОВЛЕНИЕ, ИЗМЕНЕНИЕ И ОТМЕНУ ПРАВОВЫХ НОРМ.</a:t>
            </a:r>
          </a:p>
          <a:p>
            <a:pPr algn="just"/>
            <a:r>
              <a:rPr lang="ru-RU" dirty="0">
                <a:solidFill>
                  <a:schemeClr val="tx1"/>
                </a:solidFill>
              </a:rPr>
              <a:t>Правотворческим органом в области обеспечения единства измерений является Министерство промышленности и торговли РФ</a:t>
            </a:r>
          </a:p>
          <a:p>
            <a:pPr marL="342900" indent="-342900" algn="just">
              <a:buFontTx/>
              <a:buChar char="-"/>
            </a:pPr>
            <a:r>
              <a:rPr lang="ru-RU" b="1" dirty="0">
                <a:solidFill>
                  <a:schemeClr val="tx1"/>
                </a:solidFill>
              </a:rPr>
              <a:t>Нормативные технические документы</a:t>
            </a:r>
          </a:p>
          <a:p>
            <a:pPr algn="just"/>
            <a:r>
              <a:rPr lang="ru-RU" dirty="0">
                <a:solidFill>
                  <a:schemeClr val="tx1"/>
                </a:solidFill>
              </a:rPr>
              <a:t>ДОКУМЕНТЫ, УСТАНАВЛИВАЮЩИЕ ПРАВИЛА, ОБЩИЕ ПРИНЦИПЫ ИЛИ ХАРАКТЕРИСТИКИ, КАСАЮЩИЕСЯ РАЗЛИЧНЫХ ВИДОВ ДЕЯТЕЛЬНОСТИ ИЛИ ИХ РЕЗУЛЬТАТОВ</a:t>
            </a:r>
          </a:p>
        </p:txBody>
      </p:sp>
    </p:spTree>
    <p:extLst>
      <p:ext uri="{BB962C8B-B14F-4D97-AF65-F5344CB8AC3E}">
        <p14:creationId xmlns:p14="http://schemas.microsoft.com/office/powerpoint/2010/main" val="1208805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1497226" y="2355141"/>
            <a:ext cx="2173253" cy="1754326"/>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Средства измерений:</a:t>
            </a:r>
          </a:p>
          <a:p>
            <a:pPr algn="just"/>
            <a:r>
              <a:rPr lang="ru-RU" dirty="0">
                <a:latin typeface="Times New Roman" panose="02020603050405020304" pitchFamily="18" charset="0"/>
                <a:cs typeface="Times New Roman" panose="02020603050405020304" pitchFamily="18" charset="0"/>
              </a:rPr>
              <a:t>Поверка</a:t>
            </a:r>
          </a:p>
          <a:p>
            <a:pPr algn="just"/>
            <a:r>
              <a:rPr lang="ru-RU" dirty="0">
                <a:latin typeface="Times New Roman" panose="02020603050405020304" pitchFamily="18" charset="0"/>
                <a:cs typeface="Times New Roman" panose="02020603050405020304" pitchFamily="18" charset="0"/>
              </a:rPr>
              <a:t>Калибровка</a:t>
            </a:r>
          </a:p>
          <a:p>
            <a:pPr algn="just"/>
            <a:r>
              <a:rPr lang="ru-RU" dirty="0">
                <a:latin typeface="Times New Roman" panose="02020603050405020304" pitchFamily="18" charset="0"/>
                <a:cs typeface="Times New Roman" panose="02020603050405020304" pitchFamily="18" charset="0"/>
              </a:rPr>
              <a:t>Техническое обслуживание</a:t>
            </a:r>
          </a:p>
        </p:txBody>
      </p:sp>
      <p:sp>
        <p:nvSpPr>
          <p:cNvPr id="6" name="Прямоугольник 5"/>
          <p:cNvSpPr/>
          <p:nvPr/>
        </p:nvSpPr>
        <p:spPr>
          <a:xfrm>
            <a:off x="2625812" y="1162211"/>
            <a:ext cx="6301946" cy="646331"/>
          </a:xfrm>
          <a:prstGeom prst="rect">
            <a:avLst/>
          </a:prstGeom>
        </p:spPr>
        <p:txBody>
          <a:bodyPr wrap="square">
            <a:spAutoFit/>
          </a:bodyPr>
          <a:lstStyle/>
          <a:p>
            <a:pPr indent="342900" algn="ctr"/>
            <a:r>
              <a:rPr lang="ru-RU" dirty="0">
                <a:latin typeface="Times New Roman" panose="02020603050405020304" pitchFamily="18" charset="0"/>
              </a:rPr>
              <a:t>Оборудование, которое используется при проведении испытаний, измерений</a:t>
            </a:r>
            <a:endParaRPr lang="ru-RU" sz="1400" dirty="0">
              <a:latin typeface="Verdana" panose="020B0604030504040204" pitchFamily="34" charset="0"/>
            </a:endParaRPr>
          </a:p>
        </p:txBody>
      </p:sp>
      <p:sp>
        <p:nvSpPr>
          <p:cNvPr id="9" name="Прямоугольник 8"/>
          <p:cNvSpPr/>
          <p:nvPr/>
        </p:nvSpPr>
        <p:spPr>
          <a:xfrm>
            <a:off x="3388274" y="2355141"/>
            <a:ext cx="2173253" cy="2031325"/>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Испытательное оборудование:</a:t>
            </a:r>
          </a:p>
          <a:p>
            <a:pPr algn="just"/>
            <a:r>
              <a:rPr lang="ru-RU" dirty="0">
                <a:latin typeface="Times New Roman" panose="02020603050405020304" pitchFamily="18" charset="0"/>
                <a:cs typeface="Times New Roman" panose="02020603050405020304" pitchFamily="18" charset="0"/>
              </a:rPr>
              <a:t>Аттестация (первичная и периодическая)</a:t>
            </a:r>
          </a:p>
          <a:p>
            <a:pPr algn="just"/>
            <a:r>
              <a:rPr lang="ru-RU" dirty="0">
                <a:latin typeface="Times New Roman" panose="02020603050405020304" pitchFamily="18" charset="0"/>
                <a:cs typeface="Times New Roman" panose="02020603050405020304" pitchFamily="18" charset="0"/>
              </a:rPr>
              <a:t>Техническое обслуживание</a:t>
            </a:r>
          </a:p>
        </p:txBody>
      </p:sp>
      <p:sp>
        <p:nvSpPr>
          <p:cNvPr id="10" name="Прямоугольник 9"/>
          <p:cNvSpPr/>
          <p:nvPr/>
        </p:nvSpPr>
        <p:spPr>
          <a:xfrm>
            <a:off x="5776785" y="2342359"/>
            <a:ext cx="2173253" cy="1200329"/>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Вспомогательное оборудование:</a:t>
            </a:r>
          </a:p>
          <a:p>
            <a:pPr algn="just"/>
            <a:r>
              <a:rPr lang="ru-RU" dirty="0">
                <a:latin typeface="Times New Roman" panose="02020603050405020304" pitchFamily="18" charset="0"/>
                <a:cs typeface="Times New Roman" panose="02020603050405020304" pitchFamily="18" charset="0"/>
              </a:rPr>
              <a:t>Техническое обслуживание</a:t>
            </a:r>
          </a:p>
        </p:txBody>
      </p:sp>
      <p:sp>
        <p:nvSpPr>
          <p:cNvPr id="11" name="Прямоугольник 10"/>
          <p:cNvSpPr/>
          <p:nvPr/>
        </p:nvSpPr>
        <p:spPr>
          <a:xfrm>
            <a:off x="8165296" y="2337046"/>
            <a:ext cx="2173253" cy="1754326"/>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Стандартные образцы:</a:t>
            </a:r>
          </a:p>
          <a:p>
            <a:pPr algn="just"/>
            <a:r>
              <a:rPr lang="ru-RU" dirty="0">
                <a:latin typeface="Times New Roman" panose="02020603050405020304" pitchFamily="18" charset="0"/>
                <a:cs typeface="Times New Roman" panose="02020603050405020304" pitchFamily="18" charset="0"/>
              </a:rPr>
              <a:t>Проверка правильности хранения, эксплуатации и </a:t>
            </a:r>
            <a:r>
              <a:rPr lang="ru-RU" dirty="0" err="1">
                <a:latin typeface="Times New Roman" panose="02020603050405020304" pitchFamily="18" charset="0"/>
                <a:cs typeface="Times New Roman" panose="02020603050405020304" pitchFamily="18" charset="0"/>
              </a:rPr>
              <a:t>тд</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29960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1369540" y="2085541"/>
            <a:ext cx="8954530" cy="5078313"/>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Испытательное оборудование – средство испытаний, представляющее собой техническое устройство для воспроизведения условий испытаний</a:t>
            </a:r>
          </a:p>
          <a:p>
            <a:pPr algn="just"/>
            <a:endParaRPr lang="ru-RU" dirty="0">
              <a:solidFill>
                <a:srgbClr val="FF0000"/>
              </a:solidFill>
              <a:latin typeface="Times New Roman" panose="02020603050405020304" pitchFamily="18" charset="0"/>
              <a:cs typeface="Times New Roman" panose="02020603050405020304" pitchFamily="18" charset="0"/>
            </a:endParaRPr>
          </a:p>
          <a:p>
            <a:pPr algn="just"/>
            <a:r>
              <a:rPr lang="ru-RU" dirty="0">
                <a:solidFill>
                  <a:srgbClr val="FF0000"/>
                </a:solidFill>
                <a:latin typeface="Times New Roman" panose="02020603050405020304" pitchFamily="18" charset="0"/>
                <a:cs typeface="Times New Roman" panose="02020603050405020304" pitchFamily="18" charset="0"/>
              </a:rPr>
              <a:t>Аттестация испытательного оборудования – определение нормированных </a:t>
            </a:r>
            <a:r>
              <a:rPr lang="ru-RU" dirty="0" err="1">
                <a:solidFill>
                  <a:srgbClr val="FF0000"/>
                </a:solidFill>
                <a:latin typeface="Times New Roman" panose="02020603050405020304" pitchFamily="18" charset="0"/>
                <a:cs typeface="Times New Roman" panose="02020603050405020304" pitchFamily="18" charset="0"/>
              </a:rPr>
              <a:t>точностных</a:t>
            </a:r>
            <a:r>
              <a:rPr lang="ru-RU" dirty="0">
                <a:solidFill>
                  <a:srgbClr val="FF0000"/>
                </a:solidFill>
                <a:latin typeface="Times New Roman" panose="02020603050405020304" pitchFamily="18" charset="0"/>
                <a:cs typeface="Times New Roman" panose="02020603050405020304" pitchFamily="18" charset="0"/>
              </a:rPr>
              <a:t> характеристик испытательного оборудования, их соответствия требованиям нормативно-технической документации и установление пригодности этого оборудования к эксплуатации</a:t>
            </a:r>
          </a:p>
          <a:p>
            <a:pPr algn="just"/>
            <a:endParaRPr lang="ru-RU" dirty="0">
              <a:solidFill>
                <a:srgbClr val="FF0000"/>
              </a:solidFill>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Ввод в эксплуатацию – событие, фиксирующее готовность изделия к использованию по назначению и документально оформленное в установленном порядке</a:t>
            </a: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Средство испытаний – техническое устройство, вещество и (или) материал для проведения испытаний</a:t>
            </a: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Программное обеспечение испытательного оборудования – программы и программные модули, предназначенные для функционирования испытательного оборудования и обработки данных при измерениях физических величин</a:t>
            </a:r>
          </a:p>
          <a:p>
            <a:pPr algn="just"/>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35495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2246769"/>
          </a:xfrm>
          <a:prstGeom prst="rect">
            <a:avLst/>
          </a:prstGeom>
        </p:spPr>
        <p:txBody>
          <a:bodyPr wrap="square">
            <a:spAutoFit/>
          </a:bodyPr>
          <a:lstStyle/>
          <a:p>
            <a:pPr indent="457200" algn="just"/>
            <a:r>
              <a:rPr lang="ru-RU" sz="2800" dirty="0">
                <a:solidFill>
                  <a:srgbClr val="002060"/>
                </a:solidFill>
              </a:rPr>
              <a:t>Стандарт устанавливает:</a:t>
            </a:r>
          </a:p>
          <a:p>
            <a:pPr marL="457200" indent="-457200" algn="just">
              <a:buFontTx/>
              <a:buChar char="-"/>
            </a:pPr>
            <a:r>
              <a:rPr lang="ru-RU" sz="2800" dirty="0">
                <a:solidFill>
                  <a:srgbClr val="002060"/>
                </a:solidFill>
              </a:rPr>
              <a:t>Положения и порядок проведения аттестации оборудования</a:t>
            </a:r>
          </a:p>
          <a:p>
            <a:pPr marL="457200" indent="-457200" algn="just">
              <a:buFontTx/>
              <a:buChar char="-"/>
            </a:pPr>
            <a:r>
              <a:rPr lang="ru-RU" sz="2800" dirty="0">
                <a:solidFill>
                  <a:srgbClr val="002060"/>
                </a:solidFill>
              </a:rPr>
              <a:t>Порядок разработки программы и методики аттестации испытательного оборудования</a:t>
            </a: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436071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1369540" y="2085541"/>
            <a:ext cx="8954530" cy="3416320"/>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УСЛУГА по аттестации испытательного оборудования может выполняться как в интересах заказчика, так и другого юридического лица.</a:t>
            </a:r>
          </a:p>
          <a:p>
            <a:pPr algn="just"/>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ПРИ НЕОБХОДИМОСТИ может привлекать для выполнения услуги других юридических лиц, в том числе ГНМ и (или) ГРЦМ.</a:t>
            </a:r>
          </a:p>
          <a:p>
            <a:pPr algn="just"/>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Основная цель – </a:t>
            </a:r>
            <a:r>
              <a:rPr lang="ru-RU" b="1" dirty="0">
                <a:latin typeface="Times New Roman" panose="02020603050405020304" pitchFamily="18" charset="0"/>
                <a:cs typeface="Times New Roman" panose="02020603050405020304" pitchFamily="18" charset="0"/>
              </a:rPr>
              <a:t>подтверждение характеристик ИО </a:t>
            </a:r>
            <a:r>
              <a:rPr lang="ru-RU" dirty="0">
                <a:latin typeface="Times New Roman" panose="02020603050405020304" pitchFamily="18" charset="0"/>
                <a:cs typeface="Times New Roman" panose="02020603050405020304" pitchFamily="18" charset="0"/>
              </a:rPr>
              <a:t>и возможности воспроизведения условий испытаний продукции или определенных видов испытаний </a:t>
            </a:r>
            <a:r>
              <a:rPr lang="ru-RU" b="1" dirty="0">
                <a:latin typeface="Times New Roman" panose="02020603050405020304" pitchFamily="18" charset="0"/>
                <a:cs typeface="Times New Roman" panose="02020603050405020304" pitchFamily="18" charset="0"/>
              </a:rPr>
              <a:t>в заданных </a:t>
            </a:r>
            <a:r>
              <a:rPr lang="ru-RU" dirty="0">
                <a:latin typeface="Times New Roman" panose="02020603050405020304" pitchFamily="18" charset="0"/>
                <a:cs typeface="Times New Roman" panose="02020603050405020304" pitchFamily="18" charset="0"/>
              </a:rPr>
              <a:t>пределах с допускаемыми отклонениями и установление пригодности использования испытательного оборудования в соответствии с его назначением.</a:t>
            </a: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1249680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1497226" y="2355141"/>
            <a:ext cx="8954530" cy="2585323"/>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Аттестация бывает:</a:t>
            </a:r>
          </a:p>
          <a:p>
            <a:pPr marL="285750" indent="-285750" algn="just">
              <a:buFontTx/>
              <a:buChar char="-"/>
            </a:pPr>
            <a:r>
              <a:rPr lang="ru-RU" dirty="0">
                <a:latin typeface="Times New Roman" panose="02020603050405020304" pitchFamily="18" charset="0"/>
                <a:cs typeface="Times New Roman" panose="02020603050405020304" pitchFamily="18" charset="0"/>
              </a:rPr>
              <a:t>Первичной (до ввода в эксплуатацию);</a:t>
            </a:r>
          </a:p>
          <a:p>
            <a:pPr marL="285750" indent="-285750" algn="just">
              <a:buFontTx/>
              <a:buChar char="-"/>
            </a:pPr>
            <a:r>
              <a:rPr lang="ru-RU" dirty="0">
                <a:latin typeface="Times New Roman" panose="02020603050405020304" pitchFamily="18" charset="0"/>
                <a:cs typeface="Times New Roman" panose="02020603050405020304" pitchFamily="18" charset="0"/>
              </a:rPr>
              <a:t>Периодической</a:t>
            </a:r>
          </a:p>
          <a:p>
            <a:pPr marL="285750" indent="-285750" algn="just">
              <a:buFontTx/>
              <a:buChar char="-"/>
            </a:pPr>
            <a:r>
              <a:rPr lang="ru-RU" dirty="0">
                <a:latin typeface="Times New Roman" panose="02020603050405020304" pitchFamily="18" charset="0"/>
                <a:cs typeface="Times New Roman" panose="02020603050405020304" pitchFamily="18" charset="0"/>
              </a:rPr>
              <a:t>Повторной (после ремонта, модернизации, проведения работ с фундаментом, перемещения стационарного испытательного оборудования и других причин, которые могут вызвать изменения характеристик воспроизведения условий испытаний)</a:t>
            </a:r>
          </a:p>
          <a:p>
            <a:pPr marL="285750" indent="-285750" algn="just">
              <a:buFontTx/>
              <a:buChar char="-"/>
            </a:pPr>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2052807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1497226" y="2355141"/>
            <a:ext cx="8954530" cy="3416320"/>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Место проведения первичной аттестации ИО определяется, исходя из требований к установке и (или) применению ИО. При этом учитывается:</a:t>
            </a:r>
          </a:p>
          <a:p>
            <a:pPr marL="285750" indent="-285750" algn="just">
              <a:buFontTx/>
              <a:buChar char="-"/>
            </a:pPr>
            <a:r>
              <a:rPr lang="ru-RU" dirty="0">
                <a:latin typeface="Times New Roman" panose="02020603050405020304" pitchFamily="18" charset="0"/>
                <a:cs typeface="Times New Roman" panose="02020603050405020304" pitchFamily="18" charset="0"/>
              </a:rPr>
              <a:t>Наличие соответствующих СИ, СО, веществ и материалов и вспомогательных средств для проведения первичной аттестации;</a:t>
            </a:r>
          </a:p>
          <a:p>
            <a:pPr marL="285750" indent="-285750" algn="just">
              <a:buFontTx/>
              <a:buChar char="-"/>
            </a:pPr>
            <a:r>
              <a:rPr lang="ru-RU" dirty="0">
                <a:latin typeface="Times New Roman" panose="02020603050405020304" pitchFamily="18" charset="0"/>
                <a:cs typeface="Times New Roman" panose="02020603050405020304" pitchFamily="18" charset="0"/>
              </a:rPr>
              <a:t>Наличие (отсутствие) факторов, влияющих на технические характеристики ИО при его транспортировании;</a:t>
            </a:r>
          </a:p>
          <a:p>
            <a:pPr marL="285750" indent="-285750" algn="just">
              <a:buFontTx/>
              <a:buChar char="-"/>
            </a:pPr>
            <a:r>
              <a:rPr lang="ru-RU" dirty="0">
                <a:latin typeface="Times New Roman" panose="02020603050405020304" pitchFamily="18" charset="0"/>
                <a:cs typeface="Times New Roman" panose="02020603050405020304" pitchFamily="18" charset="0"/>
              </a:rPr>
              <a:t>Влияние на результаты испытаний места, способа монтажа, условий окружающей среды и других внешних воздействий;</a:t>
            </a:r>
          </a:p>
          <a:p>
            <a:pPr marL="285750" indent="-285750" algn="just">
              <a:buFontTx/>
              <a:buChar char="-"/>
            </a:pPr>
            <a:r>
              <a:rPr lang="ru-RU" dirty="0">
                <a:latin typeface="Times New Roman" panose="02020603050405020304" pitchFamily="18" charset="0"/>
                <a:cs typeface="Times New Roman" panose="02020603050405020304" pitchFamily="18" charset="0"/>
              </a:rPr>
              <a:t>Возможность создания условий окружающей среды и других воздействующих факторов, которые существуют на месте эксплуатации.</a:t>
            </a:r>
          </a:p>
          <a:p>
            <a:pPr algn="just"/>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14199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1497226" y="2355141"/>
            <a:ext cx="8954530" cy="2585323"/>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Аттестацию проводят по разработанным Программе и методике аттестации.</a:t>
            </a:r>
          </a:p>
          <a:p>
            <a:pPr algn="just"/>
            <a:r>
              <a:rPr lang="ru-RU" dirty="0">
                <a:latin typeface="Times New Roman" panose="02020603050405020304" pitchFamily="18" charset="0"/>
                <a:cs typeface="Times New Roman" panose="02020603050405020304" pitchFamily="18" charset="0"/>
              </a:rPr>
              <a:t>В случае использования испытательного оборудования в обязательной сфере, то должны применятся обязательно средства измерений и стандартные образцы утвержденных типов, средства измерений должны быть </a:t>
            </a:r>
            <a:r>
              <a:rPr lang="ru-RU" dirty="0" err="1">
                <a:latin typeface="Times New Roman" panose="02020603050405020304" pitchFamily="18" charset="0"/>
                <a:cs typeface="Times New Roman" panose="02020603050405020304" pitchFamily="18" charset="0"/>
              </a:rPr>
              <a:t>поверены</a:t>
            </a:r>
            <a:r>
              <a:rPr lang="ru-RU" dirty="0">
                <a:latin typeface="Times New Roman" panose="02020603050405020304" pitchFamily="18" charset="0"/>
                <a:cs typeface="Times New Roman" panose="02020603050405020304" pitchFamily="18" charset="0"/>
              </a:rPr>
              <a:t>, методики измерений – аттестованы.</a:t>
            </a: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В случае использование испытательного оборудования в добровольной сфере, то допускается применение калиброванных средств измерений.</a:t>
            </a:r>
          </a:p>
          <a:p>
            <a:pPr algn="just"/>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3200285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1497226" y="2355141"/>
            <a:ext cx="8954530" cy="3139321"/>
          </a:xfrm>
          <a:prstGeom prst="rect">
            <a:avLst/>
          </a:prstGeom>
        </p:spPr>
        <p:txBody>
          <a:bodyPr wrap="square">
            <a:spAutoFit/>
          </a:bodyPr>
          <a:lstStyle/>
          <a:p>
            <a:pPr algn="ctr"/>
            <a:r>
              <a:rPr lang="ru-RU" dirty="0">
                <a:latin typeface="Times New Roman" panose="02020603050405020304" pitchFamily="18" charset="0"/>
                <a:cs typeface="Times New Roman" panose="02020603050405020304" pitchFamily="18" charset="0"/>
              </a:rPr>
              <a:t>Первичная аттестация испытательного оборудования</a:t>
            </a:r>
          </a:p>
          <a:p>
            <a:pPr marL="342900" indent="-342900" algn="just">
              <a:buAutoNum type="arabicPeriod"/>
            </a:pPr>
            <a:r>
              <a:rPr lang="ru-RU" dirty="0">
                <a:latin typeface="Times New Roman" panose="02020603050405020304" pitchFamily="18" charset="0"/>
                <a:cs typeface="Times New Roman" panose="02020603050405020304" pitchFamily="18" charset="0"/>
              </a:rPr>
              <a:t>Экспертиза эксплуатационной документации;</a:t>
            </a:r>
          </a:p>
          <a:p>
            <a:pPr marL="342900" indent="-342900" algn="just">
              <a:buAutoNum type="arabicPeriod"/>
            </a:pPr>
            <a:r>
              <a:rPr lang="ru-RU" dirty="0">
                <a:latin typeface="Times New Roman" panose="02020603050405020304" pitchFamily="18" charset="0"/>
                <a:cs typeface="Times New Roman" panose="02020603050405020304" pitchFamily="18" charset="0"/>
              </a:rPr>
              <a:t>Экспериментальное определение характеристик;</a:t>
            </a:r>
          </a:p>
          <a:p>
            <a:pPr marL="342900" indent="-342900" algn="just">
              <a:buAutoNum type="arabicPeriod"/>
            </a:pPr>
            <a:r>
              <a:rPr lang="ru-RU" dirty="0">
                <a:latin typeface="Times New Roman" panose="02020603050405020304" pitchFamily="18" charset="0"/>
                <a:cs typeface="Times New Roman" panose="02020603050405020304" pitchFamily="18" charset="0"/>
              </a:rPr>
              <a:t>Правильность работы программного обеспечения испытательного оборудования (при наличии)</a:t>
            </a: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Характеристики испытательного оборудования, подлежащие определению при первичной аттестации, выбирают из:</a:t>
            </a:r>
          </a:p>
          <a:p>
            <a:pPr marL="285750" indent="-285750" algn="just">
              <a:buFontTx/>
              <a:buChar char="-"/>
            </a:pPr>
            <a:r>
              <a:rPr lang="ru-RU" dirty="0">
                <a:latin typeface="Times New Roman" panose="02020603050405020304" pitchFamily="18" charset="0"/>
                <a:cs typeface="Times New Roman" panose="02020603050405020304" pitchFamily="18" charset="0"/>
              </a:rPr>
              <a:t>числа нормированных характеристик, установленных в эксплуатационной документации на испытательное оборудование;</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в методиках (методах) испытаний конкретной продукции.</a:t>
            </a: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37264882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1497226" y="2355141"/>
            <a:ext cx="8954530" cy="2308324"/>
          </a:xfrm>
          <a:prstGeom prst="rect">
            <a:avLst/>
          </a:prstGeom>
        </p:spPr>
        <p:txBody>
          <a:bodyPr wrap="square">
            <a:spAutoFit/>
          </a:bodyPr>
          <a:lstStyle/>
          <a:p>
            <a:pPr algn="ctr"/>
            <a:r>
              <a:rPr lang="ru-RU" dirty="0">
                <a:latin typeface="Times New Roman" panose="02020603050405020304" pitchFamily="18" charset="0"/>
                <a:cs typeface="Times New Roman" panose="02020603050405020304" pitchFamily="18" charset="0"/>
              </a:rPr>
              <a:t>Первичная аттестация испытательного оборудования</a:t>
            </a:r>
          </a:p>
          <a:p>
            <a:pPr algn="just"/>
            <a:r>
              <a:rPr lang="ru-RU" dirty="0">
                <a:latin typeface="Times New Roman" panose="02020603050405020304" pitchFamily="18" charset="0"/>
                <a:cs typeface="Times New Roman" panose="02020603050405020304" pitchFamily="18" charset="0"/>
              </a:rPr>
              <a:t>Комиссия для проведения первичной аттестации испытательного оборудования состоит:</a:t>
            </a:r>
          </a:p>
          <a:p>
            <a:pPr marL="285750" indent="-285750" algn="just">
              <a:buFontTx/>
              <a:buChar char="-"/>
            </a:pPr>
            <a:r>
              <a:rPr lang="ru-RU" dirty="0">
                <a:latin typeface="Times New Roman" panose="02020603050405020304" pitchFamily="18" charset="0"/>
                <a:cs typeface="Times New Roman" panose="02020603050405020304" pitchFamily="18" charset="0"/>
              </a:rPr>
              <a:t>заказчик, в том числе лица, ответственные за обеспечение единства измерений и проведение испытаний;</a:t>
            </a:r>
          </a:p>
          <a:p>
            <a:pPr marL="285750" indent="-285750" algn="just">
              <a:buFontTx/>
              <a:buChar char="-"/>
            </a:pPr>
            <a:r>
              <a:rPr lang="ru-RU" dirty="0">
                <a:latin typeface="Times New Roman" panose="02020603050405020304" pitchFamily="18" charset="0"/>
                <a:cs typeface="Times New Roman" panose="02020603050405020304" pitchFamily="18" charset="0"/>
              </a:rPr>
              <a:t>исполнители, привлекаемые для выполнения работ других юридических лиц;</a:t>
            </a:r>
          </a:p>
          <a:p>
            <a:pPr marL="285750" indent="-285750" algn="just">
              <a:buFontTx/>
              <a:buChar char="-"/>
            </a:pPr>
            <a:r>
              <a:rPr lang="ru-RU" dirty="0">
                <a:latin typeface="Times New Roman" panose="02020603050405020304" pitchFamily="18" charset="0"/>
                <a:cs typeface="Times New Roman" panose="02020603050405020304" pitchFamily="18" charset="0"/>
              </a:rPr>
              <a:t>предприятие-изготовитель испытательного оборудования, если это необходимо или если первичная аттестация проводится на этом предприятии.</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2054577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1497226" y="2355141"/>
            <a:ext cx="8954530" cy="2585323"/>
          </a:xfrm>
          <a:prstGeom prst="rect">
            <a:avLst/>
          </a:prstGeom>
        </p:spPr>
        <p:txBody>
          <a:bodyPr wrap="square">
            <a:spAutoFit/>
          </a:bodyPr>
          <a:lstStyle/>
          <a:p>
            <a:pPr algn="ctr"/>
            <a:r>
              <a:rPr lang="ru-RU" dirty="0">
                <a:latin typeface="Times New Roman" panose="02020603050405020304" pitchFamily="18" charset="0"/>
                <a:cs typeface="Times New Roman" panose="02020603050405020304" pitchFamily="18" charset="0"/>
              </a:rPr>
              <a:t>Первичная аттестация испытательного оборудования</a:t>
            </a:r>
          </a:p>
          <a:p>
            <a:pPr algn="just"/>
            <a:r>
              <a:rPr lang="ru-RU" dirty="0">
                <a:latin typeface="Times New Roman" panose="02020603050405020304" pitchFamily="18" charset="0"/>
                <a:cs typeface="Times New Roman" panose="02020603050405020304" pitchFamily="18" charset="0"/>
              </a:rPr>
              <a:t>В состав представляемой технической документации входят:</a:t>
            </a:r>
          </a:p>
          <a:p>
            <a:pPr marL="342900" indent="-342900" algn="just">
              <a:buAutoNum type="arabicPeriod"/>
            </a:pPr>
            <a:r>
              <a:rPr lang="ru-RU" dirty="0">
                <a:latin typeface="Times New Roman" panose="02020603050405020304" pitchFamily="18" charset="0"/>
                <a:cs typeface="Times New Roman" panose="02020603050405020304" pitchFamily="18" charset="0"/>
              </a:rPr>
              <a:t>Эксплуатационная документация по ГОСТ 2.601</a:t>
            </a:r>
          </a:p>
          <a:p>
            <a:pPr marL="342900" indent="-342900" algn="just">
              <a:buAutoNum type="arabicPeriod"/>
            </a:pPr>
            <a:r>
              <a:rPr lang="ru-RU" dirty="0">
                <a:latin typeface="Times New Roman" panose="02020603050405020304" pitchFamily="18" charset="0"/>
                <a:cs typeface="Times New Roman" panose="02020603050405020304" pitchFamily="18" charset="0"/>
              </a:rPr>
              <a:t>Методики испытаний, в соответствии с которыми предполагается проводить испытания продукции на аттестуемом испытательном оборудовании (при необходимости)</a:t>
            </a:r>
          </a:p>
          <a:p>
            <a:pPr marL="342900" indent="-342900" algn="just">
              <a:buAutoNum type="arabicPeriod"/>
            </a:pPr>
            <a:r>
              <a:rPr lang="ru-RU" dirty="0">
                <a:latin typeface="Times New Roman" panose="02020603050405020304" pitchFamily="18" charset="0"/>
                <a:cs typeface="Times New Roman" panose="02020603050405020304" pitchFamily="18" charset="0"/>
              </a:rPr>
              <a:t>Программа и методика аттестации</a:t>
            </a:r>
          </a:p>
          <a:p>
            <a:pPr marL="342900" indent="-342900" algn="just">
              <a:buAutoNum type="arabicPeriod"/>
            </a:pPr>
            <a:r>
              <a:rPr lang="ru-RU" dirty="0">
                <a:latin typeface="Times New Roman" panose="02020603050405020304" pitchFamily="18" charset="0"/>
                <a:cs typeface="Times New Roman" panose="02020603050405020304" pitchFamily="18" charset="0"/>
              </a:rPr>
              <a:t>Документация на средства измерений, стандартные образцы, программное обеспечение испытательного оборудования</a:t>
            </a: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125839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976B94-DB13-4FC8-A7BD-986415F2D3D2}"/>
              </a:ext>
            </a:extLst>
          </p:cNvPr>
          <p:cNvSpPr>
            <a:spLocks noGrp="1"/>
          </p:cNvSpPr>
          <p:nvPr>
            <p:ph type="ctrTitle"/>
          </p:nvPr>
        </p:nvSpPr>
        <p:spPr>
          <a:xfrm>
            <a:off x="513348" y="429713"/>
            <a:ext cx="11165304" cy="981992"/>
          </a:xfrm>
        </p:spPr>
        <p:txBody>
          <a:bodyPr>
            <a:normAutofit fontScale="90000"/>
          </a:bodyPr>
          <a:lstStyle/>
          <a:p>
            <a:r>
              <a:rPr lang="ru-RU" sz="5000" dirty="0">
                <a:latin typeface="Times New Roman" panose="02020603050405020304" pitchFamily="18" charset="0"/>
                <a:cs typeface="Times New Roman" panose="02020603050405020304" pitchFamily="18" charset="0"/>
              </a:rPr>
              <a:t>Классификация нормативных правовых актов</a:t>
            </a:r>
          </a:p>
        </p:txBody>
      </p:sp>
      <p:sp>
        <p:nvSpPr>
          <p:cNvPr id="3" name="Подзаголовок 2">
            <a:extLst>
              <a:ext uri="{FF2B5EF4-FFF2-40B4-BE49-F238E27FC236}">
                <a16:creationId xmlns:a16="http://schemas.microsoft.com/office/drawing/2014/main" id="{81FF2DDC-5337-435D-BE53-31B843D0E7DC}"/>
              </a:ext>
            </a:extLst>
          </p:cNvPr>
          <p:cNvSpPr>
            <a:spLocks noGrp="1"/>
          </p:cNvSpPr>
          <p:nvPr>
            <p:ph type="subTitle" idx="1"/>
          </p:nvPr>
        </p:nvSpPr>
        <p:spPr>
          <a:xfrm>
            <a:off x="1524000" y="1187116"/>
            <a:ext cx="9144000" cy="5241171"/>
          </a:xfrm>
        </p:spPr>
        <p:txBody>
          <a:bodyPr>
            <a:normAutofit/>
          </a:bodyPr>
          <a:lstStyle/>
          <a:p>
            <a:pPr algn="just"/>
            <a:endParaRPr lang="ru-RU" dirty="0"/>
          </a:p>
          <a:p>
            <a:pPr marL="457200" indent="-457200" algn="just">
              <a:buAutoNum type="arabicParenR"/>
            </a:pPr>
            <a:r>
              <a:rPr lang="ru-RU" b="1" dirty="0">
                <a:solidFill>
                  <a:schemeClr val="tx1"/>
                </a:solidFill>
              </a:rPr>
              <a:t>Конституция РФ (высшая юридическая сила)</a:t>
            </a:r>
          </a:p>
          <a:p>
            <a:pPr algn="just"/>
            <a:r>
              <a:rPr lang="ru-RU" b="1" dirty="0">
                <a:solidFill>
                  <a:schemeClr val="tx1"/>
                </a:solidFill>
              </a:rPr>
              <a:t>ст. 71 р) В ведении Российской Федерации находятся:</a:t>
            </a:r>
          </a:p>
          <a:p>
            <a:pPr algn="just"/>
            <a:r>
              <a:rPr lang="ru-RU" b="1" dirty="0">
                <a:solidFill>
                  <a:schemeClr val="tx1"/>
                </a:solidFill>
              </a:rPr>
              <a:t>метрологическая служба, стандарты, эталоны, метрическая система и исчисление времени; </a:t>
            </a:r>
          </a:p>
          <a:p>
            <a:pPr algn="just"/>
            <a:r>
              <a:rPr lang="ru-RU" dirty="0">
                <a:solidFill>
                  <a:schemeClr val="tx1"/>
                </a:solidFill>
              </a:rPr>
              <a:t>Статья говорит о том, что ведение находится не в территориальных органах, а непосредственно в ведении РФ и устанавливаются основы федеральной политике и федеральной программы для обеспечения единства измерений в стране.</a:t>
            </a:r>
          </a:p>
          <a:p>
            <a:pPr algn="just"/>
            <a:r>
              <a:rPr lang="ru-RU" b="1" dirty="0">
                <a:solidFill>
                  <a:schemeClr val="tx1"/>
                </a:solidFill>
              </a:rPr>
              <a:t>2) Законы РФ:</a:t>
            </a:r>
          </a:p>
          <a:p>
            <a:pPr marL="342900" indent="-342900" algn="just">
              <a:buFontTx/>
              <a:buChar char="-"/>
            </a:pPr>
            <a:r>
              <a:rPr lang="ru-RU" dirty="0">
                <a:solidFill>
                  <a:schemeClr val="tx1"/>
                </a:solidFill>
              </a:rPr>
              <a:t>Законы РФ о поправках к Конституции;</a:t>
            </a:r>
          </a:p>
          <a:p>
            <a:pPr marL="342900" indent="-342900" algn="just">
              <a:buFontTx/>
              <a:buChar char="-"/>
            </a:pPr>
            <a:r>
              <a:rPr lang="ru-RU" dirty="0">
                <a:solidFill>
                  <a:schemeClr val="tx1"/>
                </a:solidFill>
              </a:rPr>
              <a:t>Федеральный конституционные законы;</a:t>
            </a:r>
          </a:p>
          <a:p>
            <a:pPr marL="342900" indent="-342900" algn="just">
              <a:buFontTx/>
              <a:buChar char="-"/>
            </a:pPr>
            <a:r>
              <a:rPr lang="ru-RU" dirty="0">
                <a:solidFill>
                  <a:schemeClr val="tx1"/>
                </a:solidFill>
              </a:rPr>
              <a:t>Федеральные законы.</a:t>
            </a:r>
          </a:p>
          <a:p>
            <a:pPr algn="just"/>
            <a:r>
              <a:rPr lang="ru-RU" b="1" dirty="0">
                <a:solidFill>
                  <a:schemeClr val="tx1"/>
                </a:solidFill>
              </a:rPr>
              <a:t>Федеральный закон от 26 июня 2008 г. №102-ФЗ «Об обеспечении единства измерений» редакция от 11.06.2021 г.</a:t>
            </a:r>
          </a:p>
          <a:p>
            <a:pPr algn="just"/>
            <a:endParaRPr lang="ru-RU" dirty="0"/>
          </a:p>
        </p:txBody>
      </p:sp>
    </p:spTree>
    <p:extLst>
      <p:ext uri="{BB962C8B-B14F-4D97-AF65-F5344CB8AC3E}">
        <p14:creationId xmlns:p14="http://schemas.microsoft.com/office/powerpoint/2010/main" val="39621531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1328740" y="1881133"/>
            <a:ext cx="8954530" cy="4801314"/>
          </a:xfrm>
          <a:prstGeom prst="rect">
            <a:avLst/>
          </a:prstGeom>
        </p:spPr>
        <p:txBody>
          <a:bodyPr wrap="square">
            <a:spAutoFit/>
          </a:bodyPr>
          <a:lstStyle/>
          <a:p>
            <a:pPr algn="ctr"/>
            <a:r>
              <a:rPr lang="ru-RU" dirty="0">
                <a:latin typeface="Times New Roman" panose="02020603050405020304" pitchFamily="18" charset="0"/>
                <a:cs typeface="Times New Roman" panose="02020603050405020304" pitchFamily="18" charset="0"/>
              </a:rPr>
              <a:t>Первичная аттестация испытательного оборудования</a:t>
            </a:r>
          </a:p>
          <a:p>
            <a:pPr algn="just"/>
            <a:r>
              <a:rPr lang="ru-RU" dirty="0">
                <a:latin typeface="Times New Roman" panose="02020603050405020304" pitchFamily="18" charset="0"/>
                <a:cs typeface="Times New Roman" panose="02020603050405020304" pitchFamily="18" charset="0"/>
              </a:rPr>
              <a:t>По результатам первичной аттестации устанавливают:</a:t>
            </a:r>
          </a:p>
          <a:p>
            <a:pPr marL="342900" indent="-342900" algn="just">
              <a:buAutoNum type="arabicPeriod"/>
            </a:pPr>
            <a:r>
              <a:rPr lang="ru-RU" dirty="0">
                <a:latin typeface="Times New Roman" panose="02020603050405020304" pitchFamily="18" charset="0"/>
                <a:cs typeface="Times New Roman" panose="02020603050405020304" pitchFamily="18" charset="0"/>
              </a:rPr>
              <a:t>Возможность воспроизведения воздействующих факторов и (или) режимов функционирования объекта испытаний, установленных эксплуатационной документацией на испытательное оборудование и в документах на методики испытаний продукции конкретных видов;</a:t>
            </a:r>
          </a:p>
          <a:p>
            <a:pPr marL="342900" indent="-342900" algn="just">
              <a:buAutoNum type="arabicPeriod"/>
            </a:pPr>
            <a:r>
              <a:rPr lang="ru-RU" dirty="0">
                <a:latin typeface="Times New Roman" panose="02020603050405020304" pitchFamily="18" charset="0"/>
                <a:cs typeface="Times New Roman" panose="02020603050405020304" pitchFamily="18" charset="0"/>
              </a:rPr>
              <a:t>Отклонения характеристик воспроизведения условий испытаний и контроля параметров испытываемой продукции от нормированных значений;</a:t>
            </a:r>
          </a:p>
          <a:p>
            <a:pPr marL="342900" indent="-342900" algn="just">
              <a:buAutoNum type="arabicPeriod"/>
            </a:pPr>
            <a:r>
              <a:rPr lang="ru-RU" dirty="0">
                <a:latin typeface="Times New Roman" panose="02020603050405020304" pitchFamily="18" charset="0"/>
                <a:cs typeface="Times New Roman" panose="02020603050405020304" pitchFamily="18" charset="0"/>
              </a:rPr>
              <a:t>Правильность работы программного обеспечения испытательного оборудования;</a:t>
            </a:r>
          </a:p>
          <a:p>
            <a:pPr marL="342900" indent="-342900" algn="just">
              <a:buAutoNum type="arabicPeriod"/>
            </a:pPr>
            <a:r>
              <a:rPr lang="ru-RU" dirty="0">
                <a:latin typeface="Times New Roman" panose="02020603050405020304" pitchFamily="18" charset="0"/>
                <a:cs typeface="Times New Roman" panose="02020603050405020304" pitchFamily="18" charset="0"/>
              </a:rPr>
              <a:t>Обеспечение безопасности персонала и отсутствие вредного воздействия на окружающую среду (при необходимости);</a:t>
            </a:r>
          </a:p>
          <a:p>
            <a:pPr marL="342900" indent="-342900" algn="just">
              <a:buAutoNum type="arabicPeriod"/>
            </a:pPr>
            <a:r>
              <a:rPr lang="ru-RU" dirty="0">
                <a:latin typeface="Times New Roman" panose="02020603050405020304" pitchFamily="18" charset="0"/>
                <a:cs typeface="Times New Roman" panose="02020603050405020304" pitchFamily="18" charset="0"/>
              </a:rPr>
              <a:t>Перечень характеристик испытательного оборудования, которые проверяют при периодической аттестации оборудования, методы, средства и периодичность ее проведения.</a:t>
            </a:r>
          </a:p>
          <a:p>
            <a:pPr marL="342900" indent="-342900" algn="just">
              <a:buAutoNum type="arabicPeriod"/>
            </a:pPr>
            <a:endParaRPr lang="ru-RU" dirty="0">
              <a:latin typeface="Times New Roman" panose="02020603050405020304" pitchFamily="18" charset="0"/>
              <a:cs typeface="Times New Roman" panose="02020603050405020304" pitchFamily="18" charset="0"/>
            </a:endParaRPr>
          </a:p>
          <a:p>
            <a:pPr algn="just"/>
            <a:r>
              <a:rPr lang="ru-RU" dirty="0">
                <a:solidFill>
                  <a:srgbClr val="FF0000"/>
                </a:solidFill>
                <a:latin typeface="Times New Roman" panose="02020603050405020304" pitchFamily="18" charset="0"/>
                <a:cs typeface="Times New Roman" panose="02020603050405020304" pitchFamily="18" charset="0"/>
              </a:rPr>
              <a:t>Результаты первичной аттестации оформляют протоколом. И по результатам протокола оформляется аттестат по форме (Приложение Б)</a:t>
            </a:r>
          </a:p>
        </p:txBody>
      </p:sp>
      <p:sp>
        <p:nvSpPr>
          <p:cNvPr id="6" name="Прямоугольник 5"/>
          <p:cNvSpPr/>
          <p:nvPr/>
        </p:nvSpPr>
        <p:spPr>
          <a:xfrm>
            <a:off x="2612934" y="906520"/>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2037615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1497226" y="2355141"/>
            <a:ext cx="8954530" cy="1754326"/>
          </a:xfrm>
          <a:prstGeom prst="rect">
            <a:avLst/>
          </a:prstGeom>
        </p:spPr>
        <p:txBody>
          <a:bodyPr wrap="square">
            <a:spAutoFit/>
          </a:bodyPr>
          <a:lstStyle/>
          <a:p>
            <a:pPr algn="ctr"/>
            <a:r>
              <a:rPr lang="ru-RU" dirty="0">
                <a:latin typeface="Times New Roman" panose="02020603050405020304" pitchFamily="18" charset="0"/>
                <a:cs typeface="Times New Roman" panose="02020603050405020304" pitchFamily="18" charset="0"/>
              </a:rPr>
              <a:t>Периодическая аттестация испытательного оборудования</a:t>
            </a:r>
          </a:p>
          <a:p>
            <a:pPr algn="just"/>
            <a:r>
              <a:rPr lang="ru-RU" dirty="0">
                <a:latin typeface="Times New Roman" panose="02020603050405020304" pitchFamily="18" charset="0"/>
                <a:cs typeface="Times New Roman" panose="02020603050405020304" pitchFamily="18" charset="0"/>
              </a:rPr>
              <a:t>Комиссия в составе:</a:t>
            </a:r>
          </a:p>
          <a:p>
            <a:pPr marL="285750" indent="-285750" algn="just">
              <a:buFontTx/>
              <a:buChar char="-"/>
            </a:pPr>
            <a:r>
              <a:rPr lang="ru-RU" dirty="0">
                <a:latin typeface="Times New Roman" panose="02020603050405020304" pitchFamily="18" charset="0"/>
                <a:cs typeface="Times New Roman" panose="02020603050405020304" pitchFamily="18" charset="0"/>
              </a:rPr>
              <a:t>заказчик, в том числе лица, ответственные за обеспечение единства измерений и проведение испытаний;</a:t>
            </a:r>
          </a:p>
          <a:p>
            <a:pPr marL="285750" indent="-285750" algn="just">
              <a:buFontTx/>
              <a:buChar char="-"/>
            </a:pPr>
            <a:r>
              <a:rPr lang="ru-RU" dirty="0">
                <a:latin typeface="Times New Roman" panose="02020603050405020304" pitchFamily="18" charset="0"/>
                <a:cs typeface="Times New Roman" panose="02020603050405020304" pitchFamily="18" charset="0"/>
              </a:rPr>
              <a:t>Исполнителя и, если необходимо, привлекаемых для выполнения услуги (работ) других юридических лиц.</a:t>
            </a: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22543292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1497226" y="2355141"/>
            <a:ext cx="8954530" cy="1200329"/>
          </a:xfrm>
          <a:prstGeom prst="rect">
            <a:avLst/>
          </a:prstGeom>
        </p:spPr>
        <p:txBody>
          <a:bodyPr wrap="square">
            <a:spAutoFit/>
          </a:bodyPr>
          <a:lstStyle/>
          <a:p>
            <a:pPr algn="ctr"/>
            <a:r>
              <a:rPr lang="ru-RU" dirty="0">
                <a:latin typeface="Times New Roman" panose="02020603050405020304" pitchFamily="18" charset="0"/>
                <a:cs typeface="Times New Roman" panose="02020603050405020304" pitchFamily="18" charset="0"/>
              </a:rPr>
              <a:t>Периодическая аттестация испытательного оборудования</a:t>
            </a:r>
          </a:p>
          <a:p>
            <a:pPr algn="just"/>
            <a:r>
              <a:rPr lang="ru-RU" dirty="0">
                <a:latin typeface="Times New Roman" panose="02020603050405020304" pitchFamily="18" charset="0"/>
                <a:cs typeface="Times New Roman" panose="02020603050405020304" pitchFamily="18" charset="0"/>
              </a:rPr>
              <a:t>Заказчик представляет следующую документацию:</a:t>
            </a:r>
          </a:p>
          <a:p>
            <a:pPr marL="285750" indent="-285750" algn="just">
              <a:buFontTx/>
              <a:buChar char="-"/>
            </a:pPr>
            <a:r>
              <a:rPr lang="ru-RU" dirty="0">
                <a:latin typeface="Times New Roman" panose="02020603050405020304" pitchFamily="18" charset="0"/>
                <a:cs typeface="Times New Roman" panose="02020603050405020304" pitchFamily="18" charset="0"/>
              </a:rPr>
              <a:t>Техническая документация</a:t>
            </a:r>
          </a:p>
          <a:p>
            <a:pPr marL="285750" indent="-285750" algn="just">
              <a:buFontTx/>
              <a:buChar char="-"/>
            </a:pPr>
            <a:r>
              <a:rPr lang="ru-RU" dirty="0">
                <a:solidFill>
                  <a:srgbClr val="FF0000"/>
                </a:solidFill>
                <a:latin typeface="Times New Roman" panose="02020603050405020304" pitchFamily="18" charset="0"/>
                <a:cs typeface="Times New Roman" panose="02020603050405020304" pitchFamily="18" charset="0"/>
              </a:rPr>
              <a:t>Технические средства в соответствии с программой и методикой аттестации.</a:t>
            </a: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23220177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1328740" y="2213936"/>
            <a:ext cx="8954530" cy="2308324"/>
          </a:xfrm>
          <a:prstGeom prst="rect">
            <a:avLst/>
          </a:prstGeom>
        </p:spPr>
        <p:txBody>
          <a:bodyPr wrap="square">
            <a:spAutoFit/>
          </a:bodyPr>
          <a:lstStyle/>
          <a:p>
            <a:pPr algn="ctr"/>
            <a:r>
              <a:rPr lang="ru-RU" dirty="0">
                <a:latin typeface="Times New Roman" panose="02020603050405020304" pitchFamily="18" charset="0"/>
                <a:cs typeface="Times New Roman" panose="02020603050405020304" pitchFamily="18" charset="0"/>
              </a:rPr>
              <a:t>Периодическая аттестация испытательного оборудования</a:t>
            </a:r>
          </a:p>
          <a:p>
            <a:pPr algn="just"/>
            <a:r>
              <a:rPr lang="ru-RU" dirty="0">
                <a:latin typeface="Times New Roman" panose="02020603050405020304" pitchFamily="18" charset="0"/>
                <a:cs typeface="Times New Roman" panose="02020603050405020304" pitchFamily="18" charset="0"/>
              </a:rPr>
              <a:t>Результаты периодической аттестации испытательного оборудования оформляют протоколом аттестации, </a:t>
            </a:r>
            <a:r>
              <a:rPr lang="ru-RU" dirty="0">
                <a:solidFill>
                  <a:srgbClr val="FF0000"/>
                </a:solidFill>
                <a:latin typeface="Times New Roman" panose="02020603050405020304" pitchFamily="18" charset="0"/>
                <a:cs typeface="Times New Roman" panose="02020603050405020304" pitchFamily="18" charset="0"/>
              </a:rPr>
              <a:t>форма и содержания которого приводится в методике аттестации.</a:t>
            </a:r>
          </a:p>
          <a:p>
            <a:pPr algn="just"/>
            <a:endParaRPr lang="ru-RU" dirty="0">
              <a:solidFill>
                <a:srgbClr val="FF0000"/>
              </a:solidFill>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При положительных результатах периодической аттестации вносят запись в эксплуатационную документацию и наносят наклейку.</a:t>
            </a:r>
          </a:p>
          <a:p>
            <a:pPr algn="just"/>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25203313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1328740" y="2213936"/>
            <a:ext cx="8954530" cy="2585323"/>
          </a:xfrm>
          <a:prstGeom prst="rect">
            <a:avLst/>
          </a:prstGeom>
        </p:spPr>
        <p:txBody>
          <a:bodyPr wrap="square">
            <a:spAutoFit/>
          </a:bodyPr>
          <a:lstStyle/>
          <a:p>
            <a:pPr algn="ctr"/>
            <a:r>
              <a:rPr lang="ru-RU" dirty="0">
                <a:latin typeface="Times New Roman" panose="02020603050405020304" pitchFamily="18" charset="0"/>
                <a:cs typeface="Times New Roman" panose="02020603050405020304" pitchFamily="18" charset="0"/>
              </a:rPr>
              <a:t>Повторная аттестация испытательного оборудования</a:t>
            </a:r>
          </a:p>
          <a:p>
            <a:pPr algn="just"/>
            <a:r>
              <a:rPr lang="ru-RU" dirty="0">
                <a:latin typeface="Times New Roman" panose="02020603050405020304" pitchFamily="18" charset="0"/>
                <a:cs typeface="Times New Roman" panose="02020603050405020304" pitchFamily="18" charset="0"/>
              </a:rPr>
              <a:t>При положительных результатах повторной аттестации выдается аттестат, на оборотной стороне которого указываются сведения о предыдущем аттестате (номер аттестата, дата его выдачи, кем выдан).</a:t>
            </a: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На оборотную сторону ранее выданного аттестата вносится запись о прекращении его действия с указанием даты, начиная с которой действие данного аттестата прекращения.</a:t>
            </a:r>
          </a:p>
          <a:p>
            <a:pPr algn="just"/>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1396684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1328740" y="2213936"/>
            <a:ext cx="8954530" cy="3139321"/>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Разработка и утверждение ПА и МА осуществляют в следующей последовательности:</a:t>
            </a:r>
          </a:p>
          <a:p>
            <a:pPr marL="285750" indent="-285750" algn="just">
              <a:buFontTx/>
              <a:buChar char="-"/>
            </a:pPr>
            <a:r>
              <a:rPr lang="ru-RU" dirty="0">
                <a:latin typeface="Times New Roman" panose="02020603050405020304" pitchFamily="18" charset="0"/>
                <a:cs typeface="Times New Roman" panose="02020603050405020304" pitchFamily="18" charset="0"/>
              </a:rPr>
              <a:t>Разработка проектов ПА и МА;</a:t>
            </a:r>
          </a:p>
          <a:p>
            <a:pPr marL="285750" indent="-285750" algn="just">
              <a:buFontTx/>
              <a:buChar char="-"/>
            </a:pPr>
            <a:r>
              <a:rPr lang="ru-RU" dirty="0">
                <a:latin typeface="Times New Roman" panose="02020603050405020304" pitchFamily="18" charset="0"/>
                <a:cs typeface="Times New Roman" panose="02020603050405020304" pitchFamily="18" charset="0"/>
              </a:rPr>
              <a:t>Проведение МЭ проектов ПА и МА;</a:t>
            </a:r>
          </a:p>
          <a:p>
            <a:pPr marL="285750" indent="-285750" algn="just">
              <a:buFontTx/>
              <a:buChar char="-"/>
            </a:pPr>
            <a:r>
              <a:rPr lang="ru-RU" dirty="0">
                <a:latin typeface="Times New Roman" panose="02020603050405020304" pitchFamily="18" charset="0"/>
                <a:cs typeface="Times New Roman" panose="02020603050405020304" pitchFamily="18" charset="0"/>
              </a:rPr>
              <a:t>Согласование и утверждение ПА и МА.</a:t>
            </a:r>
          </a:p>
          <a:p>
            <a:pPr marL="285750" indent="-285750" algn="just">
              <a:buFontTx/>
              <a:buChar char="-"/>
            </a:pPr>
            <a:endParaRPr lang="ru-RU" dirty="0">
              <a:latin typeface="Times New Roman" panose="02020603050405020304" pitchFamily="18" charset="0"/>
              <a:cs typeface="Times New Roman" panose="02020603050405020304" pitchFamily="18" charset="0"/>
            </a:endParaRPr>
          </a:p>
          <a:p>
            <a:pPr marL="285750" indent="-285750" algn="just">
              <a:buFontTx/>
              <a:buChar char="-"/>
            </a:pPr>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ПА ИО разрабатывают для конкретного ИО на основание ЭД, проектной документации ИО и документации на методики испытаний конкретных видов продукции с использованием типовых МА и с учетом положений нормативных документов, касающихся вопросов организации и проведения аттестации ИО.</a:t>
            </a:r>
          </a:p>
          <a:p>
            <a:pPr algn="just"/>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18186553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566672" y="2085541"/>
            <a:ext cx="10844010" cy="3970318"/>
          </a:xfrm>
          <a:prstGeom prst="rect">
            <a:avLst/>
          </a:prstGeom>
        </p:spPr>
        <p:txBody>
          <a:bodyPr wrap="square">
            <a:spAutoFit/>
          </a:bodyPr>
          <a:lstStyle/>
          <a:p>
            <a:pPr algn="ctr"/>
            <a:r>
              <a:rPr lang="ru-RU" dirty="0">
                <a:latin typeface="Times New Roman" panose="02020603050405020304" pitchFamily="18" charset="0"/>
                <a:cs typeface="Times New Roman" panose="02020603050405020304" pitchFamily="18" charset="0"/>
              </a:rPr>
              <a:t>Содержание программы аттестации испытательного оборудования</a:t>
            </a:r>
          </a:p>
          <a:p>
            <a:pPr algn="just" fontAlgn="base"/>
            <a:r>
              <a:rPr lang="ru-RU" dirty="0">
                <a:latin typeface="Times New Roman" panose="02020603050405020304" pitchFamily="18" charset="0"/>
                <a:cs typeface="Times New Roman" panose="02020603050405020304" pitchFamily="18" charset="0"/>
              </a:rPr>
              <a:t>Содержание разделов ПА ИО определяют в зависимости от вида аттестуемого ИО.</a:t>
            </a:r>
          </a:p>
          <a:p>
            <a:pPr algn="just" fontAlgn="base"/>
            <a:r>
              <a:rPr lang="ru-RU" dirty="0">
                <a:latin typeface="Times New Roman" panose="02020603050405020304" pitchFamily="18" charset="0"/>
                <a:cs typeface="Times New Roman" panose="02020603050405020304" pitchFamily="18" charset="0"/>
              </a:rPr>
              <a:t>В разделе "Объект аттестации" указывают:</a:t>
            </a:r>
          </a:p>
          <a:p>
            <a:pPr algn="just" fontAlgn="base"/>
            <a:r>
              <a:rPr lang="ru-RU" dirty="0">
                <a:latin typeface="Times New Roman" panose="02020603050405020304" pitchFamily="18" charset="0"/>
                <a:cs typeface="Times New Roman" panose="02020603050405020304" pitchFamily="18" charset="0"/>
              </a:rPr>
              <a:t>- полное наименование и обозначение ИО;</a:t>
            </a:r>
          </a:p>
          <a:p>
            <a:pPr marL="285750" indent="-285750" algn="just" fontAlgn="base">
              <a:buFontTx/>
              <a:buChar char="-"/>
            </a:pPr>
            <a:r>
              <a:rPr lang="ru-RU" dirty="0">
                <a:latin typeface="Times New Roman" panose="02020603050405020304" pitchFamily="18" charset="0"/>
                <a:cs typeface="Times New Roman" panose="02020603050405020304" pitchFamily="18" charset="0"/>
              </a:rPr>
              <a:t>комплектность ИО;</a:t>
            </a:r>
          </a:p>
          <a:p>
            <a:pPr marL="285750" indent="-285750" algn="just" fontAlgn="base">
              <a:buFontTx/>
              <a:buChar char="-"/>
            </a:pPr>
            <a:r>
              <a:rPr lang="ru-RU" dirty="0">
                <a:latin typeface="Times New Roman" panose="02020603050405020304" pitchFamily="18" charset="0"/>
                <a:cs typeface="Times New Roman" panose="02020603050405020304" pitchFamily="18" charset="0"/>
              </a:rPr>
              <a:t>перечень составных частей, замена которых в процессе аттестации предусмотрена документацией на ИО.</a:t>
            </a:r>
          </a:p>
          <a:p>
            <a:pPr algn="just" fontAlgn="base"/>
            <a:r>
              <a:rPr lang="ru-RU" dirty="0">
                <a:latin typeface="Times New Roman" panose="02020603050405020304" pitchFamily="18" charset="0"/>
                <a:cs typeface="Times New Roman" panose="02020603050405020304" pitchFamily="18" charset="0"/>
              </a:rPr>
              <a:t>В разделе "Цели и задачи аттестации" указывают конкретизированные цели и задачи, которые должны быть достигнуты и решены в процессе аттестации ИО.</a:t>
            </a:r>
          </a:p>
          <a:p>
            <a:pPr algn="just" fontAlgn="base"/>
            <a:r>
              <a:rPr lang="ru-RU" dirty="0">
                <a:latin typeface="Times New Roman" panose="02020603050405020304" pitchFamily="18" charset="0"/>
                <a:cs typeface="Times New Roman" panose="02020603050405020304" pitchFamily="18" charset="0"/>
              </a:rPr>
              <a:t>В разделе "Общие положения" указывают:</a:t>
            </a:r>
          </a:p>
          <a:p>
            <a:pPr marL="285750" indent="-285750" algn="just" fontAlgn="base">
              <a:buFontTx/>
              <a:buChar char="-"/>
            </a:pPr>
            <a:r>
              <a:rPr lang="ru-RU" dirty="0">
                <a:latin typeface="Times New Roman" panose="02020603050405020304" pitchFamily="18" charset="0"/>
                <a:cs typeface="Times New Roman" panose="02020603050405020304" pitchFamily="18" charset="0"/>
              </a:rPr>
              <a:t>перечень документов, на основании которых проводят аттестацию ИО;</a:t>
            </a:r>
          </a:p>
          <a:p>
            <a:pPr marL="285750" indent="-285750" algn="just" fontAlgn="base">
              <a:buFontTx/>
              <a:buChar char="-"/>
            </a:pPr>
            <a:r>
              <a:rPr lang="ru-RU" dirty="0">
                <a:latin typeface="Times New Roman" panose="02020603050405020304" pitchFamily="18" charset="0"/>
                <a:cs typeface="Times New Roman" panose="02020603050405020304" pitchFamily="18" charset="0"/>
              </a:rPr>
              <a:t>место и продолжительность проведения аттестации ИО;</a:t>
            </a:r>
          </a:p>
          <a:p>
            <a:pPr marL="285750" indent="-285750" algn="just" fontAlgn="base">
              <a:buFontTx/>
              <a:buChar char="-"/>
            </a:pPr>
            <a:r>
              <a:rPr lang="ru-RU" dirty="0">
                <a:latin typeface="Times New Roman" panose="02020603050405020304" pitchFamily="18" charset="0"/>
                <a:cs typeface="Times New Roman" panose="02020603050405020304" pitchFamily="18" charset="0"/>
              </a:rPr>
              <a:t>юридические лица и (или) индивидуальные предприниматели, представители которых должны участвовать в аттестации ИО;</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перечень представляемых на аттестацию документов.</a:t>
            </a: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13532740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566672" y="2085541"/>
            <a:ext cx="10844010" cy="4247317"/>
          </a:xfrm>
          <a:prstGeom prst="rect">
            <a:avLst/>
          </a:prstGeom>
        </p:spPr>
        <p:txBody>
          <a:bodyPr wrap="square">
            <a:spAutoFit/>
          </a:bodyPr>
          <a:lstStyle/>
          <a:p>
            <a:pPr algn="ctr"/>
            <a:r>
              <a:rPr lang="ru-RU" dirty="0">
                <a:latin typeface="Times New Roman" panose="02020603050405020304" pitchFamily="18" charset="0"/>
                <a:cs typeface="Times New Roman" panose="02020603050405020304" pitchFamily="18" charset="0"/>
              </a:rPr>
              <a:t>Содержание программы аттестации испытательного оборудования</a:t>
            </a:r>
          </a:p>
          <a:p>
            <a:pPr algn="just" fontAlgn="base"/>
            <a:r>
              <a:rPr lang="ru-RU" dirty="0">
                <a:latin typeface="Times New Roman" panose="02020603050405020304" pitchFamily="18" charset="0"/>
                <a:cs typeface="Times New Roman" panose="02020603050405020304" pitchFamily="18" charset="0"/>
              </a:rPr>
              <a:t>В разделе "Объем аттестации" указывают:</a:t>
            </a:r>
          </a:p>
          <a:p>
            <a:pPr marL="285750" indent="-285750" algn="just" fontAlgn="base">
              <a:buFontTx/>
              <a:buChar char="-"/>
            </a:pPr>
            <a:r>
              <a:rPr lang="ru-RU" dirty="0">
                <a:latin typeface="Times New Roman" panose="02020603050405020304" pitchFamily="18" charset="0"/>
                <a:cs typeface="Times New Roman" panose="02020603050405020304" pitchFamily="18" charset="0"/>
              </a:rPr>
              <a:t>перечень этапов аттестации ИО, а также количественные и качественные характеристики, подлежащие оценке;</a:t>
            </a:r>
          </a:p>
          <a:p>
            <a:pPr marL="285750" indent="-285750" algn="just" fontAlgn="base">
              <a:buFontTx/>
              <a:buChar char="-"/>
            </a:pPr>
            <a:r>
              <a:rPr lang="ru-RU" dirty="0">
                <a:latin typeface="Times New Roman" panose="02020603050405020304" pitchFamily="18" charset="0"/>
                <a:cs typeface="Times New Roman" panose="02020603050405020304" pitchFamily="18" charset="0"/>
              </a:rPr>
              <a:t>последовательность проведения аттестации ИО;</a:t>
            </a:r>
          </a:p>
          <a:p>
            <a:pPr algn="just" fontAlgn="base"/>
            <a:r>
              <a:rPr lang="ru-RU" dirty="0">
                <a:latin typeface="Times New Roman" panose="02020603050405020304" pitchFamily="18" charset="0"/>
                <a:cs typeface="Times New Roman" panose="02020603050405020304" pitchFamily="18" charset="0"/>
              </a:rPr>
              <a:t>- требования по аттестации ПО ИО (при необходимости).</a:t>
            </a:r>
          </a:p>
          <a:p>
            <a:pPr algn="just" fontAlgn="base"/>
            <a:r>
              <a:rPr lang="ru-RU" dirty="0">
                <a:latin typeface="Times New Roman" panose="02020603050405020304" pitchFamily="18" charset="0"/>
                <a:cs typeface="Times New Roman" panose="02020603050405020304" pitchFamily="18" charset="0"/>
              </a:rPr>
              <a:t>В разделе "Условия и порядок проведения аттестации" указывают:</a:t>
            </a:r>
          </a:p>
          <a:p>
            <a:pPr marL="285750" indent="-285750" algn="just" fontAlgn="base">
              <a:buFontTx/>
              <a:buChar char="-"/>
            </a:pPr>
            <a:r>
              <a:rPr lang="ru-RU" dirty="0">
                <a:latin typeface="Times New Roman" panose="02020603050405020304" pitchFamily="18" charset="0"/>
                <a:cs typeface="Times New Roman" panose="02020603050405020304" pitchFamily="18" charset="0"/>
              </a:rPr>
              <a:t>требования к условиям проведения аттестации ИО, а также допустимые значения отклонений условий аттестации ИО от заданных;</a:t>
            </a:r>
          </a:p>
          <a:p>
            <a:pPr marL="285750" indent="-285750" algn="just" fontAlgn="base">
              <a:buFontTx/>
              <a:buChar char="-"/>
            </a:pPr>
            <a:r>
              <a:rPr lang="ru-RU" dirty="0">
                <a:latin typeface="Times New Roman" panose="02020603050405020304" pitchFamily="18" charset="0"/>
                <a:cs typeface="Times New Roman" panose="02020603050405020304" pitchFamily="18" charset="0"/>
              </a:rPr>
              <a:t>условия начала и завершения отдельных этапов аттестации ИО;</a:t>
            </a:r>
          </a:p>
          <a:p>
            <a:pPr marL="285750" indent="-285750" algn="just" fontAlgn="base">
              <a:buFontTx/>
              <a:buChar char="-"/>
            </a:pPr>
            <a:r>
              <a:rPr lang="ru-RU" dirty="0">
                <a:latin typeface="Times New Roman" panose="02020603050405020304" pitchFamily="18" charset="0"/>
                <a:cs typeface="Times New Roman" panose="02020603050405020304" pitchFamily="18" charset="0"/>
              </a:rPr>
              <a:t>условия прерывания (прекращения) аттестации ИО;</a:t>
            </a:r>
          </a:p>
          <a:p>
            <a:pPr marL="285750" indent="-285750" algn="just" fontAlgn="base">
              <a:buFontTx/>
              <a:buChar char="-"/>
            </a:pPr>
            <a:r>
              <a:rPr lang="ru-RU" dirty="0">
                <a:latin typeface="Times New Roman" panose="02020603050405020304" pitchFamily="18" charset="0"/>
                <a:cs typeface="Times New Roman" panose="02020603050405020304" pitchFamily="18" charset="0"/>
              </a:rPr>
              <a:t>требования к техническому обслуживанию ИО в процессе аттестации и периодичность его проведения;</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меры, обеспечивающие безопасность и безаварийность проведения аттестации ИО;</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требования к персоналу, проводящему аттестацию, и порядок его допуска к аттестации ИО (при необходимости).</a:t>
            </a: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41740180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566672" y="2085541"/>
            <a:ext cx="10844010" cy="3970318"/>
          </a:xfrm>
          <a:prstGeom prst="rect">
            <a:avLst/>
          </a:prstGeom>
        </p:spPr>
        <p:txBody>
          <a:bodyPr wrap="square">
            <a:spAutoFit/>
          </a:bodyPr>
          <a:lstStyle/>
          <a:p>
            <a:pPr algn="ctr"/>
            <a:r>
              <a:rPr lang="ru-RU" dirty="0">
                <a:latin typeface="Times New Roman" panose="02020603050405020304" pitchFamily="18" charset="0"/>
                <a:cs typeface="Times New Roman" panose="02020603050405020304" pitchFamily="18" charset="0"/>
              </a:rPr>
              <a:t>Содержание программы аттестации испытательного оборудования</a:t>
            </a:r>
          </a:p>
          <a:p>
            <a:pPr algn="just" fontAlgn="base"/>
            <a:r>
              <a:rPr lang="ru-RU" dirty="0">
                <a:latin typeface="Times New Roman" panose="02020603050405020304" pitchFamily="18" charset="0"/>
                <a:cs typeface="Times New Roman" panose="02020603050405020304" pitchFamily="18" charset="0"/>
              </a:rPr>
              <a:t>В разделе "Информация о методике аттестации" приводят сведения об используемой МА ИО. Рекомендации по построению и изложению МА приведены в приложении Г.</a:t>
            </a:r>
          </a:p>
          <a:p>
            <a:pPr algn="just" fontAlgn="base"/>
            <a:endParaRPr lang="ru-RU" dirty="0">
              <a:latin typeface="Times New Roman" panose="02020603050405020304" pitchFamily="18" charset="0"/>
              <a:cs typeface="Times New Roman" panose="02020603050405020304" pitchFamily="18" charset="0"/>
            </a:endParaRPr>
          </a:p>
          <a:p>
            <a:pPr algn="just" fontAlgn="base"/>
            <a:r>
              <a:rPr lang="ru-RU" dirty="0">
                <a:latin typeface="Times New Roman" panose="02020603050405020304" pitchFamily="18" charset="0"/>
                <a:cs typeface="Times New Roman" panose="02020603050405020304" pitchFamily="18" charset="0"/>
              </a:rPr>
              <a:t>В разделе "Материально-техническое и метрологическое обеспечение аттестации" указывают перечни материально-технических средств и СИ, применяемых при проведении аттестации ИО, и требования к ним.</a:t>
            </a:r>
          </a:p>
          <a:p>
            <a:pPr algn="just" fontAlgn="base"/>
            <a:endParaRPr lang="ru-RU" dirty="0">
              <a:latin typeface="Times New Roman" panose="02020603050405020304" pitchFamily="18" charset="0"/>
              <a:cs typeface="Times New Roman" panose="02020603050405020304" pitchFamily="18" charset="0"/>
            </a:endParaRPr>
          </a:p>
          <a:p>
            <a:pPr algn="just" fontAlgn="base"/>
            <a:r>
              <a:rPr lang="ru-RU" dirty="0">
                <a:latin typeface="Times New Roman" panose="02020603050405020304" pitchFamily="18" charset="0"/>
                <a:cs typeface="Times New Roman" panose="02020603050405020304" pitchFamily="18" charset="0"/>
              </a:rPr>
              <a:t>В разделе "Требования к отчетности" указывают:</a:t>
            </a:r>
          </a:p>
          <a:p>
            <a:pPr marL="285750" indent="-285750" algn="just" fontAlgn="base">
              <a:buFontTx/>
              <a:buChar char="-"/>
            </a:pPr>
            <a:r>
              <a:rPr lang="ru-RU" dirty="0">
                <a:latin typeface="Times New Roman" panose="02020603050405020304" pitchFamily="18" charset="0"/>
                <a:cs typeface="Times New Roman" panose="02020603050405020304" pitchFamily="18" charset="0"/>
              </a:rPr>
              <a:t>требования к содержанию и оформлению протокола аттестации ИО;</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перечень дополнительно представляемых документов (их копий) и сведений (при необходимости);</a:t>
            </a:r>
          </a:p>
          <a:p>
            <a:pPr marL="285750" indent="-285750" algn="just" fontAlgn="base">
              <a:buFontTx/>
              <a:buChar char="-"/>
            </a:pPr>
            <a:r>
              <a:rPr lang="ru-RU" dirty="0">
                <a:latin typeface="Times New Roman" panose="02020603050405020304" pitchFamily="18" charset="0"/>
                <a:cs typeface="Times New Roman" panose="02020603050405020304" pitchFamily="18" charset="0"/>
              </a:rPr>
              <a:t> порядок, место и сроки хранения материалов аттестации ИО (при необходимости).</a:t>
            </a:r>
            <a:br>
              <a:rPr lang="ru-RU" dirty="0"/>
            </a:br>
            <a:endParaRPr lang="ru-RU" dirty="0"/>
          </a:p>
          <a:p>
            <a:pPr algn="just"/>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1681011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566672" y="2085541"/>
            <a:ext cx="10844010" cy="3693319"/>
          </a:xfrm>
          <a:prstGeom prst="rect">
            <a:avLst/>
          </a:prstGeom>
        </p:spPr>
        <p:txBody>
          <a:bodyPr wrap="square">
            <a:spAutoFit/>
          </a:bodyPr>
          <a:lstStyle/>
          <a:p>
            <a:pPr algn="ctr"/>
            <a:r>
              <a:rPr lang="ru-RU" dirty="0">
                <a:latin typeface="Times New Roman" panose="02020603050405020304" pitchFamily="18" charset="0"/>
                <a:cs typeface="Times New Roman" panose="02020603050405020304" pitchFamily="18" charset="0"/>
              </a:rPr>
              <a:t>Содержание методики аттестации испытательного оборудования</a:t>
            </a:r>
          </a:p>
          <a:p>
            <a:pPr fontAlgn="base"/>
            <a:endParaRPr lang="ru-RU" dirty="0">
              <a:latin typeface="Times New Roman" panose="02020603050405020304" pitchFamily="18" charset="0"/>
              <a:cs typeface="Times New Roman" panose="02020603050405020304" pitchFamily="18" charset="0"/>
            </a:endParaRPr>
          </a:p>
          <a:p>
            <a:pPr fontAlgn="base"/>
            <a:r>
              <a:rPr lang="ru-RU" dirty="0">
                <a:latin typeface="Times New Roman" panose="02020603050405020304" pitchFamily="18" charset="0"/>
                <a:cs typeface="Times New Roman" panose="02020603050405020304" pitchFamily="18" charset="0"/>
              </a:rPr>
              <a:t>Содержание разделов МА определяется типом ИО и проверяемыми характеристиками.</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В разделе "Общие положения" указывают:</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общие сведения о проверяемых характеристиках;</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особенности функционирования ИО и привлекаемых к аттестации технических средств;</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требования техники безопасности и требования к квалификации обслуживающего персонала.</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В разделе "Оцениваемые характеристики и расчетные соотношения" приводят:</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перечень оцениваемых характеристик и соответствующих им показателей;</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расчетные соотношения и формулы, по которым рассчитывают показатели. Соотношения и формулы должны быть приведены в конечном виде (без выводов) с объяснением символов, обозначений и коэффициентов.</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При наличии качественной характеристики указывают метод ее оценки.</a:t>
            </a:r>
          </a:p>
        </p:txBody>
      </p:sp>
      <p:sp>
        <p:nvSpPr>
          <p:cNvPr id="6" name="Прямоугольник 5"/>
          <p:cNvSpPr/>
          <p:nvPr/>
        </p:nvSpPr>
        <p:spPr>
          <a:xfrm>
            <a:off x="2625812" y="1162211"/>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1186529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976B94-DB13-4FC8-A7BD-986415F2D3D2}"/>
              </a:ext>
            </a:extLst>
          </p:cNvPr>
          <p:cNvSpPr>
            <a:spLocks noGrp="1"/>
          </p:cNvSpPr>
          <p:nvPr>
            <p:ph type="ctrTitle"/>
          </p:nvPr>
        </p:nvSpPr>
        <p:spPr>
          <a:xfrm>
            <a:off x="513348" y="429713"/>
            <a:ext cx="11165304" cy="981992"/>
          </a:xfrm>
        </p:spPr>
        <p:txBody>
          <a:bodyPr>
            <a:normAutofit fontScale="90000"/>
          </a:bodyPr>
          <a:lstStyle/>
          <a:p>
            <a:r>
              <a:rPr lang="ru-RU" sz="5000" dirty="0">
                <a:latin typeface="Times New Roman" panose="02020603050405020304" pitchFamily="18" charset="0"/>
                <a:cs typeface="Times New Roman" panose="02020603050405020304" pitchFamily="18" charset="0"/>
              </a:rPr>
              <a:t>Классификация нормативных правовых актов</a:t>
            </a:r>
          </a:p>
        </p:txBody>
      </p:sp>
      <p:sp>
        <p:nvSpPr>
          <p:cNvPr id="3" name="Подзаголовок 2">
            <a:extLst>
              <a:ext uri="{FF2B5EF4-FFF2-40B4-BE49-F238E27FC236}">
                <a16:creationId xmlns:a16="http://schemas.microsoft.com/office/drawing/2014/main" id="{81FF2DDC-5337-435D-BE53-31B843D0E7DC}"/>
              </a:ext>
            </a:extLst>
          </p:cNvPr>
          <p:cNvSpPr>
            <a:spLocks noGrp="1"/>
          </p:cNvSpPr>
          <p:nvPr>
            <p:ph type="subTitle" idx="1"/>
          </p:nvPr>
        </p:nvSpPr>
        <p:spPr>
          <a:xfrm>
            <a:off x="1524000" y="1411705"/>
            <a:ext cx="9144000" cy="5016582"/>
          </a:xfrm>
        </p:spPr>
        <p:txBody>
          <a:bodyPr>
            <a:normAutofit fontScale="92500" lnSpcReduction="10000"/>
          </a:bodyPr>
          <a:lstStyle/>
          <a:p>
            <a:pPr algn="just"/>
            <a:r>
              <a:rPr lang="ru-RU" b="1" dirty="0"/>
              <a:t>3) </a:t>
            </a:r>
            <a:r>
              <a:rPr lang="ru-RU" b="1" dirty="0">
                <a:solidFill>
                  <a:schemeClr val="tx1"/>
                </a:solidFill>
              </a:rPr>
              <a:t>Подзаконные акты</a:t>
            </a:r>
          </a:p>
          <a:p>
            <a:pPr algn="just"/>
            <a:r>
              <a:rPr lang="ru-RU" dirty="0">
                <a:solidFill>
                  <a:schemeClr val="tx1"/>
                </a:solidFill>
              </a:rPr>
              <a:t>ЭТО НОРМАТИВНЫЕ ПРАВОВЫЕ АКТЫ, ИЗДАВАЕМЫЕ НА ОСНОВЕ И ВО ИСПОЛНЕНИЕ ЗАКОНОВ. ОНИ МОГУТ КОНКРЕТИЗИРОВАТЬ НОРМЫ ЗАКОНОВ, ТОЛКОВАТЬ ИХ ИЛИ УСТАНАВЛИВАТЬ НОВЫЕ НОРМЫ.</a:t>
            </a:r>
          </a:p>
          <a:p>
            <a:pPr algn="just"/>
            <a:r>
              <a:rPr lang="ru-RU" dirty="0">
                <a:solidFill>
                  <a:schemeClr val="tx1"/>
                </a:solidFill>
              </a:rPr>
              <a:t>ЭТО СРЕДСТВО РЕАЛИЗАЦИИ ЗАКОНОДАТЕЛЬНЫХ НОРМ.</a:t>
            </a:r>
          </a:p>
          <a:p>
            <a:pPr algn="just"/>
            <a:r>
              <a:rPr lang="ru-RU" dirty="0">
                <a:solidFill>
                  <a:schemeClr val="tx1"/>
                </a:solidFill>
              </a:rPr>
              <a:t>Иерархия подзаконных актов:</a:t>
            </a:r>
          </a:p>
          <a:p>
            <a:pPr marL="457200" indent="-457200" algn="just">
              <a:buAutoNum type="arabicParenR"/>
            </a:pPr>
            <a:r>
              <a:rPr lang="ru-RU" dirty="0">
                <a:solidFill>
                  <a:schemeClr val="tx1"/>
                </a:solidFill>
              </a:rPr>
              <a:t>Акты Президента РФ;</a:t>
            </a:r>
          </a:p>
          <a:p>
            <a:pPr marL="457200" indent="-457200" algn="just">
              <a:buAutoNum type="arabicParenR"/>
            </a:pPr>
            <a:r>
              <a:rPr lang="ru-RU" dirty="0">
                <a:solidFill>
                  <a:schemeClr val="tx1"/>
                </a:solidFill>
              </a:rPr>
              <a:t>Постановление Правительства РФ;</a:t>
            </a:r>
          </a:p>
          <a:p>
            <a:pPr marL="457200" indent="-457200" algn="just">
              <a:buAutoNum type="arabicParenR"/>
            </a:pPr>
            <a:r>
              <a:rPr lang="ru-RU" dirty="0">
                <a:solidFill>
                  <a:schemeClr val="tx1"/>
                </a:solidFill>
              </a:rPr>
              <a:t>Ведомственные акты – Приказы Министерств</a:t>
            </a:r>
          </a:p>
          <a:p>
            <a:pPr algn="just"/>
            <a:r>
              <a:rPr lang="ru-RU" dirty="0">
                <a:solidFill>
                  <a:schemeClr val="tx1"/>
                </a:solidFill>
              </a:rPr>
              <a:t>В области обеспечения единства измерений – Министерство промышленности и торговли РФ.</a:t>
            </a:r>
          </a:p>
          <a:p>
            <a:pPr algn="just"/>
            <a:r>
              <a:rPr lang="ru-RU" dirty="0">
                <a:solidFill>
                  <a:schemeClr val="tx1"/>
                </a:solidFill>
              </a:rPr>
              <a:t>ОБЯЗАТЕЛЬНАЯ РЕГИСТРАЦИЯ В МИНИСТЕРСТВЕ ЮСТИЦИИ!</a:t>
            </a:r>
          </a:p>
          <a:p>
            <a:pPr algn="just"/>
            <a:r>
              <a:rPr lang="ru-RU" b="1" dirty="0">
                <a:solidFill>
                  <a:schemeClr val="tx1"/>
                </a:solidFill>
              </a:rPr>
              <a:t>4) Международные договоры</a:t>
            </a:r>
          </a:p>
          <a:p>
            <a:pPr algn="just"/>
            <a:r>
              <a:rPr lang="ru-RU" dirty="0">
                <a:solidFill>
                  <a:schemeClr val="tx1"/>
                </a:solidFill>
              </a:rPr>
              <a:t>Нормативный правовой акт, регулирующий отношения РФ с иностранным государством или международной организацией.</a:t>
            </a:r>
          </a:p>
        </p:txBody>
      </p:sp>
    </p:spTree>
    <p:extLst>
      <p:ext uri="{BB962C8B-B14F-4D97-AF65-F5344CB8AC3E}">
        <p14:creationId xmlns:p14="http://schemas.microsoft.com/office/powerpoint/2010/main" val="18217171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218942" y="1557508"/>
            <a:ext cx="11732652" cy="4062651"/>
          </a:xfrm>
          <a:prstGeom prst="rect">
            <a:avLst/>
          </a:prstGeom>
        </p:spPr>
        <p:txBody>
          <a:bodyPr wrap="square">
            <a:spAutoFit/>
          </a:bodyPr>
          <a:lstStyle/>
          <a:p>
            <a:pPr algn="ctr"/>
            <a:r>
              <a:rPr lang="ru-RU" dirty="0">
                <a:latin typeface="Times New Roman" panose="02020603050405020304" pitchFamily="18" charset="0"/>
                <a:cs typeface="Times New Roman" panose="02020603050405020304" pitchFamily="18" charset="0"/>
              </a:rPr>
              <a:t>Содержание методики аттестации испытательного оборудования</a:t>
            </a:r>
          </a:p>
          <a:p>
            <a:pPr fontAlgn="base"/>
            <a:r>
              <a:rPr lang="ru-RU" sz="2000" dirty="0">
                <a:latin typeface="Times New Roman" panose="02020603050405020304" pitchFamily="18" charset="0"/>
                <a:cs typeface="Times New Roman" panose="02020603050405020304" pitchFamily="18" charset="0"/>
              </a:rPr>
              <a:t>В разделе "Порядок проведения аттестации" указывают:</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условия проведения аттестации ИО;</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продолжительность, периодичность, цикличность операций аттестации и последовательность воспроизведения внешних воздействий, формируемых ИО;</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объем регистрируемой информации и способы ее регистрации;</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формы и порядок учета статистических данных;</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методы контроля ИО (внешний осмотр, проведение измерений и др.);</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последовательность выполнения операций при аттестации и проверках с указанием контрольных точек, способов и количества измерений, используемых СИ и описанием выполняемых операций.</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Если в процессе аттестации ИО предусматривается использование моделирования, то должны быть указаны метод моделирования и порядок применения результатов моделирования.</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561418" y="833762"/>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32665376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3" name="Прямоугольник 2"/>
          <p:cNvSpPr/>
          <p:nvPr/>
        </p:nvSpPr>
        <p:spPr>
          <a:xfrm>
            <a:off x="218942" y="1557508"/>
            <a:ext cx="11732652" cy="4678204"/>
          </a:xfrm>
          <a:prstGeom prst="rect">
            <a:avLst/>
          </a:prstGeom>
        </p:spPr>
        <p:txBody>
          <a:bodyPr wrap="square">
            <a:spAutoFit/>
          </a:bodyPr>
          <a:lstStyle/>
          <a:p>
            <a:pPr algn="ctr"/>
            <a:r>
              <a:rPr lang="ru-RU" dirty="0">
                <a:latin typeface="Times New Roman" panose="02020603050405020304" pitchFamily="18" charset="0"/>
                <a:cs typeface="Times New Roman" panose="02020603050405020304" pitchFamily="18" charset="0"/>
              </a:rPr>
              <a:t>Содержание методики аттестации испытательного оборудования</a:t>
            </a:r>
          </a:p>
          <a:p>
            <a:pPr fontAlgn="base"/>
            <a:r>
              <a:rPr lang="ru-RU" sz="2000" dirty="0">
                <a:latin typeface="Times New Roman" panose="02020603050405020304" pitchFamily="18" charset="0"/>
                <a:cs typeface="Times New Roman" panose="02020603050405020304" pitchFamily="18" charset="0"/>
              </a:rPr>
              <a:t>В разделе "Обработка, анализ и оценка результатов аттестации" указывают:</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порядок применения статистических данных, накопленных до начала аттестации (при наличии);</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объем обрабатываемых данных;</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методы обработки результатов измерений;</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требования к точности обработки результатов измерений;</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требования к виду обработанных результатов измерений;</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порядок и последовательность проведения анализа результатов, полученных на выходе системы обработки;</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способ сравнения полученных данных с требованиями, заданными в программе аттестации ИО;</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критерии, при достижении которых аттестуемое ИО считают аттестованным;</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критерии достаточности работ по аттестации ИО.</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В разделе "Требования к отчетности" указывают требования к объему сведений, подлежащих отражению в протоколе аттестации ИО по конкретному пункту методики аттестации, и приводят форму протокола аттестации ИО.</a:t>
            </a:r>
          </a:p>
        </p:txBody>
      </p:sp>
      <p:sp>
        <p:nvSpPr>
          <p:cNvPr id="6" name="Прямоугольник 5"/>
          <p:cNvSpPr/>
          <p:nvPr/>
        </p:nvSpPr>
        <p:spPr>
          <a:xfrm>
            <a:off x="2561418" y="833762"/>
            <a:ext cx="6301946" cy="923330"/>
          </a:xfrm>
          <a:prstGeom prst="rect">
            <a:avLst/>
          </a:prstGeom>
        </p:spPr>
        <p:txBody>
          <a:bodyPr wrap="square">
            <a:spAutoFit/>
          </a:bodyPr>
          <a:lstStyle/>
          <a:p>
            <a:pPr indent="342900" algn="ctr"/>
            <a:r>
              <a:rPr lang="ru-RU" dirty="0">
                <a:latin typeface="Times New Roman" panose="02020603050405020304" pitchFamily="18" charset="0"/>
              </a:rPr>
              <a:t>ГОСТ Р 8.568-2017 «Государственная система обеспечения единства измерений. Аттестация испытательного оборудования. Основные положения»</a:t>
            </a:r>
            <a:endParaRPr lang="ru-RU" sz="1400" dirty="0">
              <a:latin typeface="Verdana" panose="020B0604030504040204" pitchFamily="34" charset="0"/>
            </a:endParaRPr>
          </a:p>
        </p:txBody>
      </p:sp>
    </p:spTree>
    <p:extLst>
      <p:ext uri="{BB962C8B-B14F-4D97-AF65-F5344CB8AC3E}">
        <p14:creationId xmlns:p14="http://schemas.microsoft.com/office/powerpoint/2010/main" val="26363005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sp>
        <p:nvSpPr>
          <p:cNvPr id="2" name="Прямоугольник 1"/>
          <p:cNvSpPr/>
          <p:nvPr/>
        </p:nvSpPr>
        <p:spPr>
          <a:xfrm>
            <a:off x="1454172" y="833762"/>
            <a:ext cx="9242854" cy="5909310"/>
          </a:xfrm>
          <a:prstGeom prst="rect">
            <a:avLst/>
          </a:prstGeom>
        </p:spPr>
        <p:txBody>
          <a:bodyPr wrap="square">
            <a:spAutoFit/>
          </a:bodyPr>
          <a:lstStyle/>
          <a:p>
            <a:pPr algn="ctr"/>
            <a:r>
              <a:rPr lang="ru-RU" dirty="0"/>
              <a:t>Фонд образуют следующие документы и сведения:</a:t>
            </a:r>
          </a:p>
          <a:p>
            <a:pPr marL="285750" indent="-285750">
              <a:buFontTx/>
              <a:buChar char="-"/>
            </a:pPr>
            <a:r>
              <a:rPr lang="ru-RU" dirty="0"/>
              <a:t>Нормативные правовые акты РФ, содержащие  требования к измерениям, стандартным образцам и СИ;</a:t>
            </a:r>
          </a:p>
          <a:p>
            <a:pPr marL="285750" indent="-285750">
              <a:buFontTx/>
              <a:buChar char="-"/>
            </a:pPr>
            <a:r>
              <a:rPr lang="ru-RU" dirty="0"/>
              <a:t> нормативные документы в области обеспечения единства измерений;</a:t>
            </a:r>
          </a:p>
          <a:p>
            <a:pPr marL="285750" indent="-285750">
              <a:buFontTx/>
              <a:buChar char="-"/>
            </a:pPr>
            <a:r>
              <a:rPr lang="ru-RU" dirty="0"/>
              <a:t>Информационные базы данных, включающие в том числе сведения по справочным данным о физических константах и свойствах веществ и материалов, сведения о результатах мониторинга состояния системы обеспечения единства измерений, прогнозирования измерительных потребностей экономики и общества;</a:t>
            </a:r>
          </a:p>
          <a:p>
            <a:pPr marL="285750" indent="-285750">
              <a:buFontTx/>
              <a:buChar char="-"/>
            </a:pPr>
            <a:r>
              <a:rPr lang="ru-RU" dirty="0"/>
              <a:t>Международные документы в области обеспечения единства измерений;</a:t>
            </a:r>
          </a:p>
          <a:p>
            <a:pPr marL="285750" indent="-285750">
              <a:buFontTx/>
              <a:buChar char="-"/>
            </a:pPr>
            <a:r>
              <a:rPr lang="ru-RU" dirty="0"/>
              <a:t>Международные договоры РФ в области обеспечения единства измерений;</a:t>
            </a:r>
          </a:p>
          <a:p>
            <a:pPr marL="285750" indent="-285750">
              <a:buFontTx/>
              <a:buChar char="-"/>
            </a:pPr>
            <a:r>
              <a:rPr lang="ru-RU" dirty="0"/>
              <a:t>Сведения об аттестованных первичных референтных методиках (методах) измерений, референтных методиках (методах) измерений и методиках (методах) измерений;</a:t>
            </a:r>
          </a:p>
          <a:p>
            <a:pPr marL="285750" indent="-285750">
              <a:buFontTx/>
              <a:buChar char="-"/>
            </a:pPr>
            <a:r>
              <a:rPr lang="ru-RU" dirty="0"/>
              <a:t>Единый перечень измерений, относящийся к сфере государственного регулирования обеспечения единства измерений;</a:t>
            </a:r>
          </a:p>
          <a:p>
            <a:pPr marL="285750" indent="-285750">
              <a:buFontTx/>
              <a:buChar char="-"/>
            </a:pPr>
            <a:r>
              <a:rPr lang="ru-RU" dirty="0"/>
              <a:t>Сведения о государственных эталонах единиц величин, применяемых в сфере государственного регулирования обеспечения единства измерений;</a:t>
            </a:r>
          </a:p>
          <a:p>
            <a:pPr marL="285750" indent="-285750">
              <a:buFontTx/>
              <a:buChar char="-"/>
            </a:pPr>
            <a:r>
              <a:rPr lang="ru-RU" dirty="0"/>
              <a:t>Сведения об утвержденных типах стандартных образцов;</a:t>
            </a:r>
          </a:p>
          <a:p>
            <a:pPr marL="285750" indent="-285750">
              <a:buFontTx/>
              <a:buChar char="-"/>
            </a:pPr>
            <a:r>
              <a:rPr lang="ru-RU" dirty="0"/>
              <a:t>Сведения об утвержденных типах средств измерений;</a:t>
            </a:r>
          </a:p>
          <a:p>
            <a:pPr marL="285750" indent="-285750">
              <a:buFontTx/>
              <a:buChar char="-"/>
            </a:pPr>
            <a:r>
              <a:rPr lang="ru-RU" dirty="0"/>
              <a:t>Сведения о результатах поверки средств измерений</a:t>
            </a:r>
          </a:p>
        </p:txBody>
      </p:sp>
    </p:spTree>
    <p:extLst>
      <p:ext uri="{BB962C8B-B14F-4D97-AF65-F5344CB8AC3E}">
        <p14:creationId xmlns:p14="http://schemas.microsoft.com/office/powerpoint/2010/main" val="294555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976B94-DB13-4FC8-A7BD-986415F2D3D2}"/>
              </a:ext>
            </a:extLst>
          </p:cNvPr>
          <p:cNvSpPr>
            <a:spLocks noGrp="1"/>
          </p:cNvSpPr>
          <p:nvPr>
            <p:ph type="ctrTitle"/>
          </p:nvPr>
        </p:nvSpPr>
        <p:spPr>
          <a:xfrm>
            <a:off x="513348" y="429713"/>
            <a:ext cx="11165304" cy="981992"/>
          </a:xfrm>
        </p:spPr>
        <p:txBody>
          <a:bodyPr>
            <a:normAutofit fontScale="90000"/>
          </a:bodyPr>
          <a:lstStyle/>
          <a:p>
            <a:r>
              <a:rPr lang="ru-RU" sz="5000" dirty="0">
                <a:latin typeface="Times New Roman" panose="02020603050405020304" pitchFamily="18" charset="0"/>
                <a:cs typeface="Times New Roman" panose="02020603050405020304" pitchFamily="18" charset="0"/>
              </a:rPr>
              <a:t>Классификация нормативных технических документов </a:t>
            </a:r>
          </a:p>
        </p:txBody>
      </p:sp>
      <p:sp>
        <p:nvSpPr>
          <p:cNvPr id="3" name="Подзаголовок 2">
            <a:extLst>
              <a:ext uri="{FF2B5EF4-FFF2-40B4-BE49-F238E27FC236}">
                <a16:creationId xmlns:a16="http://schemas.microsoft.com/office/drawing/2014/main" id="{81FF2DDC-5337-435D-BE53-31B843D0E7DC}"/>
              </a:ext>
            </a:extLst>
          </p:cNvPr>
          <p:cNvSpPr>
            <a:spLocks noGrp="1"/>
          </p:cNvSpPr>
          <p:nvPr>
            <p:ph type="subTitle" idx="1"/>
          </p:nvPr>
        </p:nvSpPr>
        <p:spPr>
          <a:xfrm>
            <a:off x="1524000" y="1411705"/>
            <a:ext cx="9144000" cy="5016582"/>
          </a:xfrm>
        </p:spPr>
        <p:txBody>
          <a:bodyPr>
            <a:normAutofit/>
          </a:bodyPr>
          <a:lstStyle/>
          <a:p>
            <a:pPr algn="just">
              <a:spcBef>
                <a:spcPts val="0"/>
              </a:spcBef>
            </a:pPr>
            <a:r>
              <a:rPr lang="ru-RU" b="1" dirty="0">
                <a:solidFill>
                  <a:schemeClr val="tx1"/>
                </a:solidFill>
                <a:latin typeface="Times New Roman" panose="02020603050405020304" pitchFamily="18" charset="0"/>
                <a:cs typeface="Times New Roman" panose="02020603050405020304" pitchFamily="18" charset="0"/>
              </a:rPr>
              <a:t>К документам по стандартизации в соответствии с Федеральным законом 162-ФЗ относятся:</a:t>
            </a:r>
          </a:p>
          <a:p>
            <a:pPr algn="just">
              <a:spcBef>
                <a:spcPts val="0"/>
              </a:spcBef>
            </a:pPr>
            <a:r>
              <a:rPr lang="ru-RU" b="1" dirty="0">
                <a:solidFill>
                  <a:schemeClr val="tx1"/>
                </a:solidFill>
                <a:latin typeface="Times New Roman" panose="02020603050405020304" pitchFamily="18" charset="0"/>
                <a:cs typeface="Times New Roman" panose="02020603050405020304" pitchFamily="18" charset="0"/>
              </a:rPr>
              <a:t>1) документы национальной системы стандартизации;</a:t>
            </a:r>
          </a:p>
          <a:p>
            <a:pPr algn="just">
              <a:spcBef>
                <a:spcPts val="0"/>
              </a:spcBef>
            </a:pPr>
            <a:r>
              <a:rPr lang="ru-RU" b="1" dirty="0">
                <a:solidFill>
                  <a:schemeClr val="tx1"/>
                </a:solidFill>
                <a:latin typeface="Times New Roman" panose="02020603050405020304" pitchFamily="18" charset="0"/>
                <a:cs typeface="Times New Roman" panose="02020603050405020304" pitchFamily="18" charset="0"/>
              </a:rPr>
              <a:t>2) общероссийские классификаторы;</a:t>
            </a:r>
          </a:p>
          <a:p>
            <a:pPr algn="just">
              <a:spcBef>
                <a:spcPts val="0"/>
              </a:spcBef>
            </a:pPr>
            <a:r>
              <a:rPr lang="ru-RU" b="1" dirty="0">
                <a:solidFill>
                  <a:schemeClr val="tx1"/>
                </a:solidFill>
                <a:latin typeface="Times New Roman" panose="02020603050405020304" pitchFamily="18" charset="0"/>
                <a:cs typeface="Times New Roman" panose="02020603050405020304" pitchFamily="18" charset="0"/>
              </a:rPr>
              <a:t>3) стандарты организаций, в том числе технические условия;</a:t>
            </a:r>
          </a:p>
          <a:p>
            <a:pPr algn="just">
              <a:spcBef>
                <a:spcPts val="0"/>
              </a:spcBef>
            </a:pPr>
            <a:r>
              <a:rPr lang="ru-RU" b="1" dirty="0">
                <a:solidFill>
                  <a:schemeClr val="tx1"/>
                </a:solidFill>
                <a:latin typeface="Times New Roman" panose="02020603050405020304" pitchFamily="18" charset="0"/>
                <a:cs typeface="Times New Roman" panose="02020603050405020304" pitchFamily="18" charset="0"/>
              </a:rPr>
              <a:t>4) своды правил;</a:t>
            </a:r>
          </a:p>
          <a:p>
            <a:pPr algn="just">
              <a:spcBef>
                <a:spcPts val="0"/>
              </a:spcBef>
            </a:pPr>
            <a:r>
              <a:rPr lang="ru-RU" b="1" dirty="0">
                <a:solidFill>
                  <a:schemeClr val="tx1"/>
                </a:solidFill>
                <a:latin typeface="Times New Roman" panose="02020603050405020304" pitchFamily="18" charset="0"/>
                <a:cs typeface="Times New Roman" panose="02020603050405020304" pitchFamily="18" charset="0"/>
              </a:rPr>
              <a:t>5) документы по стандартизации;</a:t>
            </a:r>
          </a:p>
          <a:p>
            <a:pPr algn="just">
              <a:spcBef>
                <a:spcPts val="0"/>
              </a:spcBef>
            </a:pPr>
            <a:r>
              <a:rPr lang="ru-RU" b="1" dirty="0">
                <a:solidFill>
                  <a:schemeClr val="tx1"/>
                </a:solidFill>
                <a:latin typeface="Times New Roman" panose="02020603050405020304" pitchFamily="18" charset="0"/>
                <a:cs typeface="Times New Roman" panose="02020603050405020304" pitchFamily="18" charset="0"/>
              </a:rPr>
              <a:t>6) технические спецификации (отчеты).</a:t>
            </a:r>
          </a:p>
          <a:p>
            <a:pPr algn="just">
              <a:spcBef>
                <a:spcPts val="0"/>
              </a:spcBef>
            </a:pPr>
            <a:endParaRPr lang="ru-RU" b="1" dirty="0">
              <a:solidFill>
                <a:schemeClr val="tx1"/>
              </a:solidFill>
              <a:latin typeface="Times New Roman" panose="02020603050405020304" pitchFamily="18" charset="0"/>
              <a:cs typeface="Times New Roman" panose="02020603050405020304" pitchFamily="18" charset="0"/>
            </a:endParaRPr>
          </a:p>
          <a:p>
            <a:pPr algn="just">
              <a:spcBef>
                <a:spcPts val="0"/>
              </a:spcBef>
            </a:pPr>
            <a:endParaRPr lang="ru-RU" b="1" dirty="0">
              <a:solidFill>
                <a:schemeClr val="tx1"/>
              </a:solidFill>
              <a:latin typeface="Times New Roman" panose="02020603050405020304" pitchFamily="18" charset="0"/>
              <a:cs typeface="Times New Roman" panose="02020603050405020304" pitchFamily="18" charset="0"/>
            </a:endParaRPr>
          </a:p>
          <a:p>
            <a:pPr algn="just">
              <a:spcBef>
                <a:spcPts val="0"/>
              </a:spcBef>
            </a:pPr>
            <a:r>
              <a:rPr lang="ru-RU" b="1" dirty="0">
                <a:solidFill>
                  <a:schemeClr val="tx1"/>
                </a:solidFill>
                <a:latin typeface="Times New Roman" panose="02020603050405020304" pitchFamily="18" charset="0"/>
                <a:cs typeface="Times New Roman" panose="02020603050405020304" pitchFamily="18" charset="0"/>
              </a:rPr>
              <a:t>МЕЖГОСУДАРСТВЕННЫЕ ДОКУМЕНТЫ ПО СТАНДАРТИЗАЦИИ:</a:t>
            </a:r>
          </a:p>
          <a:p>
            <a:pPr marL="285750" indent="-285750" algn="just">
              <a:spcBef>
                <a:spcPts val="0"/>
              </a:spcBef>
              <a:buFontTx/>
              <a:buChar char="-"/>
            </a:pPr>
            <a:r>
              <a:rPr lang="ru-RU" b="1" dirty="0" err="1">
                <a:solidFill>
                  <a:schemeClr val="tx1"/>
                </a:solidFill>
                <a:latin typeface="Times New Roman" panose="02020603050405020304" pitchFamily="18" charset="0"/>
                <a:cs typeface="Times New Roman" panose="02020603050405020304" pitchFamily="18" charset="0"/>
              </a:rPr>
              <a:t>Междгосударственные</a:t>
            </a:r>
            <a:r>
              <a:rPr lang="ru-RU" b="1" dirty="0">
                <a:solidFill>
                  <a:schemeClr val="tx1"/>
                </a:solidFill>
                <a:latin typeface="Times New Roman" panose="02020603050405020304" pitchFamily="18" charset="0"/>
                <a:cs typeface="Times New Roman" panose="02020603050405020304" pitchFamily="18" charset="0"/>
              </a:rPr>
              <a:t> стандарты (ГОСТ);</a:t>
            </a:r>
          </a:p>
          <a:p>
            <a:pPr marL="285750" indent="-285750" algn="just">
              <a:spcBef>
                <a:spcPts val="0"/>
              </a:spcBef>
              <a:buFontTx/>
              <a:buChar char="-"/>
            </a:pPr>
            <a:r>
              <a:rPr lang="ru-RU" b="1" dirty="0" err="1">
                <a:solidFill>
                  <a:schemeClr val="tx1"/>
                </a:solidFill>
                <a:latin typeface="Times New Roman" panose="02020603050405020304" pitchFamily="18" charset="0"/>
                <a:cs typeface="Times New Roman" panose="02020603050405020304" pitchFamily="18" charset="0"/>
              </a:rPr>
              <a:t>Междгосударственные</a:t>
            </a:r>
            <a:r>
              <a:rPr lang="ru-RU" b="1" dirty="0">
                <a:solidFill>
                  <a:schemeClr val="tx1"/>
                </a:solidFill>
                <a:latin typeface="Times New Roman" panose="02020603050405020304" pitchFamily="18" charset="0"/>
                <a:cs typeface="Times New Roman" panose="02020603050405020304" pitchFamily="18" charset="0"/>
              </a:rPr>
              <a:t> правила (ПМГ);</a:t>
            </a:r>
          </a:p>
          <a:p>
            <a:pPr marL="285750" indent="-285750" algn="just">
              <a:spcBef>
                <a:spcPts val="0"/>
              </a:spcBef>
              <a:buFontTx/>
              <a:buChar char="-"/>
            </a:pPr>
            <a:r>
              <a:rPr lang="ru-RU" b="1" dirty="0">
                <a:solidFill>
                  <a:schemeClr val="tx1"/>
                </a:solidFill>
                <a:latin typeface="Times New Roman" panose="02020603050405020304" pitchFamily="18" charset="0"/>
                <a:cs typeface="Times New Roman" panose="02020603050405020304" pitchFamily="18" charset="0"/>
              </a:rPr>
              <a:t>Межгосударственные рекомендации (РМГ).</a:t>
            </a:r>
          </a:p>
          <a:p>
            <a:pPr algn="just"/>
            <a:endParaRPr lang="ru-RU" dirty="0"/>
          </a:p>
        </p:txBody>
      </p:sp>
    </p:spTree>
    <p:extLst>
      <p:ext uri="{BB962C8B-B14F-4D97-AF65-F5344CB8AC3E}">
        <p14:creationId xmlns:p14="http://schemas.microsoft.com/office/powerpoint/2010/main" val="3485983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8740" y="433652"/>
            <a:ext cx="9493719" cy="400110"/>
          </a:xfrm>
          <a:prstGeom prst="rect">
            <a:avLst/>
          </a:prstGeom>
          <a:solidFill>
            <a:schemeClr val="accent1"/>
          </a:solidFill>
        </p:spPr>
        <p:txBody>
          <a:bodyPr wrap="square">
            <a:spAutoFit/>
          </a:bodyPr>
          <a:lstStyle/>
          <a:p>
            <a:pPr algn="ctr"/>
            <a:r>
              <a:rPr lang="ru-RU" sz="2000" dirty="0">
                <a:solidFill>
                  <a:schemeClr val="bg1"/>
                </a:solidFill>
              </a:rPr>
              <a:t>Обеспечение единства измерений</a:t>
            </a:r>
          </a:p>
        </p:txBody>
      </p:sp>
      <p:sp>
        <p:nvSpPr>
          <p:cNvPr id="8" name="Прямоугольник 7"/>
          <p:cNvSpPr/>
          <p:nvPr/>
        </p:nvSpPr>
        <p:spPr>
          <a:xfrm>
            <a:off x="1328741" y="2413991"/>
            <a:ext cx="9493719" cy="523220"/>
          </a:xfrm>
          <a:prstGeom prst="rect">
            <a:avLst/>
          </a:prstGeom>
        </p:spPr>
        <p:txBody>
          <a:bodyPr wrap="square">
            <a:spAutoFit/>
          </a:bodyPr>
          <a:lstStyle/>
          <a:p>
            <a:pPr indent="457200" algn="just"/>
            <a:endParaRPr lang="ru-RU" sz="2800" dirty="0">
              <a:solidFill>
                <a:srgbClr val="002060"/>
              </a:solidFill>
            </a:endParaRPr>
          </a:p>
        </p:txBody>
      </p:sp>
      <p:grpSp>
        <p:nvGrpSpPr>
          <p:cNvPr id="2" name="Diagram 6"/>
          <p:cNvGrpSpPr>
            <a:grpSpLocks noChangeAspect="1"/>
          </p:cNvGrpSpPr>
          <p:nvPr/>
        </p:nvGrpSpPr>
        <p:grpSpPr bwMode="auto">
          <a:xfrm>
            <a:off x="3771900" y="1600201"/>
            <a:ext cx="4038600" cy="4530725"/>
            <a:chOff x="1608" y="1008"/>
            <a:chExt cx="2544" cy="2854"/>
          </a:xfrm>
        </p:grpSpPr>
        <p:sp>
          <p:nvSpPr>
            <p:cNvPr id="3" name="_s1028"/>
            <p:cNvSpPr>
              <a:spLocks noChangeArrowheads="1"/>
            </p:cNvSpPr>
            <p:nvPr/>
          </p:nvSpPr>
          <p:spPr bwMode="auto">
            <a:xfrm flipV="1">
              <a:off x="2562" y="1333"/>
              <a:ext cx="636" cy="551"/>
            </a:xfrm>
            <a:custGeom>
              <a:avLst/>
              <a:gdLst>
                <a:gd name="G0" fmla="+- 10800 0 0"/>
                <a:gd name="G1" fmla="+- 21600 0 10800"/>
                <a:gd name="G2" fmla="*/ 10800 1 2"/>
                <a:gd name="G3" fmla="+- 21600 0 G2"/>
                <a:gd name="G4" fmla="+/ 10800 21600 2"/>
                <a:gd name="G5" fmla="+/ G1 0 2"/>
                <a:gd name="G6" fmla="*/ 21600 21600 10800"/>
                <a:gd name="G7" fmla="*/ G6 1 2"/>
                <a:gd name="G8" fmla="+- 21600 0 G7"/>
                <a:gd name="G9" fmla="*/ 21600 1 2"/>
                <a:gd name="G10" fmla="+- 10800 0 G9"/>
                <a:gd name="G11" fmla="?: G10 G8 0"/>
                <a:gd name="G12" fmla="?: G10 G7 21600"/>
                <a:gd name="T0" fmla="*/ 16200 w 21600"/>
                <a:gd name="T1" fmla="*/ 10800 h 21600"/>
                <a:gd name="T2" fmla="*/ 10800 w 21600"/>
                <a:gd name="T3" fmla="*/ 21600 h 21600"/>
                <a:gd name="T4" fmla="*/ 5400 w 21600"/>
                <a:gd name="T5" fmla="*/ 10800 h 21600"/>
                <a:gd name="T6" fmla="*/ 10800 w 21600"/>
                <a:gd name="T7" fmla="*/ 0 h 21600"/>
                <a:gd name="T8" fmla="*/ 7200 w 21600"/>
                <a:gd name="T9" fmla="*/ 7200 h 21600"/>
                <a:gd name="T10" fmla="*/ 14400 w 21600"/>
                <a:gd name="T11" fmla="*/ 14400 h 21600"/>
              </a:gdLst>
              <a:ahLst/>
              <a:cxnLst>
                <a:cxn ang="0">
                  <a:pos x="T0" y="T1"/>
                </a:cxn>
                <a:cxn ang="0">
                  <a:pos x="T2" y="T3"/>
                </a:cxn>
                <a:cxn ang="0">
                  <a:pos x="T4" y="T5"/>
                </a:cxn>
                <a:cxn ang="0">
                  <a:pos x="T6" y="T7"/>
                </a:cxn>
              </a:cxnLst>
              <a:rect l="T8" t="T9" r="T10" b="T11"/>
              <a:pathLst>
                <a:path w="21600" h="21600">
                  <a:moveTo>
                    <a:pt x="0" y="0"/>
                  </a:moveTo>
                  <a:lnTo>
                    <a:pt x="10800" y="21600"/>
                  </a:lnTo>
                  <a:lnTo>
                    <a:pt x="10800" y="21600"/>
                  </a:lnTo>
                  <a:lnTo>
                    <a:pt x="21600" y="0"/>
                  </a:lnTo>
                  <a:close/>
                </a:path>
              </a:pathLst>
            </a:custGeom>
            <a:solidFill>
              <a:schemeClr val="accent1"/>
            </a:solidFill>
            <a:ln w="4670" algn="in">
              <a:solidFill>
                <a:schemeClr val="tx1"/>
              </a:solidFill>
              <a:miter lim="800000"/>
              <a:headEnd/>
              <a:tailEnd/>
            </a:ln>
          </p:spPr>
          <p:txBody>
            <a:bodyPr rot="10800000" vert="horz" wrap="none" lIns="0" tIns="0" rIns="0" bIns="0" numCol="1" anchor="ctr" anchorCtr="0" compatLnSpc="1">
              <a:prstTxWarp prst="textNoShape">
                <a:avLst/>
              </a:prstTxWarp>
            </a:bodyPr>
            <a:lstStyle/>
            <a:p>
              <a:pPr algn="ctr" defTabSz="914400" fontAlgn="base">
                <a:spcBef>
                  <a:spcPct val="0"/>
                </a:spcBef>
                <a:spcAft>
                  <a:spcPct val="0"/>
                </a:spcAft>
              </a:pPr>
              <a:r>
                <a:rPr lang="ru-RU" altLang="ru-RU">
                  <a:latin typeface="Tahoma" panose="020B0604030504040204" pitchFamily="34" charset="0"/>
                </a:rPr>
                <a:t>1. Конституция РФ</a:t>
              </a:r>
            </a:p>
          </p:txBody>
        </p:sp>
        <p:sp>
          <p:nvSpPr>
            <p:cNvPr id="4" name="_s1029"/>
            <p:cNvSpPr>
              <a:spLocks noChangeArrowheads="1"/>
            </p:cNvSpPr>
            <p:nvPr/>
          </p:nvSpPr>
          <p:spPr bwMode="auto">
            <a:xfrm flipV="1">
              <a:off x="2244" y="1884"/>
              <a:ext cx="1272" cy="55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4670" algn="in">
              <a:solidFill>
                <a:schemeClr val="tx1"/>
              </a:solidFill>
              <a:miter lim="800000"/>
              <a:headEnd/>
              <a:tailEnd/>
            </a:ln>
          </p:spPr>
          <p:txBody>
            <a:bodyPr rot="10800000" vert="horz" wrap="none" lIns="0" tIns="0" rIns="0" bIns="0" numCol="1" anchor="ctr" anchorCtr="0" compatLnSpc="1">
              <a:prstTxWarp prst="textNoShape">
                <a:avLst/>
              </a:prstTxWarp>
            </a:bodyPr>
            <a:lstStyle/>
            <a:p>
              <a:pPr algn="ctr" defTabSz="914400" fontAlgn="base">
                <a:spcBef>
                  <a:spcPct val="0"/>
                </a:spcBef>
                <a:spcAft>
                  <a:spcPct val="0"/>
                </a:spcAft>
              </a:pPr>
              <a:r>
                <a:rPr lang="ru-RU" altLang="ru-RU" sz="1200">
                  <a:latin typeface="Tahoma" panose="020B0604030504040204" pitchFamily="34" charset="0"/>
                </a:rPr>
                <a:t>2.Закон №102-ФЗ «Об обеспечении </a:t>
              </a:r>
            </a:p>
            <a:p>
              <a:pPr algn="ctr" defTabSz="914400" fontAlgn="base">
                <a:spcBef>
                  <a:spcPct val="0"/>
                </a:spcBef>
                <a:spcAft>
                  <a:spcPct val="0"/>
                </a:spcAft>
              </a:pPr>
              <a:r>
                <a:rPr lang="ru-RU" altLang="ru-RU" sz="1200">
                  <a:latin typeface="Tahoma" panose="020B0604030504040204" pitchFamily="34" charset="0"/>
                </a:rPr>
                <a:t>единства измерений»</a:t>
              </a:r>
            </a:p>
          </p:txBody>
        </p:sp>
        <p:sp>
          <p:nvSpPr>
            <p:cNvPr id="6" name="_s1030"/>
            <p:cNvSpPr>
              <a:spLocks noChangeArrowheads="1"/>
            </p:cNvSpPr>
            <p:nvPr/>
          </p:nvSpPr>
          <p:spPr bwMode="auto">
            <a:xfrm flipV="1">
              <a:off x="1926" y="2435"/>
              <a:ext cx="1908" cy="550"/>
            </a:xfrm>
            <a:custGeom>
              <a:avLst/>
              <a:gdLst>
                <a:gd name="G0" fmla="+- 3600 0 0"/>
                <a:gd name="G1" fmla="+- 21600 0 3600"/>
                <a:gd name="G2" fmla="*/ 3600 1 2"/>
                <a:gd name="G3" fmla="+- 21600 0 G2"/>
                <a:gd name="G4" fmla="+/ 3600 21600 2"/>
                <a:gd name="G5" fmla="+/ G1 0 2"/>
                <a:gd name="G6" fmla="*/ 21600 21600 3600"/>
                <a:gd name="G7" fmla="*/ G6 1 2"/>
                <a:gd name="G8" fmla="+- 21600 0 G7"/>
                <a:gd name="G9" fmla="*/ 21600 1 2"/>
                <a:gd name="G10" fmla="+- 3600 0 G9"/>
                <a:gd name="G11" fmla="?: G10 G8 0"/>
                <a:gd name="G12" fmla="?: G10 G7 21600"/>
                <a:gd name="T0" fmla="*/ 19800 w 21600"/>
                <a:gd name="T1" fmla="*/ 10800 h 21600"/>
                <a:gd name="T2" fmla="*/ 10800 w 21600"/>
                <a:gd name="T3" fmla="*/ 21600 h 21600"/>
                <a:gd name="T4" fmla="*/ 1800 w 21600"/>
                <a:gd name="T5" fmla="*/ 10800 h 21600"/>
                <a:gd name="T6" fmla="*/ 10800 w 21600"/>
                <a:gd name="T7" fmla="*/ 0 h 21600"/>
                <a:gd name="T8" fmla="*/ 3600 w 21600"/>
                <a:gd name="T9" fmla="*/ 3600 h 21600"/>
                <a:gd name="T10" fmla="*/ 18000 w 21600"/>
                <a:gd name="T11" fmla="*/ 18000 h 21600"/>
              </a:gdLst>
              <a:ahLst/>
              <a:cxnLst>
                <a:cxn ang="0">
                  <a:pos x="T0" y="T1"/>
                </a:cxn>
                <a:cxn ang="0">
                  <a:pos x="T2" y="T3"/>
                </a:cxn>
                <a:cxn ang="0">
                  <a:pos x="T4" y="T5"/>
                </a:cxn>
                <a:cxn ang="0">
                  <a:pos x="T6" y="T7"/>
                </a:cxn>
              </a:cxnLst>
              <a:rect l="T8" t="T9" r="T10" b="T11"/>
              <a:pathLst>
                <a:path w="21600" h="21600">
                  <a:moveTo>
                    <a:pt x="0" y="0"/>
                  </a:moveTo>
                  <a:lnTo>
                    <a:pt x="3600" y="21600"/>
                  </a:lnTo>
                  <a:lnTo>
                    <a:pt x="18000" y="21600"/>
                  </a:lnTo>
                  <a:lnTo>
                    <a:pt x="21600" y="0"/>
                  </a:lnTo>
                  <a:close/>
                </a:path>
              </a:pathLst>
            </a:custGeom>
            <a:solidFill>
              <a:schemeClr val="accent1"/>
            </a:solidFill>
            <a:ln w="4670" algn="in">
              <a:solidFill>
                <a:schemeClr val="tx1"/>
              </a:solidFill>
              <a:miter lim="800000"/>
              <a:headEnd/>
              <a:tailEnd/>
            </a:ln>
          </p:spPr>
          <p:txBody>
            <a:bodyPr rot="10800000" vert="horz" wrap="none" lIns="0" tIns="0" rIns="0" bIns="0" numCol="1" anchor="ctr" anchorCtr="0" compatLnSpc="1">
              <a:prstTxWarp prst="textNoShape">
                <a:avLst/>
              </a:prstTxWarp>
            </a:bodyPr>
            <a:lstStyle/>
            <a:p>
              <a:pPr algn="ctr" defTabSz="914400" fontAlgn="base">
                <a:spcBef>
                  <a:spcPct val="0"/>
                </a:spcBef>
                <a:spcAft>
                  <a:spcPct val="0"/>
                </a:spcAft>
              </a:pPr>
              <a:r>
                <a:rPr lang="ru-RU" altLang="ru-RU" sz="1200">
                  <a:latin typeface="Tahoma" panose="020B0604030504040204" pitchFamily="34" charset="0"/>
                </a:rPr>
                <a:t>3. Федеральные законы, постановления </a:t>
              </a:r>
            </a:p>
            <a:p>
              <a:pPr algn="ctr" defTabSz="914400" fontAlgn="base">
                <a:spcBef>
                  <a:spcPct val="0"/>
                </a:spcBef>
                <a:spcAft>
                  <a:spcPct val="0"/>
                </a:spcAft>
              </a:pPr>
              <a:r>
                <a:rPr lang="ru-RU" altLang="ru-RU" sz="1200">
                  <a:latin typeface="Tahoma" panose="020B0604030504040204" pitchFamily="34" charset="0"/>
                </a:rPr>
                <a:t>Правительства,</a:t>
              </a:r>
            </a:p>
            <a:p>
              <a:pPr algn="ctr" defTabSz="914400" fontAlgn="base">
                <a:spcBef>
                  <a:spcPct val="0"/>
                </a:spcBef>
                <a:spcAft>
                  <a:spcPct val="0"/>
                </a:spcAft>
              </a:pPr>
              <a:r>
                <a:rPr lang="ru-RU" altLang="ru-RU" sz="1200">
                  <a:latin typeface="Tahoma" panose="020B0604030504040204" pitchFamily="34" charset="0"/>
                </a:rPr>
                <a:t> Указы президента</a:t>
              </a:r>
            </a:p>
          </p:txBody>
        </p:sp>
        <p:sp>
          <p:nvSpPr>
            <p:cNvPr id="9" name="_s1031"/>
            <p:cNvSpPr>
              <a:spLocks noChangeArrowheads="1"/>
            </p:cNvSpPr>
            <p:nvPr/>
          </p:nvSpPr>
          <p:spPr bwMode="auto">
            <a:xfrm flipV="1">
              <a:off x="1608" y="2985"/>
              <a:ext cx="2544" cy="551"/>
            </a:xfrm>
            <a:custGeom>
              <a:avLst/>
              <a:gdLst>
                <a:gd name="G0" fmla="+- 2700 0 0"/>
                <a:gd name="G1" fmla="+- 21600 0 2700"/>
                <a:gd name="G2" fmla="*/ 2700 1 2"/>
                <a:gd name="G3" fmla="+- 21600 0 G2"/>
                <a:gd name="G4" fmla="+/ 2700 21600 2"/>
                <a:gd name="G5" fmla="+/ G1 0 2"/>
                <a:gd name="G6" fmla="*/ 21600 21600 2700"/>
                <a:gd name="G7" fmla="*/ G6 1 2"/>
                <a:gd name="G8" fmla="+- 21600 0 G7"/>
                <a:gd name="G9" fmla="*/ 21600 1 2"/>
                <a:gd name="G10" fmla="+- 2700 0 G9"/>
                <a:gd name="G11" fmla="?: G10 G8 0"/>
                <a:gd name="G12" fmla="?: G10 G7 21600"/>
                <a:gd name="T0" fmla="*/ 20250 w 21600"/>
                <a:gd name="T1" fmla="*/ 10800 h 21600"/>
                <a:gd name="T2" fmla="*/ 10800 w 21600"/>
                <a:gd name="T3" fmla="*/ 21600 h 21600"/>
                <a:gd name="T4" fmla="*/ 1350 w 21600"/>
                <a:gd name="T5" fmla="*/ 10800 h 21600"/>
                <a:gd name="T6" fmla="*/ 10800 w 21600"/>
                <a:gd name="T7" fmla="*/ 0 h 21600"/>
                <a:gd name="T8" fmla="*/ 3150 w 21600"/>
                <a:gd name="T9" fmla="*/ 3150 h 21600"/>
                <a:gd name="T10" fmla="*/ 18450 w 21600"/>
                <a:gd name="T11" fmla="*/ 18450 h 21600"/>
              </a:gdLst>
              <a:ahLst/>
              <a:cxnLst>
                <a:cxn ang="0">
                  <a:pos x="T0" y="T1"/>
                </a:cxn>
                <a:cxn ang="0">
                  <a:pos x="T2" y="T3"/>
                </a:cxn>
                <a:cxn ang="0">
                  <a:pos x="T4" y="T5"/>
                </a:cxn>
                <a:cxn ang="0">
                  <a:pos x="T6" y="T7"/>
                </a:cxn>
              </a:cxnLst>
              <a:rect l="T8" t="T9" r="T10" b="T11"/>
              <a:pathLst>
                <a:path w="21600" h="21600">
                  <a:moveTo>
                    <a:pt x="0" y="0"/>
                  </a:moveTo>
                  <a:lnTo>
                    <a:pt x="2700" y="21600"/>
                  </a:lnTo>
                  <a:lnTo>
                    <a:pt x="18900" y="21600"/>
                  </a:lnTo>
                  <a:lnTo>
                    <a:pt x="21600" y="0"/>
                  </a:lnTo>
                  <a:close/>
                </a:path>
              </a:pathLst>
            </a:custGeom>
            <a:solidFill>
              <a:schemeClr val="accent1"/>
            </a:solidFill>
            <a:ln w="4670" algn="in">
              <a:solidFill>
                <a:schemeClr val="tx1"/>
              </a:solidFill>
              <a:miter lim="800000"/>
              <a:headEnd/>
              <a:tailEnd/>
            </a:ln>
          </p:spPr>
          <p:txBody>
            <a:bodyPr rot="10800000" vert="horz" wrap="none" lIns="0" tIns="0" rIns="0" bIns="0" numCol="1" anchor="ctr" anchorCtr="0" compatLnSpc="1">
              <a:prstTxWarp prst="textNoShape">
                <a:avLst/>
              </a:prstTxWarp>
            </a:bodyPr>
            <a:lstStyle/>
            <a:p>
              <a:pPr algn="ctr" defTabSz="914400" fontAlgn="base">
                <a:spcBef>
                  <a:spcPct val="0"/>
                </a:spcBef>
                <a:spcAft>
                  <a:spcPct val="0"/>
                </a:spcAft>
              </a:pPr>
              <a:r>
                <a:rPr lang="ru-RU" altLang="ru-RU" sz="1200">
                  <a:latin typeface="Tahoma" panose="020B0604030504040204" pitchFamily="34" charset="0"/>
                </a:rPr>
                <a:t>4. Национальные стандарты, правила, </a:t>
              </a:r>
            </a:p>
            <a:p>
              <a:pPr algn="ctr" defTabSz="914400" fontAlgn="base">
                <a:spcBef>
                  <a:spcPct val="0"/>
                </a:spcBef>
                <a:spcAft>
                  <a:spcPct val="0"/>
                </a:spcAft>
              </a:pPr>
              <a:r>
                <a:rPr lang="ru-RU" altLang="ru-RU" sz="1200">
                  <a:latin typeface="Tahoma" panose="020B0604030504040204" pitchFamily="34" charset="0"/>
                </a:rPr>
                <a:t>рекомендации</a:t>
              </a:r>
            </a:p>
            <a:p>
              <a:pPr algn="ctr" defTabSz="914400" fontAlgn="base">
                <a:spcBef>
                  <a:spcPct val="0"/>
                </a:spcBef>
                <a:spcAft>
                  <a:spcPct val="0"/>
                </a:spcAft>
              </a:pPr>
              <a:r>
                <a:rPr lang="ru-RU" altLang="ru-RU" sz="1200">
                  <a:latin typeface="Tahoma" panose="020B0604030504040204" pitchFamily="34" charset="0"/>
                </a:rPr>
                <a:t>и другие нормативные документы</a:t>
              </a:r>
            </a:p>
          </p:txBody>
        </p:sp>
      </p:grpSp>
    </p:spTree>
    <p:extLst>
      <p:ext uri="{BB962C8B-B14F-4D97-AF65-F5344CB8AC3E}">
        <p14:creationId xmlns:p14="http://schemas.microsoft.com/office/powerpoint/2010/main" val="1384115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noGrp="1"/>
          </p:cNvSpPr>
          <p:nvPr>
            <p:ph type="title"/>
          </p:nvPr>
        </p:nvSpPr>
        <p:spPr>
          <a:xfrm>
            <a:off x="677334" y="651103"/>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dirty="0">
                <a:solidFill>
                  <a:schemeClr val="accent2"/>
                </a:solidFill>
                <a:latin typeface="+mn-lt"/>
                <a:ea typeface="+mn-ea"/>
                <a:cs typeface="+mn-cs"/>
              </a:rPr>
              <a:t>Единство измерений -</a:t>
            </a:r>
          </a:p>
        </p:txBody>
      </p:sp>
      <p:sp>
        <p:nvSpPr>
          <p:cNvPr id="5" name="Объект 2"/>
          <p:cNvSpPr txBox="1">
            <a:spLocks noGrp="1"/>
          </p:cNvSpPr>
          <p:nvPr>
            <p:ph idx="1"/>
          </p:nvPr>
        </p:nvSpPr>
        <p:spPr>
          <a:xfrm>
            <a:off x="677334" y="1630816"/>
            <a:ext cx="8902095" cy="405878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ru-RU" sz="3600" dirty="0">
                <a:solidFill>
                  <a:schemeClr val="tx1"/>
                </a:solidFill>
              </a:rPr>
              <a:t>состояние измерений, при котором</a:t>
            </a:r>
          </a:p>
          <a:p>
            <a:r>
              <a:rPr lang="ru-RU" sz="3600" dirty="0">
                <a:solidFill>
                  <a:schemeClr val="tx1"/>
                </a:solidFill>
              </a:rPr>
              <a:t>их результаты выражены в допущенных к применению в Российской Федерации единицах величин,</a:t>
            </a:r>
          </a:p>
          <a:p>
            <a:r>
              <a:rPr lang="ru-RU" sz="3600" dirty="0">
                <a:solidFill>
                  <a:schemeClr val="tx1"/>
                </a:solidFill>
              </a:rPr>
              <a:t>а показатели точности измерений не выходят за установленные границы</a:t>
            </a:r>
          </a:p>
        </p:txBody>
      </p:sp>
    </p:spTree>
    <p:extLst>
      <p:ext uri="{BB962C8B-B14F-4D97-AF65-F5344CB8AC3E}">
        <p14:creationId xmlns:p14="http://schemas.microsoft.com/office/powerpoint/2010/main" val="3874461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51407" y="1024516"/>
            <a:ext cx="8596668" cy="3880773"/>
          </a:xfrm>
        </p:spPr>
        <p:txBody>
          <a:bodyPr>
            <a:noAutofit/>
          </a:bodyPr>
          <a:lstStyle/>
          <a:p>
            <a:pPr marL="0" indent="0">
              <a:buNone/>
            </a:pPr>
            <a:r>
              <a:rPr lang="ru-RU" sz="3600" dirty="0">
                <a:solidFill>
                  <a:schemeClr val="accent2"/>
                </a:solidFill>
              </a:rPr>
              <a:t>«Положение о единицах величин, допускаемых к применению в Российской Федерации»</a:t>
            </a:r>
            <a:r>
              <a:rPr lang="ru-RU" sz="3600" dirty="0">
                <a:solidFill>
                  <a:schemeClr val="tx1"/>
                </a:solidFill>
              </a:rPr>
              <a:t>, </a:t>
            </a:r>
          </a:p>
          <a:p>
            <a:pPr marL="0" indent="0">
              <a:buNone/>
            </a:pPr>
            <a:r>
              <a:rPr lang="ru-RU" sz="3600" dirty="0">
                <a:solidFill>
                  <a:schemeClr val="tx1"/>
                </a:solidFill>
              </a:rPr>
              <a:t>утв. Постановлением Правительства Российской Федерации от 31 октября 2009 г. № 879</a:t>
            </a:r>
          </a:p>
        </p:txBody>
      </p:sp>
    </p:spTree>
    <p:extLst>
      <p:ext uri="{BB962C8B-B14F-4D97-AF65-F5344CB8AC3E}">
        <p14:creationId xmlns:p14="http://schemas.microsoft.com/office/powerpoint/2010/main" val="1748034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51406" y="1024516"/>
            <a:ext cx="9249589" cy="4769794"/>
          </a:xfrm>
        </p:spPr>
        <p:txBody>
          <a:bodyPr>
            <a:noAutofit/>
          </a:bodyPr>
          <a:lstStyle/>
          <a:p>
            <a:r>
              <a:rPr lang="ru-RU" dirty="0"/>
              <a:t>13. Буквенные обозначения единиц величин печатаются прямым шрифтом. В обозначениях единиц величин точка не ставится (мм </a:t>
            </a:r>
            <a:r>
              <a:rPr lang="ru-RU" dirty="0" err="1"/>
              <a:t>рт.ст</a:t>
            </a:r>
            <a:r>
              <a:rPr lang="ru-RU" dirty="0"/>
              <a:t>.)</a:t>
            </a:r>
          </a:p>
          <a:p>
            <a:r>
              <a:rPr lang="ru-RU" dirty="0"/>
              <a:t>14. Обозначения единиц величин помещаются за числовыми значениями величин в одной строке с ними (без переноса на следующую строку). Числовое значение, представляющее собой дробь с косой чертой, стоящее перед обозначением единицы величины, заключается в скобки. Между числовым значением и обозначением единицы величины ставится пробел.</a:t>
            </a:r>
          </a:p>
          <a:p>
            <a:r>
              <a:rPr lang="ru-RU" dirty="0"/>
              <a:t>16. При указании значений величин с предельными отклонениями значение величин и их предельные отклонения заключаются в скобки, а обозначения единиц величин помещаются за скобками или обозначения единиц величин ставятся и за числовым значением величины, и за ее предельным отклонением. (0 – 100) % или (0 …100) %</a:t>
            </a:r>
          </a:p>
          <a:p>
            <a:endParaRPr lang="ru-RU" dirty="0"/>
          </a:p>
          <a:p>
            <a:endParaRPr lang="ru-RU" dirty="0"/>
          </a:p>
        </p:txBody>
      </p:sp>
    </p:spTree>
    <p:extLst>
      <p:ext uri="{BB962C8B-B14F-4D97-AF65-F5344CB8AC3E}">
        <p14:creationId xmlns:p14="http://schemas.microsoft.com/office/powerpoint/2010/main" val="3940320509"/>
      </p:ext>
    </p:extLst>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4166</TotalTime>
  <Words>2684</Words>
  <Application>Microsoft Office PowerPoint</Application>
  <PresentationFormat>Широкоэкранный</PresentationFormat>
  <Paragraphs>322</Paragraphs>
  <Slides>42</Slides>
  <Notes>25</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42</vt:i4>
      </vt:variant>
    </vt:vector>
  </HeadingPairs>
  <TitlesOfParts>
    <vt:vector size="50" baseType="lpstr">
      <vt:lpstr>Arial</vt:lpstr>
      <vt:lpstr>Calibri</vt:lpstr>
      <vt:lpstr>Tahoma</vt:lpstr>
      <vt:lpstr>Times New Roman</vt:lpstr>
      <vt:lpstr>Trebuchet MS</vt:lpstr>
      <vt:lpstr>Verdana</vt:lpstr>
      <vt:lpstr>Wingdings 3</vt:lpstr>
      <vt:lpstr>Грань</vt:lpstr>
      <vt:lpstr>Начало семинара в 9.30  Аттестация испытательного оборудования</vt:lpstr>
      <vt:lpstr>Нормативная база</vt:lpstr>
      <vt:lpstr>Классификация нормативных правовых актов</vt:lpstr>
      <vt:lpstr>Классификация нормативных правовых актов</vt:lpstr>
      <vt:lpstr>Классификация нормативных технических документов </vt:lpstr>
      <vt:lpstr>Презентация PowerPoint</vt:lpstr>
      <vt:lpstr>Единство измерений -</vt:lpstr>
      <vt:lpstr>Презентация PowerPoint</vt:lpstr>
      <vt:lpstr>Презентация PowerPoint</vt:lpstr>
      <vt:lpstr>Федеральный закон  от 26 июня 2008 г. № 102-ФЗ  «Об обеспечении единства измерений» </vt:lpstr>
      <vt:lpstr>Статья 1. Цели и сфера действия 102-ФЗ</vt:lpstr>
      <vt:lpstr>распространяется на измерения, к которым установлены  обязательные метрологические требования и которые выполняются при:  1) осуществлении деятельности в области здравоохранения; 2) осуществлении ветеринарной деятельности; 3) осуществлении деятельности в области охраны окружающей среды; 4) осуществлении деятельности в области гражданской обороны, защиты населения и территорий от чрезвычайных ситуаций природного и техногенного характера, обеспечения пожарной безопасности, безопасности людей на водных объектах;  </vt:lpstr>
      <vt:lpstr> </vt:lpstr>
      <vt:lpstr> </vt:lpstr>
      <vt:lpstr> </vt:lpstr>
      <vt:lpstr>Основные требования к измерениям</vt:lpstr>
      <vt:lpstr> </vt:lpstr>
      <vt:lpstr>Статья 12. При утверждении типа СИ устанавливаются:</vt:lpstr>
      <vt:lpstr>Статья 13. Поверка средств измерений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Луиза Бурганова</dc:creator>
  <cp:lastModifiedBy>асус</cp:lastModifiedBy>
  <cp:revision>169</cp:revision>
  <dcterms:created xsi:type="dcterms:W3CDTF">2016-11-28T12:41:32Z</dcterms:created>
  <dcterms:modified xsi:type="dcterms:W3CDTF">2023-06-29T08:19:19Z</dcterms:modified>
</cp:coreProperties>
</file>